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3" r:id="rId2"/>
    <p:sldId id="289" r:id="rId3"/>
    <p:sldId id="272" r:id="rId4"/>
    <p:sldId id="279" r:id="rId5"/>
    <p:sldId id="257" r:id="rId6"/>
    <p:sldId id="282" r:id="rId7"/>
    <p:sldId id="258" r:id="rId8"/>
    <p:sldId id="278" r:id="rId9"/>
    <p:sldId id="259" r:id="rId10"/>
    <p:sldId id="269" r:id="rId11"/>
    <p:sldId id="283" r:id="rId12"/>
    <p:sldId id="284" r:id="rId13"/>
    <p:sldId id="285" r:id="rId14"/>
    <p:sldId id="286" r:id="rId15"/>
    <p:sldId id="288" r:id="rId16"/>
    <p:sldId id="290" r:id="rId17"/>
    <p:sldId id="275" r:id="rId18"/>
    <p:sldId id="266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4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99B0-0C19-49B8-B3CF-CDE3E503F395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4FF24-418B-4EED-9011-280D7273C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aseline="0" dirty="0" smtClean="0"/>
              <a:t>                                                                                </a:t>
            </a:r>
            <a:r>
              <a:rPr lang="en-US" baseline="0" dirty="0" smtClean="0"/>
              <a:t> </a:t>
            </a:r>
            <a:r>
              <a:rPr lang="ar-SA" baseline="0" dirty="0" smtClean="0"/>
              <a:t>            </a:t>
            </a:r>
            <a:endParaRPr lang="en-US" dirty="0" smtClean="0"/>
          </a:p>
          <a:p>
            <a:r>
              <a:rPr lang="ar-SA" dirty="0" smtClean="0"/>
              <a:t>2017/11/04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2017/11/11</a:t>
            </a:r>
            <a:r>
              <a:rPr lang="ar-SA" baseline="0" dirty="0" smtClean="0"/>
              <a:t>          محمد فريد الحق السراجي       ألمحاضر العربي         ألمدرسة الفلضل ببغاصتر          شيتاكند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2017/11/11</a:t>
            </a:r>
            <a:r>
              <a:rPr lang="ar-SA" baseline="0" dirty="0" smtClean="0"/>
              <a:t>          محمد فريد الحق السراجي       ألمحاضر العربي         ألمدرسة الفلضل ببغاصتر          شيتاكند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2017/11/11</a:t>
            </a:r>
            <a:r>
              <a:rPr lang="ar-SA" baseline="0" dirty="0" smtClean="0"/>
              <a:t>          محمد فريد الحق السراجي       ألمحاضر العربي         ألمدرسة الفلضل ببغاصتر          شيتاكند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2017/11/11</a:t>
            </a:r>
            <a:r>
              <a:rPr lang="ar-SA" baseline="0" dirty="0" smtClean="0"/>
              <a:t>          محمد فريد الحق السراجي       ألمحاضر العربي         ألمدرسة الفلضل ببغاصتر          شيتاكند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2017/11/11</a:t>
            </a:r>
            <a:r>
              <a:rPr lang="ar-SA" baseline="0" dirty="0" smtClean="0"/>
              <a:t>          محمد فريد الحق السراجي       ألمحاضر العربي         ألمدرسة الفلضل ببغاصتر          شيتاكند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 2017/11/11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2017/11/11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     2017/11/11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2017/11/11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2017/11/11</a:t>
            </a:r>
            <a:r>
              <a:rPr lang="ar-SA" baseline="0" dirty="0" smtClean="0"/>
              <a:t>        محمد فريد الحق السراجي       ألمحاضر العربي         ألمدرسة الفلضل ببغاصتر          شيتاكند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2017/11/11</a:t>
            </a:r>
            <a:r>
              <a:rPr lang="ar-SA" baseline="0" dirty="0" smtClean="0"/>
              <a:t>        محمد فريد الحق السراجي       ألمحاضر العربي         ألمدرسة الفلضل ببغاصتر          شيتاكند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2017/11/11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2017/11/11</a:t>
            </a:r>
            <a:r>
              <a:rPr lang="ar-SA" baseline="0" dirty="0" smtClean="0"/>
              <a:t>          محمد فريد الحق السراجي       ألمحاضر العربي         ألمدرسة الفلضل ببغاصتر          شيتاكند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2017/11/11</a:t>
            </a:r>
            <a:r>
              <a:rPr lang="ar-SA" baseline="0" dirty="0" smtClean="0"/>
              <a:t>          محمد فريد الحق السراجي       ألمحاضر العربي         ألمدرسة الفلضل ببغاصتر          شيتاكند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2017/11/11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2017/11/11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C3FA9-CC97-452F-9A9B-20E563ECC3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2017/11/11</a:t>
            </a:r>
            <a:r>
              <a:rPr lang="ar-SA" baseline="0" dirty="0" smtClean="0"/>
              <a:t>      محمد فريد الحق السراجي       ألمحاضر العربي         ألمدرسة الفلضل ببغاصتر          شيتاكند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FF24-418B-4EED-9011-280D7273CD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ইসলামি কালিওগ্রাফি\13087392_230143820697318_150303489997623745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2876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94" y="76200"/>
            <a:ext cx="9008806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2-Point Star 3"/>
          <p:cNvSpPr/>
          <p:nvPr/>
        </p:nvSpPr>
        <p:spPr>
          <a:xfrm>
            <a:off x="533400" y="838200"/>
            <a:ext cx="2898856" cy="21336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9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أ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819400" y="2438400"/>
            <a:ext cx="2819400" cy="235768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7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ه</a:t>
            </a:r>
            <a:endParaRPr lang="en-US" sz="287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5867400" y="3886200"/>
            <a:ext cx="2394031" cy="247198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7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لاً</a:t>
            </a:r>
            <a:endParaRPr lang="en-US" sz="287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5105400" y="533400"/>
            <a:ext cx="3200400" cy="21336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7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س</a:t>
            </a:r>
            <a:endParaRPr lang="en-US" sz="287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609600" y="4038600"/>
            <a:ext cx="2394031" cy="247198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7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لاً</a:t>
            </a:r>
            <a:endParaRPr lang="en-US" sz="287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200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ألطالب: ألسلام عليكم ورحمة الله.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8100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ألبائع: وعليكم السلام ورحمة الله وبركاته.</a:t>
            </a:r>
          </a:p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أهلاً وسهلاً.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953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ألطالب: أريد معجما من فضلك.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562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ألبائع: أي معجم تريد؟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Pictures\PK\pk\2017-03-11 15.26.32.png"/>
          <p:cNvPicPr>
            <a:picLocks noChangeAspect="1" noChangeArrowheads="1"/>
          </p:cNvPicPr>
          <p:nvPr/>
        </p:nvPicPr>
        <p:blipFill>
          <a:blip r:embed="rId3"/>
          <a:srcRect b="24519"/>
          <a:stretch>
            <a:fillRect/>
          </a:stretch>
        </p:blipFill>
        <p:spPr bwMode="auto">
          <a:xfrm>
            <a:off x="2133600" y="228600"/>
            <a:ext cx="5181600" cy="245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914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ألطالب: أريد المعجم العربي.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905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ألبائع: تفضل المعجم العربي. وماذا تريد أيضا؟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 \Arabic Dictionary\Arabic Dictionary (3).jpg"/>
          <p:cNvPicPr>
            <a:picLocks noChangeAspect="1" noChangeArrowheads="1"/>
          </p:cNvPicPr>
          <p:nvPr/>
        </p:nvPicPr>
        <p:blipFill>
          <a:blip r:embed="rId3"/>
          <a:srcRect b="2519"/>
          <a:stretch>
            <a:fillRect/>
          </a:stretch>
        </p:blipFill>
        <p:spPr bwMode="auto">
          <a:xfrm>
            <a:off x="1066800" y="709246"/>
            <a:ext cx="1828800" cy="294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 \Arabic Dictionary\Arabic Dictionary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505200"/>
            <a:ext cx="22098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752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ألطالب: أريد كتاب القراءة وكتاب القواعد.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24384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ألبائع: هذا كتاب القراءة وهذا كتاب القواعد.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 \Kitab\Kitab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505200"/>
            <a:ext cx="1447800" cy="1990779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E:\ \Kitab\Kitab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1447800" cy="193847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1371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ألطالب: أريد دفتراً وقلماً.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438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ألبائع: تفضل الدفتر والقلم. هل تريد شيئا اخر؟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3124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ألطالب: لا وشكراً.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 \Khata\Khat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"/>
            <a:ext cx="2133600" cy="221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2667000" cy="230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447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ألبائع: ألمطلوب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ألفا تاكا فقط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0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ألطالب: تفضل. هذه </a:t>
            </a:r>
            <a:r>
              <a:rPr lang="ar-SA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ألفا تاكا</a:t>
            </a:r>
            <a:r>
              <a:rPr lang="ar-SA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33372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5400" dirty="0" smtClean="0">
                <a:solidFill>
                  <a:srgbClr val="00B0F0"/>
                </a:solidFill>
              </a:rPr>
              <a:t>العمل الزوجى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3" name="Picture 2" descr="Pair works-Image.jpg"/>
          <p:cNvPicPr>
            <a:picLocks noChangeAspect="1"/>
          </p:cNvPicPr>
          <p:nvPr/>
        </p:nvPicPr>
        <p:blipFill>
          <a:blip r:embed="rId3"/>
          <a:srcRect l="39216" b="32353"/>
          <a:stretch>
            <a:fillRect/>
          </a:stretch>
        </p:blipFill>
        <p:spPr>
          <a:xfrm>
            <a:off x="3276600" y="2057400"/>
            <a:ext cx="2954215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19200" y="5334000"/>
            <a:ext cx="6858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إشرعوا تدريب الحوار زوجيا.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228600"/>
            <a:ext cx="5943600" cy="1371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latin typeface="NikoshBAN" pitchFamily="2" charset="0"/>
              </a:rPr>
              <a:t>ألعمل الجماعي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4648200" cy="228685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14400" y="4953000"/>
            <a:ext cx="7696200" cy="13716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029200"/>
            <a:ext cx="5715000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صرّف الفعل المضارع “ أريدُ ” حسب الضمير المرفوع 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3200400" cy="10668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>
                <a:gd name="adj1" fmla="val 0"/>
                <a:gd name="adj2" fmla="val -583"/>
              </a:avLst>
            </a:prstTxWarp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C000"/>
                </a:solidFill>
                <a:latin typeface="Book Antiqua" pitchFamily="18" charset="0"/>
              </a:rPr>
              <a:t>ألتقييم</a:t>
            </a:r>
            <a:endParaRPr lang="en-US" sz="48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667000"/>
            <a:ext cx="4800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(1) في أي بابٍ هذا الحوار؟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429000"/>
            <a:ext cx="4800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(2) إلي أين ذهب الطالب؟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191000"/>
            <a:ext cx="4876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(3) ماذا إشتري الطالب؟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953000"/>
            <a:ext cx="4800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(4) أيّةُ صيغةٍ “ قواعدُ ” ؟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638800"/>
            <a:ext cx="4953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(5) ما هي المادّة لكلمة “ أريدُ ” 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artistsvalley.com/images/icons/Financial%20Accounting%20Icons/Standard%20Home/256x256/Standard%20Home.jpg"/>
          <p:cNvPicPr>
            <a:picLocks noChangeAspect="1" noChangeArrowheads="1"/>
          </p:cNvPicPr>
          <p:nvPr/>
        </p:nvPicPr>
        <p:blipFill>
          <a:blip r:embed="rId3"/>
          <a:srcRect l="1724" r="3448"/>
          <a:stretch>
            <a:fillRect/>
          </a:stretch>
        </p:blipFill>
        <p:spPr bwMode="auto">
          <a:xfrm>
            <a:off x="1524000" y="1676400"/>
            <a:ext cx="6096000" cy="267008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133600" y="304800"/>
            <a:ext cx="4953000" cy="83820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atin typeface="NikoshBAN" pitchFamily="2" charset="0"/>
                <a:cs typeface="NikoshBAN" pitchFamily="2" charset="0"/>
              </a:rPr>
              <a:t>ألواجب المنزلي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648200"/>
            <a:ext cx="76962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تَذكّرْ، أنت طالب في الصف العاشر. ذهبتَ إلي المتجر الكبيرلإشتراء الأدوات الضروريةَ اليوميةَ أمس. ألان أُكتبِ الحوار ما فعلتَ بالبائع.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935373" cy="4419600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90600" y="304800"/>
            <a:ext cx="7142370" cy="91440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54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شكراً لجميع الطلاب</a:t>
            </a:r>
            <a:endParaRPr lang="en-US" sz="54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e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 rot="16200000">
            <a:off x="-2424109" y="3109913"/>
            <a:ext cx="6477002" cy="561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 descr="vine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 rot="16200000">
            <a:off x="4814889" y="3109912"/>
            <a:ext cx="6477000" cy="561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1447800"/>
            <a:ext cx="6610483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تعارف المدرس</a:t>
            </a:r>
          </a:p>
          <a:p>
            <a:pPr algn="ctr">
              <a:defRPr/>
            </a:pP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محمد فريد الحق السراجي</a:t>
            </a:r>
            <a:endParaRPr lang="bn-BD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ar-S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ألمحاضر العربي</a:t>
            </a:r>
            <a:endParaRPr lang="bn-BD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ar-S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ألمدرسة الفاضل(ألبكالوريوس) ببغاصتر  </a:t>
            </a:r>
          </a:p>
          <a:p>
            <a:pPr>
              <a:defRPr/>
            </a:pP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شيتاكند، شيتاغونغ               </a:t>
            </a:r>
            <a:endParaRPr lang="bn-BD" sz="3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91200"/>
            <a:ext cx="6124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543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4876800"/>
            <a:ext cx="5634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0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رقم الجوال:01823160809</a:t>
            </a:r>
            <a:endParaRPr lang="en-US" sz="4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amera 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71600"/>
            <a:ext cx="1562927" cy="1524000"/>
          </a:xfrm>
          <a:prstGeom prst="rect">
            <a:avLst/>
          </a:prstGeom>
        </p:spPr>
      </p:pic>
      <p:pic>
        <p:nvPicPr>
          <p:cNvPr id="10" name="Picture 2" descr="H:\ \images\photo0744.jpg"/>
          <p:cNvPicPr>
            <a:picLocks noChangeAspect="1" noChangeArrowheads="1"/>
          </p:cNvPicPr>
          <p:nvPr/>
        </p:nvPicPr>
        <p:blipFill>
          <a:blip r:embed="rId6" cstate="print"/>
          <a:srcRect t="3375" r="7555"/>
          <a:stretch>
            <a:fillRect/>
          </a:stretch>
        </p:blipFill>
        <p:spPr bwMode="auto">
          <a:xfrm>
            <a:off x="6248400" y="1371600"/>
            <a:ext cx="1447800" cy="1551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31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394 L -0.24966 0.003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0"/>
            <a:ext cx="30480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FF"/>
                </a:solidFill>
              </a:rPr>
              <a:t>تعارف الدرس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286000"/>
            <a:ext cx="5486400" cy="255454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ألفن : أللغة العربية الإتصالية</a:t>
            </a:r>
          </a:p>
          <a:p>
            <a:pPr algn="ctr"/>
            <a:r>
              <a:rPr lang="ar-SA" sz="3200" dirty="0" smtClean="0">
                <a:solidFill>
                  <a:srgbClr val="7030A0"/>
                </a:solidFill>
              </a:rPr>
              <a:t>ألصف العاشرمن الداخل</a:t>
            </a:r>
          </a:p>
          <a:p>
            <a:pPr algn="ctr"/>
            <a:r>
              <a:rPr lang="ar-SA" sz="3200" dirty="0" smtClean="0">
                <a:solidFill>
                  <a:srgbClr val="996633"/>
                </a:solidFill>
              </a:rPr>
              <a:t>ألحصة : ألسادسة</a:t>
            </a:r>
          </a:p>
          <a:p>
            <a:pPr algn="ctr"/>
            <a:r>
              <a:rPr lang="ar-SA" sz="3200" dirty="0" smtClean="0">
                <a:solidFill>
                  <a:srgbClr val="99CC00"/>
                </a:solidFill>
              </a:rPr>
              <a:t>ألوقت : 35 دقيقة</a:t>
            </a:r>
          </a:p>
          <a:p>
            <a:pPr algn="ctr"/>
            <a:r>
              <a:rPr lang="ar-SA" sz="3200" dirty="0" smtClean="0">
                <a:solidFill>
                  <a:srgbClr val="C00000"/>
                </a:solidFill>
              </a:rPr>
              <a:t>ألتاريخ : 18/ 11/ 2017 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334000" cy="3275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381000"/>
            <a:ext cx="4419600" cy="838200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1429"/>
                <a:gd name="adj2" fmla="val 1328"/>
              </a:avLst>
            </a:prstTxWarp>
            <a:spAutoFit/>
          </a:bodyPr>
          <a:lstStyle/>
          <a:p>
            <a:r>
              <a:rPr lang="ar-S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ما تعلم بالصورة؟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410200"/>
            <a:ext cx="2438400" cy="10156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ألحوار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26"/>
            <a:ext cx="3429000" cy="3874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523488" cy="3816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304800"/>
            <a:ext cx="5410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تعال نحن نري بعض الصور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19200"/>
            <a:ext cx="4648199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4114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/>
              <a:t>ما ترون في الصور؟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334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ألمكتبة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1600200" y="914400"/>
            <a:ext cx="6019800" cy="1752600"/>
          </a:xfrm>
          <a:prstGeom prst="downArrowCallout">
            <a:avLst>
              <a:gd name="adj1" fmla="val 28744"/>
              <a:gd name="adj2" fmla="val 53788"/>
              <a:gd name="adj3" fmla="val 25000"/>
              <a:gd name="adj4" fmla="val 57358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914400"/>
            <a:ext cx="6019800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1429"/>
                <a:gd name="adj2" fmla="val 1328"/>
              </a:avLst>
            </a:prstTxWarp>
            <a:spAutoFit/>
          </a:bodyPr>
          <a:lstStyle/>
          <a:p>
            <a:r>
              <a:rPr lang="ar-S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درس اليوم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286000" y="3505200"/>
            <a:ext cx="44958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24200" y="3581400"/>
            <a:ext cx="2895600" cy="137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ألحوار</a:t>
            </a:r>
            <a:r>
              <a:rPr kumimoji="0" lang="ar-SA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في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ar-SA" sz="4400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متجر للكتب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147" y="2659278"/>
            <a:ext cx="6477000" cy="646331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  </a:t>
            </a:r>
            <a:r>
              <a:rPr lang="ar-SA" sz="3600" dirty="0" smtClean="0"/>
              <a:t>بعد نهاية الدرس يمكن الطلاب.........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61147" y="3497478"/>
            <a:ext cx="6477000" cy="52322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(1) أن </a:t>
            </a:r>
            <a:r>
              <a:rPr lang="ar-SA" sz="2800" dirty="0" smtClean="0"/>
              <a:t>يقول </a:t>
            </a:r>
            <a:r>
              <a:rPr lang="ar-SA" sz="2800" dirty="0" smtClean="0"/>
              <a:t>الحواربعد إستماعه.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0989" y="4927656"/>
            <a:ext cx="6505074" cy="523220"/>
          </a:xfrm>
          <a:prstGeom prst="rect">
            <a:avLst/>
          </a:prstGeom>
          <a:noFill/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(3) </a:t>
            </a:r>
            <a:r>
              <a:rPr lang="ar-SA" sz="2800" dirty="0" smtClean="0"/>
              <a:t>أن </a:t>
            </a:r>
            <a:r>
              <a:rPr lang="ar-SA" sz="2800" dirty="0" smtClean="0"/>
              <a:t>يكتب مثل </a:t>
            </a:r>
            <a:r>
              <a:rPr lang="ar-SA" sz="2800" dirty="0" smtClean="0"/>
              <a:t>هذا الحوار في حالة أخري.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53126" y="4212567"/>
            <a:ext cx="6477000" cy="523220"/>
          </a:xfrm>
          <a:prstGeom prst="rect">
            <a:avLst/>
          </a:prstGeom>
          <a:noFill/>
          <a:ln>
            <a:solidFill>
              <a:srgbClr val="AB3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(2) </a:t>
            </a:r>
            <a:r>
              <a:rPr lang="ar-SA" sz="2800" dirty="0" smtClean="0"/>
              <a:t>أن يعلم كيفية الحوار بين البائع والمشتري.</a:t>
            </a:r>
            <a:endParaRPr lang="en-US" sz="2800" dirty="0"/>
          </a:p>
        </p:txBody>
      </p:sp>
      <p:sp>
        <p:nvSpPr>
          <p:cNvPr id="13" name="Cloud Callout 12"/>
          <p:cNvSpPr/>
          <p:nvPr/>
        </p:nvSpPr>
        <p:spPr>
          <a:xfrm>
            <a:off x="2590800" y="404456"/>
            <a:ext cx="44958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53126" y="713267"/>
            <a:ext cx="6009774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ألإستفادة</a:t>
            </a:r>
            <a:r>
              <a:rPr kumimoji="0" lang="bn-BD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673740" cy="3882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486400"/>
            <a:ext cx="609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800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تُقال المكتبةُ أن تَجمع بترتيب الكتب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575</TotalTime>
  <Words>535</Words>
  <Application>Microsoft Office PowerPoint</Application>
  <PresentationFormat>On-screen Show (4:3)</PresentationFormat>
  <Paragraphs>96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 Unicode</vt:lpstr>
      <vt:lpstr>NikoshBAN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 Maqsud</cp:lastModifiedBy>
  <cp:revision>150</cp:revision>
  <dcterms:created xsi:type="dcterms:W3CDTF">2006-08-16T00:00:00Z</dcterms:created>
  <dcterms:modified xsi:type="dcterms:W3CDTF">2021-02-15T17:11:18Z</dcterms:modified>
</cp:coreProperties>
</file>