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32" r:id="rId6"/>
    <p:sldMasterId id="2147483744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0" r:id="rId21"/>
    <p:sldId id="269" r:id="rId22"/>
    <p:sldId id="271" r:id="rId23"/>
    <p:sldId id="272" r:id="rId24"/>
    <p:sldId id="273" r:id="rId25"/>
    <p:sldId id="286" r:id="rId26"/>
    <p:sldId id="274" r:id="rId27"/>
    <p:sldId id="275" r:id="rId28"/>
    <p:sldId id="288" r:id="rId29"/>
    <p:sldId id="276" r:id="rId30"/>
    <p:sldId id="289" r:id="rId31"/>
    <p:sldId id="290" r:id="rId32"/>
    <p:sldId id="291" r:id="rId33"/>
    <p:sldId id="277" r:id="rId34"/>
    <p:sldId id="278" r:id="rId35"/>
    <p:sldId id="287" r:id="rId36"/>
    <p:sldId id="279" r:id="rId37"/>
    <p:sldId id="280" r:id="rId38"/>
    <p:sldId id="281" r:id="rId39"/>
    <p:sldId id="282" r:id="rId40"/>
    <p:sldId id="283" r:id="rId41"/>
    <p:sldId id="28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FF33"/>
    <a:srgbClr val="FF99CC"/>
    <a:srgbClr val="0000FF"/>
    <a:srgbClr val="9966FF"/>
    <a:srgbClr val="66CCFF"/>
    <a:srgbClr val="FF6600"/>
    <a:srgbClr val="3333CC"/>
    <a:srgbClr val="FFCC00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03" autoAdjust="0"/>
    <p:restoredTop sz="94660"/>
  </p:normalViewPr>
  <p:slideViewPr>
    <p:cSldViewPr>
      <p:cViewPr>
        <p:scale>
          <a:sx n="71" d="100"/>
          <a:sy n="71" d="100"/>
        </p:scale>
        <p:origin x="-13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A%E0%A6%BE%E0%A6%A8%E0%A6%BF" TargetMode="External"/><Relationship Id="rId2" Type="http://schemas.openxmlformats.org/officeDocument/2006/relationships/hyperlink" Target="https://bn.wikipedia.org/wiki/%E0%A6%95%E0%A7%8B%E0%A6%B7_(%E0%A6%9C%E0%A7%80%E0%A6%AC%E0%A6%AC%E0%A6%BF%E0%A6%9C%E0%A7%8D%E0%A6%9E%E0%A6%BE%E0%A6%A8)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81\Downloads\slide1-n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762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28600" y="152400"/>
            <a:ext cx="2438400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DE2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DE2EC9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endParaRPr lang="en-US" sz="6000" dirty="0">
              <a:solidFill>
                <a:srgbClr val="DE2EC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2800" y="228600"/>
            <a:ext cx="1600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2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DE2EC9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endParaRPr lang="en-US" sz="6000" dirty="0">
              <a:solidFill>
                <a:srgbClr val="DE2EC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171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DE2EC9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প্রোটোপ্লাজমের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W81\Downloads\a2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762000"/>
            <a:ext cx="5181600" cy="23622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3276600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কোষমেমব্রেন,কোষ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গহবর,নিউক্লিয়াস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সাইটোপ্লাজম,কোষ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প্রোটোপ্লাজম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ৎ--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কোষের অভ্যান্তরে নিউক্লিয়াস ও সাইটোপ্লাজমকে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প্রোটোপ্লাজ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প্রোটোপ্লাজপমের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কোষের সমস্ত কাজ প্রোটোপ্লাজমে সম্পন্ন হয়।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(২)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সাধারণত গতিশীল এবং বংশবিস্তারে সক্ষম।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171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কোষঝিল্লি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81\Downloads\1473.jpg_wh8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123951"/>
            <a:ext cx="3886200" cy="2152650"/>
          </a:xfrm>
          <a:prstGeom prst="rect">
            <a:avLst/>
          </a:prstGeom>
          <a:ln w="38100" cap="sq">
            <a:solidFill>
              <a:srgbClr val="33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>
            <a:off x="5791200" y="1905000"/>
            <a:ext cx="762000" cy="304800"/>
          </a:xfrm>
          <a:prstGeom prst="rightArrow">
            <a:avLst/>
          </a:prstGeom>
          <a:solidFill>
            <a:srgbClr val="EC20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1828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ঝিল্লি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505200"/>
            <a:ext cx="8839200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কোষঝিল্লিঃ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প্রোটোপ্লাজমের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স্থিতিস্থাপক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ঝিল্লি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কোষঝিল্লির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(১)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অভিস্রবনের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86418"/>
          </a:xfrm>
          <a:prstGeom prst="rect">
            <a:avLst/>
          </a:prstGeom>
          <a:solidFill>
            <a:srgbClr val="CCFF99"/>
          </a:solidFill>
          <a:ln w="76200">
            <a:solidFill>
              <a:srgbClr val="DE2EC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সাইটোপ্লাজম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সাইটোপ্লাজম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প্রোটোপ্লাজম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সাইটোপ্লাজম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W81\Downloads\Polish_20200720_2252194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905000"/>
            <a:ext cx="3876675" cy="2486025"/>
          </a:xfrm>
          <a:prstGeom prst="rect">
            <a:avLst/>
          </a:prstGeom>
          <a:ln w="38100" cap="sq">
            <a:solidFill>
              <a:srgbClr val="DA327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47244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সাইটোপ্লাজমে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অঙ্গানু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অঙ্গানুগুলো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ঝিল্লিযুক্ত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ঝিল্লিবিহীন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rgbClr val="A1E6E9"/>
          </a:solidFill>
          <a:ln w="762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ঝিল্লিযুক্ত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অঙ্গগুলোর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1371600"/>
            <a:ext cx="25908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ঝিল্লিযুক্ত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অঙ্গানু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648200" y="1981200"/>
            <a:ext cx="381000" cy="4572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2438400"/>
            <a:ext cx="7315200" cy="76200"/>
          </a:xfrm>
          <a:prstGeom prst="rect">
            <a:avLst/>
          </a:prstGeom>
          <a:solidFill>
            <a:srgbClr val="EC20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152400" y="2438400"/>
            <a:ext cx="1676400" cy="1066800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1905000" y="2514600"/>
            <a:ext cx="1219200" cy="1447800"/>
          </a:xfrm>
          <a:prstGeom prst="up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CCFF99"/>
                </a:solidFill>
                <a:latin typeface="NikoshBAN" pitchFamily="2" charset="0"/>
                <a:cs typeface="NikoshBAN" pitchFamily="2" charset="0"/>
              </a:rPr>
              <a:t>প্লাস্টিড</a:t>
            </a:r>
            <a:endParaRPr lang="en-US" sz="3200" b="1" dirty="0">
              <a:solidFill>
                <a:srgbClr val="CCFF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3200400" y="2514600"/>
            <a:ext cx="1447800" cy="990600"/>
          </a:xfrm>
          <a:prstGeom prst="up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গলজি</a:t>
            </a:r>
            <a:r>
              <a:rPr lang="en-US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endParaRPr lang="en-US" sz="28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4724400" y="2514600"/>
            <a:ext cx="1371600" cy="1524000"/>
          </a:xfrm>
          <a:prstGeom prst="upArrowCallout">
            <a:avLst/>
          </a:prstGeom>
          <a:solidFill>
            <a:srgbClr val="DE2E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কোষগবর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6172200" y="2514600"/>
            <a:ext cx="1600200" cy="990600"/>
          </a:xfrm>
          <a:prstGeom prst="upArrowCallou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লাইসোজোম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7543800" y="2514600"/>
            <a:ext cx="1371600" cy="2971800"/>
          </a:xfrm>
          <a:prstGeom prst="up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এন্ডোপ্লাজমিক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রেটিকুলাম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3" name="Picture 1" descr="C:\Users\W81\Downloads\HvbN-wx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029200"/>
            <a:ext cx="3124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W81\Downloads\structure-golgi-apparatus-infographics-vector-illustration-isolated-background-872997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5029200"/>
            <a:ext cx="2895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81000" y="4114800"/>
            <a:ext cx="70104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মাইটোকন্ড্রিয়া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গলজিবস্তুর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হলঃ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FF9999"/>
          </a:solidFill>
          <a:ln w="76200">
            <a:solidFill>
              <a:srgbClr val="3333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ঝিল্লিবিহীন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অঙ্গানুর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914400"/>
            <a:ext cx="3124200" cy="609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ঝিল্লিবিহীন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অঙ্গানু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14800" y="1447800"/>
            <a:ext cx="3810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1905000"/>
            <a:ext cx="6477000" cy="762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381000" y="1905000"/>
            <a:ext cx="1828800" cy="990600"/>
          </a:xfrm>
          <a:prstGeom prst="up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কোষকঙ্কাল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2286000" y="1981200"/>
            <a:ext cx="1905000" cy="914400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রাইবোজোম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4419600" y="1981200"/>
            <a:ext cx="1828800" cy="914400"/>
          </a:xfrm>
          <a:prstGeom prst="upArrowCallou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সেন্ট্রোজোম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6324600" y="1828800"/>
            <a:ext cx="2514600" cy="1143000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ক্রোমাটিন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জালিকা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0" name="AutoShape 2" descr="Image result for কোষকঙ্কা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W81\Downloads\FluorescentCe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267200"/>
            <a:ext cx="28194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W81\Downloads\200px-010_large_subunit-1FF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267200"/>
            <a:ext cx="23622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W81\Downloads\নিউক্লিয়া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191000"/>
            <a:ext cx="2514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28600" y="3048000"/>
            <a:ext cx="86106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কোষকঙ্কাল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রাইবোজোম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সেন্ট্রোজোম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ক্রোমাটিন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জালিকার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হলঃ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rgbClr val="66FF33"/>
          </a:solidFill>
          <a:ln w="5715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895600" y="152400"/>
            <a:ext cx="3581400" cy="15240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81\Downloads\014645_bangladesh_pratidin_zzz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752600"/>
            <a:ext cx="5791200" cy="3352800"/>
          </a:xfrm>
          <a:prstGeom prst="rect">
            <a:avLst/>
          </a:prstGeom>
          <a:ln w="88900" cap="sq" cmpd="thickThin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04800" y="5715000"/>
            <a:ext cx="86868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কোষঝিল্লির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66CCFF"/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02" name="Picture 2" descr="C:\Users\W81\Downloads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90600"/>
            <a:ext cx="44958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5791200" y="2057400"/>
            <a:ext cx="914400" cy="381000"/>
          </a:xfrm>
          <a:prstGeom prst="right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5600" y="1905000"/>
            <a:ext cx="2057400" cy="685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505200"/>
            <a:ext cx="8686800" cy="2971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সাইটোপ্লাজমে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গোলাকার, ডিম্বাকার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নলাকার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র 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অঙ্গাণু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মাইটোকন্ড্রিয়া 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কোষের সমস্ত কাজের জন্য শক্তি উৎপাদন ও নিয়ন্ত্রণ করা।</a:t>
            </a:r>
            <a:b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DNA 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RNA 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 করা।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(৩)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বিপাকে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426" name="Picture 2" descr="C:\Users\W81\Downloads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0"/>
            <a:ext cx="4572000" cy="2209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5867400" y="1752600"/>
            <a:ext cx="7620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29400" y="1600200"/>
            <a:ext cx="1524000" cy="609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প্লাস্টিড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200400"/>
            <a:ext cx="8686800" cy="3352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উদ্ভিদ কোষে অবস্থিত দুটি পর্দা পরিবেষ্টিত এবং বিশেষ বিপা</a:t>
            </a:r>
            <a:r>
              <a:rPr lang="en-US" sz="32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কীয়</a:t>
            </a:r>
            <a:r>
              <a:rPr lang="as-IN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কাজে লিপ্ত</a:t>
            </a:r>
            <a:r>
              <a:rPr lang="en-US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রঞ্জক যুক্ত</a:t>
            </a:r>
            <a:r>
              <a:rPr lang="en-US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as-IN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অঙ্গাণু</a:t>
            </a:r>
            <a:r>
              <a:rPr lang="en-US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as-IN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প্লাস্টিড বলে।</a:t>
            </a:r>
            <a:r>
              <a:rPr lang="en-US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প্লাস্টিড</a:t>
            </a:r>
            <a:r>
              <a:rPr lang="en-US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প্লাস্টিডের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উদ্ভিদদেহকে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বর্ণময়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পরাগায়নে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66CCFF"/>
          </a:solidFill>
          <a:ln w="76200">
            <a:solidFill>
              <a:srgbClr val="CC66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প্লাস্টিডের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4450" name="Picture 2" descr="C:\Users\W81\Downloads\hqdefault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838200"/>
            <a:ext cx="4038600" cy="2743200"/>
          </a:xfrm>
          <a:prstGeom prst="rect">
            <a:avLst/>
          </a:prstGeom>
          <a:ln w="38100" cap="sq">
            <a:solidFill>
              <a:srgbClr val="99FF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09800" y="3124200"/>
            <a:ext cx="4114800" cy="4572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838200"/>
            <a:ext cx="4038600" cy="3810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505200" y="2057400"/>
            <a:ext cx="914400" cy="304800"/>
          </a:xfrm>
          <a:prstGeom prst="right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4724400"/>
            <a:ext cx="6629400" cy="76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3886200"/>
            <a:ext cx="1600200" cy="4572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প্লাস্টড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419600" y="4343400"/>
            <a:ext cx="381000" cy="381000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Callout 10"/>
          <p:cNvSpPr/>
          <p:nvPr/>
        </p:nvSpPr>
        <p:spPr>
          <a:xfrm>
            <a:off x="381000" y="4724400"/>
            <a:ext cx="2057400" cy="1143000"/>
          </a:xfrm>
          <a:prstGeom prst="upArrowCallou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ক্লোরোপ্লাস্ট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3276600" y="4724400"/>
            <a:ext cx="2209800" cy="1143000"/>
          </a:xfrm>
          <a:prstGeom prst="upArrow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ক্রোমোপ্লাস্ট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6934200" y="4724400"/>
            <a:ext cx="1905000" cy="1143000"/>
          </a:xfrm>
          <a:prstGeom prst="upArrowCallou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9999"/>
                </a:solidFill>
                <a:latin typeface="NikoshBAN" pitchFamily="2" charset="0"/>
                <a:cs typeface="NikoshBAN" pitchFamily="2" charset="0"/>
              </a:rPr>
              <a:t>লিউকোপ্লাস্ট</a:t>
            </a:r>
            <a:endParaRPr lang="en-US" sz="3200" dirty="0">
              <a:solidFill>
                <a:srgbClr val="FF99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solidFill>
            <a:srgbClr val="99FF33"/>
          </a:solidFill>
          <a:ln w="76200">
            <a:solidFill>
              <a:srgbClr val="3333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প্লাস্টিডের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প্রকজারভেদ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752600"/>
            <a:ext cx="8915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ক্লোরোপ্লাস্টঃ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প্লাস্টিডকে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ক্লোরোপ্লাস্ট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(১)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(২)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সৌর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জৈবিক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ক্রোমোপ্লাস্টঃ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যে প্লাস্টিড সবুজ নয় এবং জ্যান্থফিল ক্যারোটিন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ফাইকোএরিথ্রিন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ফাইকো সায়ানিন ইত্যাদি বর্ণের কণিকা ধারণ করে তাকে ক্রোমোপ্লাস্ট বলে।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(১)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আকর্ষনীয়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পরাগায়নে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(২)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রঞ্জক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সংশ্লেষন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লিউকোপ্লাস্টঃ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প্লাস্টিডে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রঞ্জক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লিউকোপ্লাস্ট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(১)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(২)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সংস্পর্শে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লিউকোপ্লাস্ট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ক্লোরোপ্লাস্টে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W81\Downloads\Cucumber_le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23622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W81\Downloads\allantoin-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33400"/>
            <a:ext cx="274320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W81\Downloads\লিউকোপ্লাস্ট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57200"/>
            <a:ext cx="2514600" cy="1447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609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ক্লোরোপ্লাস্ট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762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ক্রোমোপ্লাস্ট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838200"/>
            <a:ext cx="1524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লিউকোপ্লস্ট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76400"/>
          </a:xfrm>
          <a:blipFill>
            <a:blip r:embed="rId2"/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r"/>
            <a:r>
              <a:rPr lang="en-US" sz="4800" b="1" dirty="0" err="1" smtClean="0">
                <a:solidFill>
                  <a:srgbClr val="EC2095"/>
                </a:solidFill>
              </a:rPr>
              <a:t>পরিচিতি</a:t>
            </a:r>
            <a:endParaRPr lang="en-US" sz="4800" b="1" dirty="0">
              <a:solidFill>
                <a:srgbClr val="EC2095"/>
              </a:solidFill>
            </a:endParaRPr>
          </a:p>
        </p:txBody>
      </p:sp>
      <p:pic>
        <p:nvPicPr>
          <p:cNvPr id="3074" name="Picture 2" descr="C:\Users\W81\Downloads\DSC_0482-00-00-----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228600"/>
            <a:ext cx="1676400" cy="160020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C:\Users\W81\Downloads\ecf5d285079f9c99d53746a6ebff8af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981200"/>
            <a:ext cx="609600" cy="46482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</a:ln>
        </p:spPr>
      </p:pic>
      <p:sp>
        <p:nvSpPr>
          <p:cNvPr id="3076" name="desk1"/>
          <p:cNvSpPr>
            <a:spLocks noEditPoints="1" noChangeArrowheads="1"/>
          </p:cNvSpPr>
          <p:nvPr/>
        </p:nvSpPr>
        <p:spPr bwMode="auto">
          <a:xfrm>
            <a:off x="5029200" y="1981200"/>
            <a:ext cx="3886200" cy="4495799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৯ম- ১০ম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7" name="desk1"/>
          <p:cNvSpPr>
            <a:spLocks noEditPoints="1" noChangeArrowheads="1"/>
          </p:cNvSpPr>
          <p:nvPr/>
        </p:nvSpPr>
        <p:spPr bwMode="auto">
          <a:xfrm>
            <a:off x="152400" y="1981200"/>
            <a:ext cx="3886200" cy="4495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DE2EC9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নূরুল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রায়পুরা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আর,কে,আর,এম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রায়পুরা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FF6600"/>
          </a:solidFill>
          <a:ln w="76200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W81\Downloads\structure-golgi-apparatus-infographics-vector-illustration-isolated-background-872997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762000"/>
            <a:ext cx="4495800" cy="2362200"/>
          </a:xfrm>
          <a:prstGeom prst="rect">
            <a:avLst/>
          </a:prstGeom>
          <a:ln w="38100" cap="sq">
            <a:solidFill>
              <a:srgbClr val="99FF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32766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গলজি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সাইটোপ্লাজমে অবস্থিত কতকগুলো ঘনসন্নিবিষ্ট চওড়া সিস্টারনি,থলির মতো ভ্যাকুওল এবং ক্ষুদ্র 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ভেসিকল</a:t>
            </a:r>
            <a:r>
              <a:rPr lang="as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 এর সম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ন্বয়ে</a:t>
            </a:r>
            <a:r>
              <a:rPr lang="as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গঠিত জটিল অঙ্গা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ণুকে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গলগি বস্তু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গলজি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লাইসোজোম তৈরি করা।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অপ্রোটিন জা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তীয়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পদার্থের সংশ্লেষণ করা।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কিছু এনজাইম নির্গমন করা।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96000" y="1752600"/>
            <a:ext cx="1066800" cy="457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0" y="1676400"/>
            <a:ext cx="1524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66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পাচ্ছঃ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W81\Downloads\1200px-Nucleus_ER_golgi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90600"/>
            <a:ext cx="4038600" cy="25146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0" y="1828800"/>
            <a:ext cx="2667000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এন্ডোপ্লাজমিক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রেটিকুলাম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105400" y="2133600"/>
            <a:ext cx="9906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36576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এন্ডোপ্লাজমিক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রেটিকুলাম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কোষের সাইটোপ্লাজমে অবস্থিত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জালি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as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অঙ্গাণু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এন্ডোপ্লাজমিক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রেটিকুলাম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এন্ডোপ্লাজমিক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রেটিকুলামের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as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সাইটোপ্লাজমকে ছোট ছোট অংশে ভাগ করা।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(২) </a:t>
            </a:r>
            <a:r>
              <a:rPr lang="as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কিছু রেচন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পদার্থের পরিশোধন।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(৩)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সংশ্লেষনে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9966FF"/>
          </a:solidFill>
          <a:ln w="76200">
            <a:solidFill>
              <a:srgbClr val="00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81\Downloads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3505200" cy="3276600"/>
          </a:xfrm>
          <a:prstGeom prst="rect">
            <a:avLst/>
          </a:prstGeom>
          <a:ln w="38100" cap="sq">
            <a:solidFill>
              <a:srgbClr val="99FF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038600" y="1066800"/>
            <a:ext cx="4876800" cy="304698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লাইসোজোমঃ</a:t>
            </a:r>
            <a:r>
              <a:rPr lang="as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সাইটোপ্লাজমে দ্বি-স্তর বিশিষ্ট </a:t>
            </a:r>
            <a:r>
              <a:rPr lang="as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লিপো-প্রোটিন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as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মন্বয়ে</a:t>
            </a:r>
            <a:r>
              <a:rPr lang="as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গঠিত </a:t>
            </a:r>
            <a:r>
              <a:rPr lang="as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মেম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ব্রেন</a:t>
            </a:r>
            <a:r>
              <a:rPr lang="as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বা ঝিল্লি দ্বারা আবৃত যে অঙ্গাণুটি নানাবিধ হাইড্রোলাইটিক এনজাইমের ধারক বা বাহক হিসেবে কাজ </a:t>
            </a:r>
            <a:r>
              <a:rPr lang="as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as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লাইসোজোম বলে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667000" y="1295400"/>
            <a:ext cx="13716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191000"/>
            <a:ext cx="8686800" cy="263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লাইসোজোম 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পরিপাকে অংশগ্রহণ করে।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পরিস্ফুটন 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কালে 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ষীয়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উপাংশ ধ্বংস করা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as-IN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(৩) 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ভ্রূণ বৃদ্ধির সময় খাদ্য সরবরাহ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3199"/>
          </a:xfrm>
          <a:prstGeom prst="rect">
            <a:avLst/>
          </a:prstGeom>
          <a:solidFill>
            <a:srgbClr val="FF99CC"/>
          </a:solidFill>
          <a:ln w="76200">
            <a:solidFill>
              <a:srgbClr val="CC66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W81\Downloads\image_90507_16104298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1"/>
            <a:ext cx="5943599" cy="335279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4876800"/>
            <a:ext cx="88392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মাইটোকন্ড্রিয়ার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99FF33"/>
          </a:solidFill>
          <a:ln w="76200">
            <a:solidFill>
              <a:schemeClr val="bg2">
                <a:lumMod val="1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ঝিল্লিবিহীন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অঙ্গানু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কোষকঙ্কাল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W81\Downloads\images (2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4038600" cy="2667001"/>
          </a:xfrm>
          <a:prstGeom prst="rect">
            <a:avLst/>
          </a:prstGeom>
          <a:ln w="38100" cap="sq">
            <a:solidFill>
              <a:srgbClr val="FF99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53000" y="914400"/>
            <a:ext cx="3962400" cy="3046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কোষকঙ্কালঃ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সাইটপ্লাজমে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অবস্থিত তন্তুসমূহের সমষ্টি, যা কোষের আকৃতি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বিভিন্ন অঙ্গাণুর সমন্বয়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কোষকঙ্কাল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581400" y="1066800"/>
            <a:ext cx="12954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8153400" cy="156966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Both"/>
            </a:pP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কোষকে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/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তন্তুময়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66CCFF"/>
          </a:solidFill>
          <a:ln w="76200">
            <a:solidFill>
              <a:srgbClr val="0000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ঝিল্লিবিহীন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রাইবোজোম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নিইঃ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W81\Downloads\ribosome-structure-interaction-mrna-54691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1"/>
            <a:ext cx="4343400" cy="2819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76800" y="838200"/>
            <a:ext cx="3886200" cy="35394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রাইবোজোমঃ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কোষের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সাইটোপ্লাজম, নিউক্লিয়াস এবং এন্ডোপ্লাজমিক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জালি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অতিক্ষুদ্র গোলাকার, রাইবো প্রোটিন নির্মিত, পর্দাবিহীন, প্রোটিন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সংশ্লেষ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অংশগ্রহণকারী যে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অঙ্গাণু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তাদের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রাইবোজোম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914400"/>
            <a:ext cx="1905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রাইবোজোম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495800"/>
            <a:ext cx="853440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রাইবোজোমের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(১)  </a:t>
            </a:r>
            <a:r>
              <a:rPr lang="as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রাইবোজোমের প্রধান কাজ হলো প্রোটিন সংশ্লেষে করা।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(২)  </a:t>
            </a:r>
            <a:r>
              <a:rPr lang="as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ফ্যাটের </a:t>
            </a:r>
            <a:r>
              <a:rPr lang="as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বিপাক সাধন করা।</a:t>
            </a:r>
          </a:p>
          <a:p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9966FF"/>
          </a:solidFill>
          <a:ln w="76200">
            <a:solidFill>
              <a:srgbClr val="00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ঝিল্লিবিহীন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অঙ্গানু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সেন্ট্রোজোম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নিইঃ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W81\Downloads\maxresdefault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4114800" cy="30480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00600" y="1447800"/>
            <a:ext cx="4114800" cy="3231654"/>
          </a:xfrm>
          <a:prstGeom prst="rect">
            <a:avLst/>
          </a:prstGeom>
          <a:solidFill>
            <a:srgbClr val="FF99CC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সেন্ট্রোজোমঃ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প্রাণী কোষ এবং কিছু উদ্ভিদ কোষের সাইটোপ্লাজম তরলের মধ্যে নিউক্লিয়াসের পাশে অবস্থিত পর্দাবিহীন তারকা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কো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ষীয়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অঙ্গাণু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সেন্ট্রোজোম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191000"/>
            <a:ext cx="3505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সেন্ট্রোজোম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76800"/>
            <a:ext cx="8610600" cy="169277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99FF33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সেন্ট্রোজোমের</a:t>
            </a:r>
            <a:r>
              <a:rPr lang="en-US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(১) </a:t>
            </a:r>
            <a:r>
              <a:rPr lang="as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সেন্ট্রোজোম মাইক্রোটিউবিউল গুলির সৃষ্টির সূচনা স্থান হিসেবে কাজ করে</a:t>
            </a:r>
            <a:r>
              <a:rPr lang="as-IN" sz="3600" dirty="0" smtClean="0">
                <a:solidFill>
                  <a:srgbClr val="00FF00"/>
                </a:solidFill>
              </a:rPr>
              <a:t>।</a:t>
            </a:r>
            <a:r>
              <a:rPr lang="en-US" sz="3600" dirty="0" smtClean="0">
                <a:solidFill>
                  <a:srgbClr val="00FF00"/>
                </a:solidFill>
              </a:rPr>
              <a:t> (২) </a:t>
            </a:r>
            <a:r>
              <a:rPr lang="as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 ফ্লাজেলা ও সিলিয়া গঠন করে ।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CC9900"/>
          </a:solidFill>
          <a:ln w="762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W81\Downloads\নিউক্লিয়া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762000"/>
            <a:ext cx="3810000" cy="22860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819400" y="914400"/>
            <a:ext cx="16764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1242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হলঃ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নিউক্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ক্লিয়াস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হল কোষের প্রান।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প্রতিটি জীবকোষের প্রোটোপ্লাজমে যে অধিকতর ঘন ও অপেক্ষাকৃত স্পষ্ট অঙ্গাণু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নিক্লিয়াসের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(১)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কোষের সব কাজ নিউক্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ক্লিয়াস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দ্বারা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ন্ত্রিত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(২)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কোষ বিভাজনের স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ময়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নিউক্লিওলাস অংশ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(৩)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আরএনএ সংশ্লেষণ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1"/>
            <a:ext cx="8839200" cy="65556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C99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নিক্লিয়াসের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1295400"/>
            <a:ext cx="2286000" cy="609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নিক্লিয়াস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828800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1600200" y="2590800"/>
            <a:ext cx="5943600" cy="76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304800" y="2590800"/>
            <a:ext cx="2590800" cy="1371600"/>
          </a:xfrm>
          <a:prstGeom prst="upArrowCallo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মেমব্রেন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2971800" y="2667000"/>
            <a:ext cx="2057400" cy="1295400"/>
          </a:xfrm>
          <a:prstGeom prst="up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নিউক্লিওপ্লাজম</a:t>
            </a:r>
            <a:endParaRPr lang="en-US" sz="3200" dirty="0">
              <a:solidFill>
                <a:srgbClr val="99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5105400" y="2667000"/>
            <a:ext cx="1828800" cy="11430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856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নিউক্লিওলাস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6172200" y="2590800"/>
            <a:ext cx="2667000" cy="3581400"/>
          </a:xfrm>
          <a:prstGeom prst="up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ক্রোমাটিন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জালিকা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9966FF"/>
          </a:solidFill>
          <a:ln w="76200">
            <a:solidFill>
              <a:srgbClr val="FF66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W81\Downloads\নিউক্লিয়া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762000"/>
            <a:ext cx="3810000" cy="22098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8600" y="3124200"/>
            <a:ext cx="86868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ঝিল্লিঃ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নিউক্লিয়াসকে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ঝিল্লি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ঝিল্লি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962400"/>
            <a:ext cx="8763000" cy="838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নিউক্লিওপ্লাজমঃ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ঝিল্লির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জেলির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নিউক্লিওপ্লাজম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876800"/>
            <a:ext cx="87630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নিউক্লিওলাসঃ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নিউক্লিওপ্লাজমের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ক্রোমোজোমের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বস্তুকে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নিউক্লিওলাস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791200"/>
            <a:ext cx="8686800" cy="762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ক্রোমাটিন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জালিকাঃ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sz="28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কুন্ডলি</a:t>
            </a:r>
            <a:r>
              <a:rPr lang="en-US" sz="28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পাকানো</a:t>
            </a:r>
            <a:r>
              <a:rPr lang="en-US" sz="28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সুক্ষ</a:t>
            </a:r>
            <a:r>
              <a:rPr lang="en-US" sz="28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সুতার</a:t>
            </a:r>
            <a:r>
              <a:rPr lang="en-US" sz="28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8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ক্রোমাটিন</a:t>
            </a:r>
            <a:r>
              <a:rPr lang="en-US" sz="28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জালিকা</a:t>
            </a:r>
            <a:r>
              <a:rPr lang="en-US" sz="28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99FF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chemeClr val="tx2">
              <a:lumMod val="1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ছবিঃ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Image result for উদ্ভিদ কো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44196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Image result for উদ্ভিদ কো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533400"/>
            <a:ext cx="41148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85800" y="5791200"/>
            <a:ext cx="2286000" cy="685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কোষ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828800" y="4495800"/>
            <a:ext cx="304800" cy="12954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5791200"/>
            <a:ext cx="2590800" cy="762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কোষ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781800" y="4724400"/>
            <a:ext cx="381000" cy="106680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99FF33"/>
          </a:solidFill>
          <a:ln w="762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762001"/>
          <a:ext cx="8610600" cy="5920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56625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কোষ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প্রাণি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কোষ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478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(১)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কোষে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কোষ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প্রাচীর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(১)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প্রাণি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কোষে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কোষ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প্রাচীর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নেই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625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(২)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কোষ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গহবর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বড়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(২)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কোষ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গহবর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ছোট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478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(৩)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কোষে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প্লাস্টিড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(৩)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প্রাণি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কোষে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প্লাস্টীড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নেই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19948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(৪)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কোষ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গহবর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বড়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নিক্লিয়াস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পার্শে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অবস্থান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(৪)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কোষ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গহবর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ছোট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নিক্লিয়াস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মাঝখানে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অবস্থান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4310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(৫)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স্নেহ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দ্রব্য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তরল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অবস্থায়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(৫)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স্নেহ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দ্রব্য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অর্ধতরল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অবস্থায়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FFCCFF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অঙ্গপ্রত্যজ্ঞ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66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3048000" y="228600"/>
            <a:ext cx="3505200" cy="12192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W81\Downloads\download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76400"/>
            <a:ext cx="5410200" cy="30480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8600" y="5105400"/>
            <a:ext cx="8686800" cy="990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প্রত্যেকটির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1"/>
            <a:ext cx="8839200" cy="655564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2590800" y="381000"/>
            <a:ext cx="3657600" cy="1600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57400"/>
            <a:ext cx="8610600" cy="452431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marL="514350" indent="-514350" algn="ctr"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পরাগায়নে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CC66FF"/>
          </a:solidFill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2819400" y="228600"/>
            <a:ext cx="3505200" cy="13716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W81\Downloads\image-37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6172200" cy="3352799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8600" y="5334000"/>
            <a:ext cx="86868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মাইটোকন্ড্রিয়া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/>
          </a:p>
        </p:txBody>
      </p:sp>
      <p:pic>
        <p:nvPicPr>
          <p:cNvPr id="6146" name="Picture 2" descr="C:\Users\W81\Downloads\ধন্যবাদ-ছবি-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1524000" y="4876800"/>
            <a:ext cx="6096000" cy="167640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পাচ্ছঃ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699" name="Picture 3" descr="C:\Users\W81\Downloads\1200px-Neuron-b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038600"/>
            <a:ext cx="4114800" cy="2462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 descr="C:\Users\W81\Downloads\peshi_ko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914400"/>
            <a:ext cx="42672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702" name="AutoShape 6" descr="C:\Users\W81\Downloads\cartoon-dog-bone-on-white-260nw-45416778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AutoShape 8" descr="C:\Users\W81\Downloads\cartoon-dog-bone-on-white-260nw-45416778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6" name="Picture 10" descr="Image result for অস্থ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914400"/>
            <a:ext cx="4340225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7" name="Picture 11" descr="C:\Users\W81\Downloads\100874365-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114800"/>
            <a:ext cx="4191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90600" y="3124201"/>
            <a:ext cx="1600200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হাড়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2667000"/>
            <a:ext cx="9906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পেশি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715000"/>
            <a:ext cx="12192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ত্বক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6019800"/>
            <a:ext cx="15240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স্নায়ু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710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22" name="Picture 2" descr="C:\Users\W81\Downloads\Kalerkantho_18-06-12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4038600"/>
            <a:ext cx="4114799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3" name="Picture 3" descr="C:\Users\W81\Downloads\images (3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038600"/>
            <a:ext cx="4191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Image result for উদ্ভিদ কোষ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914400"/>
            <a:ext cx="41910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Image result for উদ্ভিদ কোষ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914400"/>
            <a:ext cx="41910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ফলঃ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1295400" y="914400"/>
            <a:ext cx="3962400" cy="1143000"/>
          </a:xfrm>
          <a:prstGeom prst="leftRightArrow">
            <a:avLst/>
          </a:prstGeom>
          <a:solidFill>
            <a:srgbClr val="DE2E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শিক্ষার্থীরাঃ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457200" y="1752600"/>
            <a:ext cx="8229600" cy="1600200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অঙ্গানুর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533400" y="3200400"/>
            <a:ext cx="8153400" cy="1295400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457200" y="4724400"/>
            <a:ext cx="8077200" cy="121920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EC209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 result for উদ্ভিদ কো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3434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Image result for উদ্ভিদ কো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47800"/>
            <a:ext cx="38862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1000" y="5486400"/>
            <a:ext cx="4114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5715000"/>
            <a:ext cx="3581400" cy="4572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755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A3272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অঙ্গানুর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প্রাচীরঃ</a:t>
            </a:r>
            <a:endParaRPr lang="en-US" sz="3200" b="1" dirty="0" smtClean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সর্বাপেক্ষা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প্রাচীরের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as-IN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১। </a:t>
            </a:r>
            <a:r>
              <a:rPr lang="as-IN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hlinkClick r:id="rId2" tooltip="কোষ (জীববিজ্ঞান)"/>
              </a:rPr>
              <a:t>কোষ</a:t>
            </a:r>
            <a:r>
              <a:rPr lang="as-IN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কে নির্দিষ্ট আকার দান করে।</a:t>
            </a:r>
          </a:p>
          <a:p>
            <a:pPr algn="ctr"/>
            <a:r>
              <a:rPr lang="as-IN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২। কো</a:t>
            </a:r>
            <a:r>
              <a:rPr lang="en-US" sz="28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ষের</a:t>
            </a:r>
            <a:r>
              <a:rPr lang="as-IN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অংগাণুসমূহকে বাইরের আঘাত থেকে রক্ষা করে।</a:t>
            </a:r>
          </a:p>
          <a:p>
            <a:pPr algn="ctr"/>
            <a:r>
              <a:rPr lang="as-IN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৩। </a:t>
            </a:r>
            <a:r>
              <a:rPr lang="as-IN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hlinkClick r:id="rId3" tooltip="পানি"/>
              </a:rPr>
              <a:t>পানি</a:t>
            </a:r>
            <a:r>
              <a:rPr lang="as-IN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 ও খনিজ লবণ শোষণ ও পরিবহনে সহায়তা করে।</a:t>
            </a:r>
          </a:p>
          <a:p>
            <a:pPr algn="ctr"/>
            <a:r>
              <a:rPr lang="as-IN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৫। এক কোষ থেকে অন্য কোষকে পৃথক করে।</a:t>
            </a:r>
            <a:endParaRPr lang="en-US" sz="2800" dirty="0" smtClean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প্রাচীরের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5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as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81\Downloads\001555Kalerkantho_18-06-12-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724400"/>
            <a:ext cx="3810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3333CC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W81\Downloads\300px-Biological_cell_vacuole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4038600" cy="2133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W81\Downloads\maxresdefault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14400"/>
            <a:ext cx="3657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6324600" y="1752600"/>
            <a:ext cx="1143000" cy="457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43800" y="1600200"/>
            <a:ext cx="9144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গহবর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200400"/>
            <a:ext cx="8839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গহবরঃ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সাইটোপ্লাজমে একক পর্দা বেষ্টিত তরলে পূর্ণ গহবরকে কোষ গহবর বলে। কোষ গহবরে পানি, জৈব এসিড, শর্করা, খনিজ লবণ ইত্যাদি জমা থাকে। উদ্ভিদের কোষ গহবর বেশ বড়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 কোষের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গহবর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গহবরের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বর্জ্য পদার্থ ধারণ করা।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(২) 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কোষস্থ পানি ধারণ করা।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কোষ থেকে অপ্রয়োজনীয় পদার্থ বের করা।</a:t>
            </a:r>
          </a:p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1302</Words>
  <Application>Microsoft Office PowerPoint</Application>
  <PresentationFormat>On-screen Show (4:3)</PresentationFormat>
  <Paragraphs>545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Office Theme</vt:lpstr>
      <vt:lpstr>Flow</vt:lpstr>
      <vt:lpstr>Civic</vt:lpstr>
      <vt:lpstr>1_Office Theme</vt:lpstr>
      <vt:lpstr>Trek</vt:lpstr>
      <vt:lpstr>Concourse</vt:lpstr>
      <vt:lpstr>2_Office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W81</dc:creator>
  <cp:lastModifiedBy>W81</cp:lastModifiedBy>
  <cp:revision>164</cp:revision>
  <dcterms:created xsi:type="dcterms:W3CDTF">2006-08-16T00:00:00Z</dcterms:created>
  <dcterms:modified xsi:type="dcterms:W3CDTF">2021-02-25T13:01:45Z</dcterms:modified>
</cp:coreProperties>
</file>