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7"/>
  </p:notesMasterIdLst>
  <p:sldIdLst>
    <p:sldId id="256" r:id="rId2"/>
    <p:sldId id="270" r:id="rId3"/>
    <p:sldId id="259" r:id="rId4"/>
    <p:sldId id="260" r:id="rId5"/>
    <p:sldId id="261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F3184-9DD6-49E1-A3CA-53B6B049F31B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33BBF-341A-4955-898F-79ED13A8A7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12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5100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455356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9110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838220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91569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564742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95730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88726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687333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066986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72523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25-Feb-21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51645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9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lang="en-US" sz="9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tuilips-animated-gi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371600"/>
            <a:ext cx="7848600" cy="53340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224677"/>
            <a:ext cx="9067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5.  What/ how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Exclamatory Sentence-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Subject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  Verb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অনুযায়ী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Tag Question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What a beautiful garden it is!,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it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How beautiful the picture is!,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it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.  Statement-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যদি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need/needs Verb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হিসেবে ব্যবহৃত হয় তাহলে সেক্ষেত্রে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 Question-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need/needs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পরিবর্তে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don’t/doesn’t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হয়।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Statement-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যদি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need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not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থাকে তাহলে 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হবে </a:t>
            </a:r>
            <a:r>
              <a:rPr lang="en-US" sz="2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need+Subject</a:t>
            </a: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as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as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I need a note book,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don’t I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She needs a piano,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doesn’t she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You need not go there, </a:t>
            </a:r>
            <a:r>
              <a:rPr lang="en-US" sz="2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need you?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823898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676400"/>
            <a:ext cx="87630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7.  Imperative Statement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মাধ্যমে যদি কোন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advice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বা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order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বুঝায় সেক্ষেত্রে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হিসাবে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will you/won’t you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হয়।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Request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বুঝালে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can you/could you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হয়।</a:t>
            </a:r>
            <a:endParaRPr lang="as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Do not go there,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will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Open the door,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will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Do not tell a lie,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will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8.  Let’s/Let us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Imperative Statement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  Proposal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বুঝায়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Tag Question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হিসাবে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shall we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Let us have a discussion,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shall we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Let’s help the poor,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shall we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Let us go for a walk,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shall we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51964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94686"/>
            <a:ext cx="8839200" cy="51706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9.  Let him/her/they/Arman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দিয়ে যখন কোন কিছু করার অনুমতি ব্যক্ত করা হয় তখন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will you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হয়। যেমনঃ</a:t>
            </a:r>
            <a:endParaRPr lang="as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Let Arman take a decision,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will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Let her do the work,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will you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10.  There is/ there are/ there was/ there were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দ্বারা সূচিত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Statement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ক্ষেত্রে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হিসেবে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is there/isn’t there, are there/aren’t there, wasn’t there, weren’t there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বসে। যেমনঃ</a:t>
            </a:r>
            <a:endParaRPr lang="as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There is something wrong with him,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there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There are three big rooms in our school library,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aren’t there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" y="76200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9854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62000"/>
            <a:ext cx="6019800" cy="1066800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/>
          <a:lstStyle/>
          <a:p>
            <a:pPr algn="ctr"/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Group Work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smtClean="0"/>
              <a:t>Make Tag Questions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I like fruits,…………?</a:t>
            </a:r>
          </a:p>
          <a:p>
            <a:pPr marL="514350" indent="-514350">
              <a:buAutoNum type="arabicPeriod"/>
            </a:pPr>
            <a:r>
              <a:rPr lang="en-US" dirty="0" smtClean="0"/>
              <a:t>He will not disturb me,……..?</a:t>
            </a:r>
          </a:p>
          <a:p>
            <a:pPr marL="514350" indent="-514350">
              <a:buAutoNum type="arabicPeriod"/>
            </a:pPr>
            <a:r>
              <a:rPr lang="en-US" dirty="0" smtClean="0"/>
              <a:t>We have done it,…………?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boy is crying,………..?</a:t>
            </a:r>
          </a:p>
          <a:p>
            <a:pPr marL="514350" indent="-514350">
              <a:buAutoNum type="arabicPeriod"/>
            </a:pPr>
            <a:r>
              <a:rPr lang="en-US" dirty="0" smtClean="0"/>
              <a:t>It is raining now,………….?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1642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04088"/>
            <a:ext cx="4495800" cy="819912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Solve</a:t>
            </a:r>
            <a:endParaRPr lang="en-US" u="sng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05800" cy="271272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 like </a:t>
            </a:r>
            <a:r>
              <a:rPr lang="en-US" dirty="0" smtClean="0"/>
              <a:t>fruits, </a:t>
            </a:r>
            <a:r>
              <a:rPr lang="en-US" b="1" i="1" u="sng" dirty="0" smtClean="0">
                <a:solidFill>
                  <a:srgbClr val="00B050"/>
                </a:solidFill>
              </a:rPr>
              <a:t>don’t I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He will not disturb </a:t>
            </a:r>
            <a:r>
              <a:rPr lang="en-US" dirty="0" smtClean="0"/>
              <a:t>me, </a:t>
            </a:r>
            <a:r>
              <a:rPr lang="en-US" b="1" i="1" u="sng" dirty="0" smtClean="0">
                <a:solidFill>
                  <a:srgbClr val="00B050"/>
                </a:solidFill>
              </a:rPr>
              <a:t>will he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We have done </a:t>
            </a:r>
            <a:r>
              <a:rPr lang="en-US" dirty="0" smtClean="0"/>
              <a:t>it, </a:t>
            </a:r>
            <a:r>
              <a:rPr lang="en-US" b="1" i="1" u="sng" dirty="0" smtClean="0">
                <a:solidFill>
                  <a:srgbClr val="00B050"/>
                </a:solidFill>
              </a:rPr>
              <a:t>haven’t we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The boy is crying</a:t>
            </a:r>
            <a:r>
              <a:rPr lang="en-US" dirty="0" smtClean="0"/>
              <a:t>, </a:t>
            </a:r>
            <a:r>
              <a:rPr lang="en-US" b="1" i="1" u="sng" dirty="0" smtClean="0">
                <a:solidFill>
                  <a:srgbClr val="00B050"/>
                </a:solidFill>
              </a:rPr>
              <a:t>isn’t it</a:t>
            </a:r>
            <a:r>
              <a:rPr lang="en-US" dirty="0" smtClean="0"/>
              <a:t>?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It is raining now</a:t>
            </a:r>
            <a:r>
              <a:rPr lang="en-US" dirty="0" smtClean="0"/>
              <a:t>, </a:t>
            </a:r>
            <a:r>
              <a:rPr lang="en-US" b="1" i="1" u="sng" dirty="0" smtClean="0">
                <a:solidFill>
                  <a:srgbClr val="00B050"/>
                </a:solidFill>
              </a:rPr>
              <a:t>isn’t it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7335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maBhx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7206" y="762000"/>
            <a:ext cx="6889588" cy="574132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95400" y="342900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Thank You</a:t>
            </a:r>
            <a:r>
              <a:rPr lang="bn-IN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6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378229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9337"/>
            <a:ext cx="4927979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 anchor="ctr"/>
          <a:lstStyle/>
          <a:p>
            <a:pPr algn="ctr"/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Introduction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5181600" cy="2209800"/>
          </a:xfrm>
          <a:solidFill>
            <a:schemeClr val="bg2"/>
          </a:solidFill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MD.SOHIDULLAH</a:t>
            </a:r>
            <a:endParaRPr lang="en-US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Assistant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Teacher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Shahabajpur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Madrasah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Sapahar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Naogaon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4667071"/>
            <a:ext cx="4648200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Class: Nine and Ten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Sub: English Second Paper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Topic: Tag Question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4200" y="685800"/>
            <a:ext cx="1216000" cy="12192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39143782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696200" cy="990600"/>
          </a:xfrm>
          <a:solidFill>
            <a:srgbClr val="FFC000"/>
          </a:solidFill>
        </p:spPr>
        <p:txBody>
          <a:bodyPr anchor="ctr">
            <a:normAutofit/>
          </a:bodyPr>
          <a:lstStyle/>
          <a:p>
            <a:pPr algn="ctr"/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Today’s Lesson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3429000"/>
            <a:ext cx="6324600" cy="2514600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pPr algn="ctr">
              <a:buNone/>
            </a:pPr>
            <a:endParaRPr lang="en-US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Topic</a:t>
            </a:r>
            <a:r>
              <a:rPr lang="en-US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Tag question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3886200" y="1981200"/>
            <a:ext cx="1066800" cy="1143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Tag question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উত্তর লেখার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নিয়মঃ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9144000" cy="617220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প্রথমে প্রশ্নটি যেভাবে আছে সেভাবে লিখতে হবে। 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দেখতে হবে প্রদত্ত বাক্যটি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Affirmative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Negative.</a:t>
            </a: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Affirmative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হলে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হবে- সাহায্যকারী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Verb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সাথে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n’t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যুক্ত এরপর প্রদত্ত বাক্যের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Subject+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সবসময়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Pronoun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).</a:t>
            </a:r>
          </a:p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Negative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হলে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হবে- সাহায্যকারী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Verb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এরপর প্রদত্ত বাক্যের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Subject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Pronoun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)+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অর্থাৎ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n’t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হবে না। </a:t>
            </a: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(.........) সূন্যস্থানে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পূরণ করে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Underline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করতে হবে। 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Example: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Rana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is a good boy, 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isn’t he?</a:t>
            </a:r>
            <a:endParaRPr lang="bn-IN" sz="32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80783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359"/>
            <a:ext cx="9144000" cy="13234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সাহায্যকারী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verb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সাথে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n’t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 যেভাবে হয়ঃ 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75897508"/>
              </p:ext>
            </p:extLst>
          </p:nvPr>
        </p:nvGraphicFramePr>
        <p:xfrm>
          <a:off x="304800" y="1828800"/>
          <a:ext cx="8458200" cy="4785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9100"/>
                <a:gridCol w="4229100"/>
              </a:tblGrid>
              <a:tr h="3403600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B050"/>
                          </a:solidFill>
                        </a:rPr>
                        <a:t>am</a:t>
                      </a:r>
                      <a:r>
                        <a:rPr lang="en-US" sz="2800" dirty="0" err="1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+n’t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</a:t>
                      </a:r>
                      <a:r>
                        <a:rPr lang="en-US" sz="2800" dirty="0" err="1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ain’t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/aren’t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is+n’t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isn’t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are+n’t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aren’t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was+n’t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wasn’t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were+n’t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weren’t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have+n’t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haven’t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has+n’t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hasn’t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had+n’t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hadn’t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may+n’t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mayn’t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might+n’t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mightn’t</a:t>
                      </a:r>
                    </a:p>
                    <a:p>
                      <a:r>
                        <a:rPr lang="en-US" sz="2800" dirty="0" err="1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can+n’t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can’t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could+n’t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couldn’t</a:t>
                      </a:r>
                    </a:p>
                    <a:p>
                      <a:r>
                        <a:rPr lang="en-US" sz="2800" dirty="0" err="1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shall+n’t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shan’t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should+n’t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shouldn’t</a:t>
                      </a:r>
                    </a:p>
                    <a:p>
                      <a:r>
                        <a:rPr lang="en-US" sz="2800" dirty="0" err="1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will+n’t</a:t>
                      </a:r>
                      <a:r>
                        <a:rPr lang="en-US" sz="2800" dirty="0" smtClean="0">
                          <a:solidFill>
                            <a:srgbClr val="00B050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won’t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would+n’t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wouldn’t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must+n’t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mustn’t</a:t>
                      </a:r>
                      <a:endParaRPr lang="en-US" sz="2800" dirty="0" smtClean="0"/>
                    </a:p>
                    <a:p>
                      <a:r>
                        <a:rPr lang="en-US" sz="2800" dirty="0" err="1" smtClean="0"/>
                        <a:t>ought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oughtn’t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need+n’t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needn’t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do+n’t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don’t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does+n’t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doesn’t</a:t>
                      </a:r>
                    </a:p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did+n’t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 didn’t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02389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7848600" cy="707886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নির্ণয়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2400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ব্যক্তিবাচক+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Singular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he/she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বস্তুবাচক+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Singular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it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ব্যক্তিবাচক/বস্তুবাচক+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Plural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হলে=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they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দেশ/নদী/জাহাজ এর ক্ষেত্রে=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she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Abstract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কোনো কিছুর ক্ষেত্রে=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it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Everybody/Everyone/Nobody/No one/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None/Somebody/Someone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they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Everything/Anything/ Something/Nothing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ইত্যাদি=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it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08178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087934"/>
            <a:ext cx="9144000" cy="569386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as-IN" sz="2800" dirty="0" smtClean="0"/>
              <a:t>সাধারণত </a:t>
            </a:r>
            <a:r>
              <a:rPr lang="en-US" sz="2800" dirty="0"/>
              <a:t>positive </a:t>
            </a:r>
            <a:r>
              <a:rPr lang="as-IN" sz="2800" dirty="0"/>
              <a:t>বা  </a:t>
            </a:r>
            <a:r>
              <a:rPr lang="en-US" sz="2800" dirty="0"/>
              <a:t>affirmative statement -</a:t>
            </a:r>
            <a:r>
              <a:rPr lang="as-IN" sz="2800" dirty="0"/>
              <a:t>এ </a:t>
            </a:r>
            <a:r>
              <a:rPr lang="en-US" sz="2800" dirty="0"/>
              <a:t>negative tag </a:t>
            </a:r>
            <a:r>
              <a:rPr lang="as-IN" sz="2800" dirty="0"/>
              <a:t>এবং </a:t>
            </a:r>
            <a:r>
              <a:rPr lang="en-US" sz="2800" dirty="0"/>
              <a:t>negative statement -</a:t>
            </a:r>
            <a:r>
              <a:rPr lang="as-IN" sz="2800" dirty="0"/>
              <a:t>এ </a:t>
            </a:r>
            <a:r>
              <a:rPr lang="en-US" sz="2800" dirty="0"/>
              <a:t>affirmative tag </a:t>
            </a:r>
            <a:r>
              <a:rPr lang="as-IN" sz="2800" dirty="0"/>
              <a:t>ব্যবহৃত হয়। সেই সাথে </a:t>
            </a:r>
            <a:r>
              <a:rPr lang="en-US" sz="2800" dirty="0"/>
              <a:t>statement </a:t>
            </a:r>
            <a:r>
              <a:rPr lang="as-IN" sz="2800" dirty="0"/>
              <a:t>এর শেষে </a:t>
            </a:r>
            <a:r>
              <a:rPr lang="en-US" sz="2800" dirty="0"/>
              <a:t>comma (,) </a:t>
            </a:r>
            <a:r>
              <a:rPr lang="as-IN" sz="2800" dirty="0"/>
              <a:t>এবং </a:t>
            </a:r>
            <a:r>
              <a:rPr lang="en-US" sz="2800" dirty="0"/>
              <a:t>tag question </a:t>
            </a:r>
            <a:r>
              <a:rPr lang="as-IN" sz="2800" dirty="0"/>
              <a:t>এর শেষে প্রশ্ন বোধক (?) চিহ্ন বসে।</a:t>
            </a:r>
          </a:p>
          <a:p>
            <a:r>
              <a:rPr lang="en-US" sz="2800" b="1" dirty="0"/>
              <a:t>Positive Statement: </a:t>
            </a:r>
            <a:r>
              <a:rPr lang="en-US" sz="2800" dirty="0"/>
              <a:t>She knows you,</a:t>
            </a:r>
            <a:br>
              <a:rPr lang="en-US" sz="2800" dirty="0"/>
            </a:br>
            <a:r>
              <a:rPr lang="en-US" sz="2800" b="1" dirty="0"/>
              <a:t>Negative Tag: </a:t>
            </a:r>
            <a:r>
              <a:rPr lang="en-US" sz="2800"/>
              <a:t>doesn’t </a:t>
            </a:r>
            <a:r>
              <a:rPr lang="en-US" sz="2800" smtClean="0"/>
              <a:t>she</a:t>
            </a:r>
            <a:r>
              <a:rPr lang="en-US" sz="2800" dirty="0"/>
              <a:t>?</a:t>
            </a:r>
          </a:p>
          <a:p>
            <a:r>
              <a:rPr lang="en-US" sz="2800" b="1" dirty="0"/>
              <a:t>Negative Statement:</a:t>
            </a:r>
            <a:r>
              <a:rPr lang="en-US" sz="2800" dirty="0"/>
              <a:t> She does not know you,</a:t>
            </a:r>
            <a:br>
              <a:rPr lang="en-US" sz="2800" dirty="0"/>
            </a:br>
            <a:r>
              <a:rPr lang="en-US" sz="2800" b="1" dirty="0"/>
              <a:t>Positive Tag:</a:t>
            </a:r>
            <a:r>
              <a:rPr lang="en-US" sz="2800" dirty="0"/>
              <a:t> does she</a:t>
            </a:r>
            <a:r>
              <a:rPr lang="en-US" sz="2800" dirty="0" smtClean="0"/>
              <a:t>?</a:t>
            </a:r>
            <a:endParaRPr lang="bn-IN" sz="2800" dirty="0" smtClean="0"/>
          </a:p>
          <a:p>
            <a:endParaRPr lang="bn-IN" sz="2800" dirty="0" smtClean="0"/>
          </a:p>
          <a:p>
            <a:endParaRPr lang="bn-IN" sz="2800" dirty="0"/>
          </a:p>
          <a:p>
            <a:endParaRPr lang="bn-IN" sz="2800" dirty="0" smtClean="0"/>
          </a:p>
          <a:p>
            <a:endParaRPr lang="bn-IN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0361500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990600"/>
            <a:ext cx="9144000" cy="60016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Primary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Auxiliary verb do, does, did, am, is, are, was, were, have, has, had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Tag Question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নিম্নে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হলঃ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I am a student,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aren’t I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She didn’t go there,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did she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You have done it,</a:t>
            </a:r>
            <a: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haven’t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They were playing football,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weren’t they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He had gone there,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hadn’t he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He is not a teacher,</a:t>
            </a:r>
            <a:r>
              <a:rPr lang="en-US" sz="2400" u="sng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 he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  Auxiliary verb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Exclamatory Sentence-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isn’t/ aren’t/ wasn’t/ weren’t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বসে। আবার মূল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Verb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যুক্ত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Exclamatory Sentence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শেষে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don’t/ didn’t/ doesn’t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বসে। এক্ষেত্রে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Statement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Subject Noun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Subject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Pronoun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বসে। যেমনঃ</a:t>
            </a:r>
            <a:endParaRPr lang="as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a. How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beautiful the picture is,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it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b. How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nicely the bird sings,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doesn’t it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>
              <a:buFont typeface="+mj-lt"/>
              <a:buAutoNum type="arabicPeriod"/>
            </a:pPr>
            <a:endParaRPr lang="en-US" sz="2400" b="0" i="0" dirty="0">
              <a:solidFill>
                <a:srgbClr val="3C4858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13850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76200"/>
            <a:ext cx="6172200" cy="76944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Tag Question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এর নিয়মঃ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90221"/>
            <a:ext cx="9144000" cy="489364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3. Model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Auxiliary Verb (may, dare, might, can, could, shall, should, will, would, must, need etc.)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যোগে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গঠিত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 Tag Question: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We may fail at first,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mayn’t we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You must have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work hard to prosper,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mustn’t you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None could prosper in life without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industry,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r>
              <a:rPr lang="en-US" sz="2400" b="1" u="sng">
                <a:latin typeface="NikoshBAN" panose="02000000000000000000" pitchFamily="2" charset="0"/>
                <a:cs typeface="NikoshBAN" panose="02000000000000000000" pitchFamily="2" charset="0"/>
              </a:rPr>
              <a:t>could </a:t>
            </a:r>
            <a:r>
              <a:rPr lang="en-US" sz="2400" b="1" u="sng" smtClean="0">
                <a:latin typeface="NikoshBAN" panose="02000000000000000000" pitchFamily="2" charset="0"/>
                <a:cs typeface="NikoshBAN" panose="02000000000000000000" pitchFamily="2" charset="0"/>
              </a:rPr>
              <a:t>they</a:t>
            </a:r>
            <a:r>
              <a:rPr lang="en-US" sz="240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+mj-lt"/>
              <a:buAutoNum type="alphaLcPeriod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I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shall do that,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shan’t I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4.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Exclamatory Sentence-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এর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Subject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এবং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Verb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উহ্য থাকলে, সেক্ষেত্রে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Sentence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বুঝে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Subject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Verb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ধরে নিয়ে </a:t>
            </a:r>
            <a:r>
              <a:rPr lang="en-US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Tag </a:t>
            </a:r>
            <a:r>
              <a:rPr lang="as-IN" sz="2400" b="1" dirty="0">
                <a:latin typeface="NikoshBAN" panose="02000000000000000000" pitchFamily="2" charset="0"/>
                <a:cs typeface="NikoshBAN" panose="02000000000000000000" pitchFamily="2" charset="0"/>
              </a:rPr>
              <a:t>গঠন করতে হয়</a:t>
            </a:r>
            <a:r>
              <a:rPr lang="as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What an idea!,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it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457200" indent="-457200">
              <a:buFont typeface="+mj-lt"/>
              <a:buAutoNum type="alphaLcPeriod"/>
            </a:pP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What a pity, </a:t>
            </a:r>
            <a:r>
              <a:rPr lang="en-US" sz="2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isn’t it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86735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A78A6F6A-66A7-4D29-8280-95B4E2A3F758}" vid="{8E8E3F15-F531-41D0-A0EF-E63A26CA2B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764</TotalTime>
  <Words>442</Words>
  <Application>Microsoft Office PowerPoint</Application>
  <PresentationFormat>On-screen Show (4:3)</PresentationFormat>
  <Paragraphs>129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Theme1</vt:lpstr>
      <vt:lpstr>Slide 1</vt:lpstr>
      <vt:lpstr>Introduction</vt:lpstr>
      <vt:lpstr> Today’s Lesson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Group Work</vt:lpstr>
      <vt:lpstr>Solve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RJ</dc:creator>
  <cp:lastModifiedBy>shohidullah</cp:lastModifiedBy>
  <cp:revision>89</cp:revision>
  <dcterms:created xsi:type="dcterms:W3CDTF">2006-08-16T00:00:00Z</dcterms:created>
  <dcterms:modified xsi:type="dcterms:W3CDTF">2021-02-25T17:14:25Z</dcterms:modified>
</cp:coreProperties>
</file>