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9" r:id="rId4"/>
    <p:sldId id="269" r:id="rId5"/>
    <p:sldId id="258" r:id="rId6"/>
    <p:sldId id="271" r:id="rId7"/>
    <p:sldId id="260" r:id="rId8"/>
    <p:sldId id="268" r:id="rId9"/>
    <p:sldId id="262" r:id="rId10"/>
    <p:sldId id="264" r:id="rId11"/>
    <p:sldId id="270" r:id="rId12"/>
    <p:sldId id="27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D5DC2-3387-4D9A-8F54-A3039CE18FB2}" type="datetimeFigureOut">
              <a:rPr lang="en-US" smtClean="0"/>
              <a:pPr/>
              <a:t>26-Feb-21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588D9-2131-4816-BB02-247243A1D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78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EF6B-E3E9-4D8B-8EE4-7602CFDBEB80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FF1-2488-4221-9375-BA3D419BCF2C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AABD-B67B-4D64-B74B-E06C7C5D148D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ADC-3B40-4295-9D97-2003DC61100D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05FC-25DD-4D09-96E2-D9BB64E0A6C0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31-70DC-45F1-8E02-E3CC9EDE8BD0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2E02-FBBE-431D-BB12-9E343DE4B133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5C6-DD28-4860-9589-6826A0EDC9A1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80D-3636-469F-99F7-C6614E34B255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3907-F2F6-48CF-A0BC-C49DCAC99646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E3ED-9006-465B-83B0-C4FA8FA3EFF7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B9493E-E495-4599-9CEC-B8A2E2A80723}" type="datetime1">
              <a:rPr lang="en-US" smtClean="0"/>
              <a:pPr/>
              <a:t>26-Feb-21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1" y="2590801"/>
            <a:ext cx="3247614" cy="35814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28270" y="533400"/>
            <a:ext cx="7404591" cy="1898829"/>
            <a:chOff x="728270" y="533400"/>
            <a:chExt cx="7404591" cy="1898829"/>
          </a:xfrm>
        </p:grpSpPr>
        <p:grpSp>
          <p:nvGrpSpPr>
            <p:cNvPr id="7" name="Group 6"/>
            <p:cNvGrpSpPr/>
            <p:nvPr/>
          </p:nvGrpSpPr>
          <p:grpSpPr>
            <a:xfrm>
              <a:off x="728270" y="533400"/>
              <a:ext cx="7404591" cy="1898829"/>
              <a:chOff x="728270" y="533400"/>
              <a:chExt cx="7404591" cy="1898829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28270" y="1231900"/>
                <a:ext cx="7404591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92D05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Good </a:t>
                </a:r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92D05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Morning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92D05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" name="Flowchart: Punched Tape 1"/>
              <p:cNvSpPr/>
              <p:nvPr/>
            </p:nvSpPr>
            <p:spPr>
              <a:xfrm>
                <a:off x="2190753" y="533400"/>
                <a:ext cx="4838698" cy="990600"/>
              </a:xfrm>
              <a:prstGeom prst="flowChartPunchedTap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322432" y="705534"/>
              <a:ext cx="449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Algerian" pitchFamily="82" charset="0"/>
                </a:rPr>
                <a:t>My Dear Students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7914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3772496"/>
            <a:ext cx="766849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In this way we can change the subject and verb of speech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1" y="1101767"/>
            <a:ext cx="7668490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The girl said, “I am well.”(direct)</a:t>
            </a:r>
          </a:p>
          <a:p>
            <a:r>
              <a:rPr lang="en-US" sz="2800" dirty="0"/>
              <a:t>The girl said that she was well.(indirect)</a:t>
            </a:r>
          </a:p>
          <a:p>
            <a:r>
              <a:rPr lang="en-US" sz="2800" dirty="0"/>
              <a:t>The boy said to the man, “ You sent me with this letter.” (direct)</a:t>
            </a:r>
          </a:p>
          <a:p>
            <a:r>
              <a:rPr lang="en-US" sz="2800" dirty="0"/>
              <a:t>The boy told the man that he (m) had sent him (b) with that letter. (indirect)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4684693"/>
            <a:ext cx="4530436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I, WE---Speaker</a:t>
            </a:r>
          </a:p>
          <a:p>
            <a:r>
              <a:rPr lang="en-US" sz="2800" dirty="0">
                <a:solidFill>
                  <a:srgbClr val="00B050"/>
                </a:solidFill>
              </a:rPr>
              <a:t>You---Listener (as sub)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92436" y="4679357"/>
            <a:ext cx="3138055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V1__V2</a:t>
            </a:r>
          </a:p>
          <a:p>
            <a:r>
              <a:rPr lang="en-US" sz="2800" dirty="0">
                <a:solidFill>
                  <a:srgbClr val="C00000"/>
                </a:solidFill>
              </a:rPr>
              <a:t>V2__had V3</a:t>
            </a:r>
          </a:p>
        </p:txBody>
      </p:sp>
    </p:spTree>
    <p:extLst>
      <p:ext uri="{BB962C8B-B14F-4D97-AF65-F5344CB8AC3E}">
        <p14:creationId xmlns="" xmlns:p14="http://schemas.microsoft.com/office/powerpoint/2010/main" val="116605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100" y="2846775"/>
            <a:ext cx="7785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girl said, “I am well.”</a:t>
            </a:r>
          </a:p>
          <a:p>
            <a:r>
              <a:rPr lang="en-US" sz="2800" dirty="0"/>
              <a:t>The girl said that she was well</a:t>
            </a:r>
          </a:p>
        </p:txBody>
      </p:sp>
      <p:sp>
        <p:nvSpPr>
          <p:cNvPr id="3" name="Rectangle 2"/>
          <p:cNvSpPr/>
          <p:nvPr/>
        </p:nvSpPr>
        <p:spPr>
          <a:xfrm>
            <a:off x="673100" y="1066800"/>
            <a:ext cx="77851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said, “ The teacher teaches the students.”</a:t>
            </a:r>
          </a:p>
          <a:p>
            <a:r>
              <a:rPr lang="en-US" sz="2800" dirty="0"/>
              <a:t>He said that the teacher taught the students.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673100" y="3810844"/>
            <a:ext cx="7785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said to me, “I did the work.”</a:t>
            </a:r>
          </a:p>
          <a:p>
            <a:r>
              <a:rPr lang="en-US" sz="2800" dirty="0"/>
              <a:t>He told me that he had done the work.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3100" y="4760893"/>
            <a:ext cx="7785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“How are you </a:t>
            </a:r>
            <a:r>
              <a:rPr lang="en-US" sz="2800" dirty="0">
                <a:solidFill>
                  <a:srgbClr val="7030A0"/>
                </a:solidFill>
              </a:rPr>
              <a:t>today</a:t>
            </a:r>
            <a:r>
              <a:rPr lang="en-US" sz="2800" dirty="0"/>
              <a:t>?” the teacher said. The teacher asked how he was </a:t>
            </a:r>
            <a:r>
              <a:rPr lang="en-US" sz="2800" dirty="0">
                <a:solidFill>
                  <a:srgbClr val="7030A0"/>
                </a:solidFill>
              </a:rPr>
              <a:t>that day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79889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2362200"/>
            <a:ext cx="5638800" cy="22050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2416075"/>
            <a:ext cx="563769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Assertive- that +</a:t>
            </a:r>
            <a:r>
              <a:rPr lang="en-US" sz="3200" dirty="0" err="1"/>
              <a:t>s+v+obj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Wh-wh+s+v+obj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Aux-if+s+v+obj</a:t>
            </a:r>
            <a:r>
              <a:rPr lang="en-US" sz="3200" dirty="0"/>
              <a:t>.</a:t>
            </a:r>
          </a:p>
          <a:p>
            <a:r>
              <a:rPr lang="en-US" sz="3200" dirty="0"/>
              <a:t>V1+obj-to+v1+obj.</a:t>
            </a:r>
          </a:p>
        </p:txBody>
      </p:sp>
    </p:spTree>
    <p:extLst>
      <p:ext uri="{BB962C8B-B14F-4D97-AF65-F5344CB8AC3E}">
        <p14:creationId xmlns="" xmlns:p14="http://schemas.microsoft.com/office/powerpoint/2010/main" val="191278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1738193"/>
            <a:ext cx="7696200" cy="36576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917699"/>
            <a:ext cx="7543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He said, “I am ill.”</a:t>
            </a:r>
          </a:p>
          <a:p>
            <a:r>
              <a:rPr lang="en-US" sz="3200" dirty="0">
                <a:solidFill>
                  <a:srgbClr val="7030A0"/>
                </a:solidFill>
              </a:rPr>
              <a:t>My father said, “Do it.”</a:t>
            </a:r>
          </a:p>
          <a:p>
            <a:r>
              <a:rPr lang="en-US" sz="3200" dirty="0">
                <a:solidFill>
                  <a:srgbClr val="C00000"/>
                </a:solidFill>
              </a:rPr>
              <a:t>The teacher said to the students,   “Why are you making noise?”</a:t>
            </a:r>
          </a:p>
          <a:p>
            <a:r>
              <a:rPr lang="en-US" sz="3200" dirty="0">
                <a:solidFill>
                  <a:srgbClr val="7030A0"/>
                </a:solidFill>
              </a:rPr>
              <a:t>The students said, “Sorry, sir.”</a:t>
            </a:r>
          </a:p>
          <a:p>
            <a:r>
              <a:rPr lang="en-US" sz="3200" dirty="0">
                <a:solidFill>
                  <a:srgbClr val="7030A0"/>
                </a:solidFill>
              </a:rPr>
              <a:t>He said, “What a bird it is!”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365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11927" y="685800"/>
            <a:ext cx="5257800" cy="156585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HOME 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055" y="2743200"/>
            <a:ext cx="8291945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Mina said, “ I went to school.”</a:t>
            </a:r>
          </a:p>
          <a:p>
            <a:r>
              <a:rPr lang="en-US" sz="3200" dirty="0" err="1"/>
              <a:t>Ripa</a:t>
            </a:r>
            <a:r>
              <a:rPr lang="en-US" sz="3200" dirty="0"/>
              <a:t> said to </a:t>
            </a:r>
            <a:r>
              <a:rPr lang="en-US" sz="3200" dirty="0" err="1"/>
              <a:t>Amit</a:t>
            </a:r>
            <a:r>
              <a:rPr lang="en-US" sz="3200" dirty="0"/>
              <a:t>, “ Good morning.”</a:t>
            </a:r>
          </a:p>
          <a:p>
            <a:r>
              <a:rPr lang="en-US" sz="3200" dirty="0"/>
              <a:t>The teacher said, “I will teach you narration.”</a:t>
            </a:r>
          </a:p>
          <a:p>
            <a:r>
              <a:rPr lang="en-US" sz="3200" dirty="0"/>
              <a:t>The boy said, “ He played cricket well.”</a:t>
            </a:r>
          </a:p>
          <a:p>
            <a:r>
              <a:rPr lang="en-US" sz="3200" dirty="0"/>
              <a:t>He said, “ They were eating.”</a:t>
            </a:r>
          </a:p>
        </p:txBody>
      </p:sp>
    </p:spTree>
    <p:extLst>
      <p:ext uri="{BB962C8B-B14F-4D97-AF65-F5344CB8AC3E}">
        <p14:creationId xmlns="" xmlns:p14="http://schemas.microsoft.com/office/powerpoint/2010/main" val="26327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8244" y="914400"/>
            <a:ext cx="849699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 a lot to Everybody</a:t>
            </a:r>
          </a:p>
        </p:txBody>
      </p:sp>
    </p:spTree>
    <p:extLst>
      <p:ext uri="{BB962C8B-B14F-4D97-AF65-F5344CB8AC3E}">
        <p14:creationId xmlns="" xmlns:p14="http://schemas.microsoft.com/office/powerpoint/2010/main" val="371227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748145"/>
            <a:ext cx="7772399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accent3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INTRODUCTION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2514600"/>
            <a:ext cx="3810000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MD.SOHIDULLAH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Shahabajpur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Alim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Madrasha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Sapahar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Naogaon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2556164"/>
            <a:ext cx="38862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Nine and Ten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Sub: English 2</a:t>
            </a:r>
            <a:r>
              <a:rPr lang="en-US" sz="2400" baseline="30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/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Time:40 minutes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514600"/>
            <a:ext cx="984972" cy="15696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107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473" y="5290175"/>
            <a:ext cx="8288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He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said</a:t>
            </a:r>
            <a:r>
              <a:rPr lang="en-US" sz="2800" dirty="0"/>
              <a:t> to </a:t>
            </a:r>
            <a:r>
              <a:rPr lang="en-US" sz="2800" dirty="0">
                <a:solidFill>
                  <a:srgbClr val="0070C0"/>
                </a:solidFill>
              </a:rPr>
              <a:t>me</a:t>
            </a:r>
            <a:r>
              <a:rPr lang="en-US" sz="2800" dirty="0"/>
              <a:t>, “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We are eating.</a:t>
            </a:r>
            <a:r>
              <a:rPr lang="en-US" sz="2800" dirty="0"/>
              <a:t>”</a:t>
            </a:r>
          </a:p>
          <a:p>
            <a:r>
              <a:rPr lang="en-US" sz="2800" dirty="0"/>
              <a:t>He said, “ The teacher teaches the students.”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682" y="3176401"/>
            <a:ext cx="1828800" cy="1397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024" y="3124200"/>
            <a:ext cx="1905000" cy="13631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514" y="3141955"/>
            <a:ext cx="1890346" cy="14177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4742155"/>
            <a:ext cx="828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The teacher said to me, “Don’t waste time.”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58446"/>
            <a:ext cx="2012698" cy="1509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609600"/>
            <a:ext cx="205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“Do it”.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0291" y="609600"/>
            <a:ext cx="5628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“Honesty is the best policy.”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49682" y="1558446"/>
            <a:ext cx="59990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“Education is the Most Powerful Weapon which you can use to change the World”</a:t>
            </a:r>
          </a:p>
        </p:txBody>
      </p:sp>
    </p:spTree>
    <p:extLst>
      <p:ext uri="{BB962C8B-B14F-4D97-AF65-F5344CB8AC3E}">
        <p14:creationId xmlns="" xmlns:p14="http://schemas.microsoft.com/office/powerpoint/2010/main" val="262706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553333"/>
            <a:ext cx="6172200" cy="15696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/>
                </a:solidFill>
              </a:rPr>
              <a:t>Narration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576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2" y="6096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C00000"/>
                </a:solidFill>
              </a:rPr>
              <a:t>Learning outcomes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87406"/>
            <a:ext cx="8001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By the end of this lesson students will be able to transform of the direct to indirect.</a:t>
            </a:r>
          </a:p>
          <a:p>
            <a:r>
              <a:rPr lang="en-US" sz="2800" dirty="0"/>
              <a:t>He said to me, “I did the work.”</a:t>
            </a:r>
          </a:p>
          <a:p>
            <a:r>
              <a:rPr lang="en-US" sz="2800" dirty="0"/>
              <a:t>He told me that he had done the work.</a:t>
            </a:r>
          </a:p>
          <a:p>
            <a:r>
              <a:rPr lang="en-US" sz="2800" dirty="0"/>
              <a:t>Liza said to </a:t>
            </a:r>
            <a:r>
              <a:rPr lang="en-US" sz="2800" dirty="0" err="1"/>
              <a:t>Tanushre</a:t>
            </a:r>
            <a:r>
              <a:rPr lang="en-US" sz="2800" dirty="0"/>
              <a:t>, “I was ill yesterday.”</a:t>
            </a:r>
          </a:p>
          <a:p>
            <a:r>
              <a:rPr lang="en-US" sz="2800" dirty="0"/>
              <a:t>Liza told </a:t>
            </a:r>
            <a:r>
              <a:rPr lang="en-US" sz="2800" dirty="0" err="1"/>
              <a:t>Tanushre</a:t>
            </a:r>
            <a:r>
              <a:rPr lang="en-US" sz="2800" dirty="0"/>
              <a:t> that she had been ill the previous day.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18255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1435100"/>
            <a:ext cx="5029200" cy="1828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NARRATION</a:t>
            </a:r>
          </a:p>
        </p:txBody>
      </p:sp>
      <p:sp>
        <p:nvSpPr>
          <p:cNvPr id="3" name="Curved Right Arrow 2"/>
          <p:cNvSpPr/>
          <p:nvPr/>
        </p:nvSpPr>
        <p:spPr>
          <a:xfrm>
            <a:off x="419100" y="2197100"/>
            <a:ext cx="1790700" cy="2070100"/>
          </a:xfrm>
          <a:prstGeom prst="curved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6858000" y="2120900"/>
            <a:ext cx="1790700" cy="2286000"/>
          </a:xfrm>
          <a:prstGeom prst="curved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33600" y="3543300"/>
            <a:ext cx="2438400" cy="7620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DIRECT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84700" y="3543300"/>
            <a:ext cx="2438400" cy="7620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INDIRECT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501134"/>
            <a:ext cx="51054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Kinds of Narration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" y="4648200"/>
            <a:ext cx="83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Anika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said to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Setu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“ You are my best friend.”(direct)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" y="5153680"/>
            <a:ext cx="7962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Anika</a:t>
            </a:r>
            <a:r>
              <a:rPr lang="en-US" sz="2800" dirty="0"/>
              <a:t> told </a:t>
            </a:r>
            <a:r>
              <a:rPr lang="en-US" sz="2800" dirty="0" err="1"/>
              <a:t>Setu</a:t>
            </a:r>
            <a:r>
              <a:rPr lang="en-US" sz="2800" dirty="0"/>
              <a:t> that she(s) was her best friend.(indirect)</a:t>
            </a:r>
          </a:p>
        </p:txBody>
      </p:sp>
    </p:spTree>
    <p:extLst>
      <p:ext uri="{BB962C8B-B14F-4D97-AF65-F5344CB8AC3E}">
        <p14:creationId xmlns="" xmlns:p14="http://schemas.microsoft.com/office/powerpoint/2010/main" val="23180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3850106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4267200"/>
            <a:ext cx="39321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He said, “How beautiful the scenery is!”</a:t>
            </a:r>
          </a:p>
          <a:p>
            <a:r>
              <a:rPr lang="en-US" b="1" dirty="0">
                <a:solidFill>
                  <a:srgbClr val="00B050"/>
                </a:solidFill>
              </a:rPr>
              <a:t>He exclaimed with joy that the scenery was very beautiful.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0491" y="4267200"/>
            <a:ext cx="4142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My friend said, “We enjoyed very much.”</a:t>
            </a:r>
          </a:p>
          <a:p>
            <a:r>
              <a:rPr lang="en-US" b="1" dirty="0">
                <a:solidFill>
                  <a:srgbClr val="00B050"/>
                </a:solidFill>
              </a:rPr>
              <a:t>My friend said that they had enjoyed very much.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91" y="1219200"/>
            <a:ext cx="4114800" cy="2743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400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400" y="12319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“Why did you not attend in the class </a:t>
            </a:r>
            <a:r>
              <a:rPr lang="en-US" sz="2800" dirty="0">
                <a:solidFill>
                  <a:srgbClr val="00B050"/>
                </a:solidFill>
              </a:rPr>
              <a:t>yesterday</a:t>
            </a:r>
            <a:r>
              <a:rPr lang="en-US" sz="2800" dirty="0"/>
              <a:t>?” said the teacher. The student said, “I was ill, </a:t>
            </a:r>
            <a:r>
              <a:rPr lang="en-US" sz="2800" dirty="0">
                <a:solidFill>
                  <a:srgbClr val="FF0000"/>
                </a:solidFill>
              </a:rPr>
              <a:t>sir</a:t>
            </a:r>
            <a:r>
              <a:rPr lang="en-US" sz="2800" dirty="0"/>
              <a:t>.” “How are you </a:t>
            </a:r>
            <a:r>
              <a:rPr lang="en-US" sz="2800" dirty="0">
                <a:solidFill>
                  <a:srgbClr val="7030A0"/>
                </a:solidFill>
              </a:rPr>
              <a:t>today</a:t>
            </a:r>
            <a:r>
              <a:rPr lang="en-US" sz="2800" dirty="0"/>
              <a:t>?” the teacher said.</a:t>
            </a:r>
          </a:p>
          <a:p>
            <a:r>
              <a:rPr lang="en-US" sz="2800" dirty="0"/>
              <a:t> </a:t>
            </a:r>
          </a:p>
          <a:p>
            <a:r>
              <a:rPr lang="en-US" sz="2800" dirty="0"/>
              <a:t>The teacher asked the student why he had not attended the class </a:t>
            </a:r>
            <a:r>
              <a:rPr lang="en-US" sz="2800" dirty="0">
                <a:solidFill>
                  <a:srgbClr val="00B050"/>
                </a:solidFill>
              </a:rPr>
              <a:t>the previous day </a:t>
            </a:r>
            <a:r>
              <a:rPr lang="en-US" sz="2800" dirty="0"/>
              <a:t>.                     The student </a:t>
            </a:r>
            <a:r>
              <a:rPr lang="en-US" sz="2800" dirty="0">
                <a:solidFill>
                  <a:srgbClr val="FF0000"/>
                </a:solidFill>
              </a:rPr>
              <a:t>respectfully</a:t>
            </a:r>
            <a:r>
              <a:rPr lang="en-US" sz="2800" dirty="0"/>
              <a:t> replied that he had been ill. The teacher again asked how he was </a:t>
            </a:r>
            <a:r>
              <a:rPr lang="en-US" sz="2800" dirty="0">
                <a:solidFill>
                  <a:srgbClr val="7030A0"/>
                </a:solidFill>
              </a:rPr>
              <a:t>that day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90617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33046"/>
            <a:ext cx="7162800" cy="132343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Some important words for changing in narration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3684496"/>
              </p:ext>
            </p:extLst>
          </p:nvPr>
        </p:nvGraphicFramePr>
        <p:xfrm>
          <a:off x="1447800" y="2286000"/>
          <a:ext cx="61722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Main</a:t>
                      </a:r>
                      <a:r>
                        <a:rPr lang="en-US" b="0" baseline="0" dirty="0"/>
                        <a:t> Words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Changing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That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Yesterday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The previous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Tomorrow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The next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Had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respectfully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387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</TotalTime>
  <Words>618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HAZARAT ALI</dc:creator>
  <cp:lastModifiedBy>shohidullah</cp:lastModifiedBy>
  <cp:revision>88</cp:revision>
  <dcterms:created xsi:type="dcterms:W3CDTF">2006-08-16T00:00:00Z</dcterms:created>
  <dcterms:modified xsi:type="dcterms:W3CDTF">2021-02-26T14:01:27Z</dcterms:modified>
</cp:coreProperties>
</file>