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90" r:id="rId6"/>
    <p:sldId id="291" r:id="rId7"/>
    <p:sldId id="292" r:id="rId8"/>
    <p:sldId id="260" r:id="rId9"/>
    <p:sldId id="261" r:id="rId10"/>
    <p:sldId id="262" r:id="rId11"/>
    <p:sldId id="263" r:id="rId12"/>
    <p:sldId id="264" r:id="rId13"/>
    <p:sldId id="265" r:id="rId14"/>
    <p:sldId id="266" r:id="rId15"/>
    <p:sldId id="267" r:id="rId16"/>
    <p:sldId id="293"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p:cViewPr>
        <p:scale>
          <a:sx n="51" d="100"/>
          <a:sy n="51" d="100"/>
        </p:scale>
        <p:origin x="-984"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25532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79885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22155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0759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7444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7214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04218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81246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1090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58763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83352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8813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321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90059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7877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3212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10/26/2018</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5824260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27.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381000"/>
            <a:ext cx="4876800" cy="1143000"/>
          </a:xfrm>
        </p:spPr>
        <p:txBody>
          <a:bodyPr/>
          <a:lstStyle/>
          <a:p>
            <a:r>
              <a:rPr lang="bn-BD" dirty="0" smtClean="0">
                <a:latin typeface="Nikosh" pitchFamily="2" charset="0"/>
                <a:cs typeface="Nikosh" pitchFamily="2" charset="0"/>
              </a:rPr>
              <a:t> </a:t>
            </a:r>
            <a:r>
              <a:rPr lang="en-US" dirty="0" smtClean="0">
                <a:latin typeface="Nikosh" pitchFamily="2" charset="0"/>
                <a:cs typeface="Nikosh" pitchFamily="2" charset="0"/>
              </a:rPr>
              <a:t> </a:t>
            </a:r>
            <a:r>
              <a:rPr lang="bn-BD" dirty="0" smtClean="0">
                <a:latin typeface="Nikosh" pitchFamily="2" charset="0"/>
                <a:cs typeface="Nikosh" pitchFamily="2" charset="0"/>
              </a:rPr>
              <a:t>শুভেচ্ছা/ স্বাগতম</a:t>
            </a:r>
            <a:endParaRPr lang="en-US" dirty="0">
              <a:latin typeface="Nikosh" pitchFamily="2" charset="0"/>
              <a:cs typeface="Nikosh" pitchFamily="2" charset="0"/>
            </a:endParaRPr>
          </a:p>
        </p:txBody>
      </p:sp>
      <p:pic>
        <p:nvPicPr>
          <p:cNvPr id="4" name="Content Placeholder 3" descr="Chrysanthemum.jpg"/>
          <p:cNvPicPr>
            <a:picLocks noGrp="1" noChangeAspect="1"/>
          </p:cNvPicPr>
          <p:nvPr>
            <p:ph idx="1"/>
          </p:nvPr>
        </p:nvPicPr>
        <p:blipFill>
          <a:blip r:embed="rId2"/>
          <a:stretch>
            <a:fillRect/>
          </a:stretch>
        </p:blipFill>
        <p:spPr>
          <a:xfrm>
            <a:off x="2438400" y="2209800"/>
            <a:ext cx="4390953" cy="3293215"/>
          </a:xfrm>
        </p:spPr>
      </p:pic>
    </p:spTree>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6248400" cy="1143000"/>
          </a:xfrm>
        </p:spPr>
        <p:txBody>
          <a:bodyPr/>
          <a:lstStyle/>
          <a:p>
            <a:r>
              <a:rPr lang="bn-BD" dirty="0" smtClean="0">
                <a:latin typeface="Nikosh" pitchFamily="2" charset="0"/>
                <a:cs typeface="Nikosh" pitchFamily="2" charset="0"/>
              </a:rPr>
              <a:t>নিচের ছবি গুলি লক্ষ্য করি </a:t>
            </a:r>
            <a:endParaRPr lang="en-US" dirty="0"/>
          </a:p>
        </p:txBody>
      </p:sp>
      <p:pic>
        <p:nvPicPr>
          <p:cNvPr id="4" name="Content Placeholder 3" descr="abdus-salam.gif"/>
          <p:cNvPicPr>
            <a:picLocks noGrp="1" noChangeAspect="1"/>
          </p:cNvPicPr>
          <p:nvPr>
            <p:ph idx="1"/>
          </p:nvPr>
        </p:nvPicPr>
        <p:blipFill>
          <a:blip r:embed="rId2"/>
          <a:stretch>
            <a:fillRect/>
          </a:stretch>
        </p:blipFill>
        <p:spPr>
          <a:xfrm>
            <a:off x="404620" y="3039459"/>
            <a:ext cx="3367280" cy="2523141"/>
          </a:xfrm>
        </p:spPr>
      </p:pic>
      <p:pic>
        <p:nvPicPr>
          <p:cNvPr id="5" name="Content Placeholder 3" descr="shafiur-rahman.gif"/>
          <p:cNvPicPr>
            <a:picLocks noChangeAspect="1"/>
          </p:cNvPicPr>
          <p:nvPr/>
        </p:nvPicPr>
        <p:blipFill>
          <a:blip r:embed="rId3"/>
          <a:stretch>
            <a:fillRect/>
          </a:stretch>
        </p:blipFill>
        <p:spPr>
          <a:xfrm>
            <a:off x="4114800" y="3124200"/>
            <a:ext cx="3440416" cy="243535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mph" presetSubtype="0" fill="hold" grpId="1" nodeType="clickEffect">
                                  <p:stCondLst>
                                    <p:cond delay="0"/>
                                  </p:stCondLst>
                                  <p:childTnLst>
                                    <p:anim calcmode="discrete" valueType="str">
                                      <p:cBhvr override="childStyle">
                                        <p:cTn id="13" dur="2000" fill="hold"/>
                                        <p:tgtEl>
                                          <p:spTgt spid="2"/>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6172200" cy="1143000"/>
          </a:xfrm>
        </p:spPr>
        <p:txBody>
          <a:bodyPr/>
          <a:lstStyle/>
          <a:p>
            <a:r>
              <a:rPr lang="bn-BD" dirty="0" smtClean="0">
                <a:latin typeface="Nikosh" pitchFamily="2" charset="0"/>
                <a:cs typeface="Nikosh" pitchFamily="2" charset="0"/>
              </a:rPr>
              <a:t>নিচের ছবি গুলি লক্ষ্য করি </a:t>
            </a:r>
            <a:endParaRPr lang="en-US" dirty="0"/>
          </a:p>
        </p:txBody>
      </p:sp>
      <p:pic>
        <p:nvPicPr>
          <p:cNvPr id="4" name="Content Placeholder 3" descr="shafiur-rahman.gif"/>
          <p:cNvPicPr>
            <a:picLocks noGrp="1" noChangeAspect="1"/>
          </p:cNvPicPr>
          <p:nvPr>
            <p:ph idx="1"/>
          </p:nvPr>
        </p:nvPicPr>
        <p:blipFill>
          <a:blip r:embed="rId2"/>
          <a:stretch>
            <a:fillRect/>
          </a:stretch>
        </p:blipFill>
        <p:spPr>
          <a:xfrm>
            <a:off x="609600" y="2819400"/>
            <a:ext cx="3187762" cy="2819400"/>
          </a:xfrm>
        </p:spPr>
      </p:pic>
      <p:pic>
        <p:nvPicPr>
          <p:cNvPr id="5" name="Content Placeholder 3" descr="BhashaShaheeds.jpg"/>
          <p:cNvPicPr>
            <a:picLocks noChangeAspect="1"/>
          </p:cNvPicPr>
          <p:nvPr/>
        </p:nvPicPr>
        <p:blipFill>
          <a:blip r:embed="rId3" cstate="print"/>
          <a:stretch>
            <a:fillRect/>
          </a:stretch>
        </p:blipFill>
        <p:spPr>
          <a:xfrm>
            <a:off x="4343400" y="2851674"/>
            <a:ext cx="3810000" cy="2583401"/>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mph" presetSubtype="0" fill="hold" grpId="1" nodeType="clickEffect">
                                  <p:stCondLst>
                                    <p:cond delay="0"/>
                                  </p:stCondLst>
                                  <p:childTnLst>
                                    <p:animClr clrSpc="hsl" dir="cw">
                                      <p:cBhvr override="childStyle">
                                        <p:cTn id="11" dur="500" fill="hold"/>
                                        <p:tgtEl>
                                          <p:spTgt spid="2"/>
                                        </p:tgtEl>
                                        <p:attrNameLst>
                                          <p:attrName>style.color</p:attrName>
                                        </p:attrNameLst>
                                      </p:cBhvr>
                                      <p:by>
                                        <p:hsl h="0" s="-70588" l="0"/>
                                      </p:by>
                                    </p:animClr>
                                    <p:animClr clrSpc="hsl" dir="cw">
                                      <p:cBhvr>
                                        <p:cTn id="12" dur="500" fill="hold"/>
                                        <p:tgtEl>
                                          <p:spTgt spid="2"/>
                                        </p:tgtEl>
                                        <p:attrNameLst>
                                          <p:attrName>fillcolor</p:attrName>
                                        </p:attrNameLst>
                                      </p:cBhvr>
                                      <p:by>
                                        <p:hsl h="0" s="-70588" l="0"/>
                                      </p:by>
                                    </p:animClr>
                                    <p:animClr clrSpc="hsl" dir="cw">
                                      <p:cBhvr>
                                        <p:cTn id="13" dur="500" fill="hold"/>
                                        <p:tgtEl>
                                          <p:spTgt spid="2"/>
                                        </p:tgtEl>
                                        <p:attrNameLst>
                                          <p:attrName>stroke.color</p:attrName>
                                        </p:attrNameLst>
                                      </p:cBhvr>
                                      <p:by>
                                        <p:hsl h="0" s="-70588" l="0"/>
                                      </p:by>
                                    </p:animClr>
                                    <p:set>
                                      <p:cBhvr>
                                        <p:cTn id="14"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6019800" cy="1143000"/>
          </a:xfrm>
        </p:spPr>
        <p:txBody>
          <a:bodyPr/>
          <a:lstStyle/>
          <a:p>
            <a:r>
              <a:rPr lang="bn-BD" dirty="0" smtClean="0">
                <a:latin typeface="Nikosh" pitchFamily="2" charset="0"/>
                <a:cs typeface="Nikosh" pitchFamily="2" charset="0"/>
              </a:rPr>
              <a:t>নিচের ছবি গুলি লক্ষ্য করি </a:t>
            </a:r>
            <a:endParaRPr lang="en-US" dirty="0"/>
          </a:p>
        </p:txBody>
      </p:sp>
      <p:pic>
        <p:nvPicPr>
          <p:cNvPr id="4" name="Content Placeholder 3" descr="4th_Feb_1952_NobabPureRoad.jpg"/>
          <p:cNvPicPr>
            <a:picLocks noGrp="1" noChangeAspect="1"/>
          </p:cNvPicPr>
          <p:nvPr>
            <p:ph idx="1"/>
          </p:nvPr>
        </p:nvPicPr>
        <p:blipFill>
          <a:blip r:embed="rId2"/>
          <a:stretch>
            <a:fillRect/>
          </a:stretch>
        </p:blipFill>
        <p:spPr>
          <a:xfrm>
            <a:off x="609600" y="2133600"/>
            <a:ext cx="3961416" cy="3352799"/>
          </a:xfrm>
        </p:spPr>
      </p:pic>
      <p:pic>
        <p:nvPicPr>
          <p:cNvPr id="5" name="Content Placeholder 3" descr="file (1)1952l.jpeg"/>
          <p:cNvPicPr>
            <a:picLocks noChangeAspect="1"/>
          </p:cNvPicPr>
          <p:nvPr/>
        </p:nvPicPr>
        <p:blipFill>
          <a:blip r:embed="rId3"/>
          <a:stretch>
            <a:fillRect/>
          </a:stretch>
        </p:blipFill>
        <p:spPr>
          <a:xfrm>
            <a:off x="4876800" y="2057400"/>
            <a:ext cx="3810000" cy="329565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mph" presetSubtype="2" fill="hold" nodeType="clickEffect">
                                  <p:stCondLst>
                                    <p:cond delay="0"/>
                                  </p:stCondLst>
                                  <p:childTnLst>
                                    <p:animClr clrSpc="rgb" dir="cw">
                                      <p:cBhvr>
                                        <p:cTn id="11" dur="2000" fill="hold"/>
                                        <p:tgtEl>
                                          <p:spTgt spid="2"/>
                                        </p:tgtEl>
                                        <p:attrNameLst>
                                          <p:attrName>fillcolor</p:attrName>
                                        </p:attrNameLst>
                                      </p:cBhvr>
                                      <p:to>
                                        <a:schemeClr val="accent2"/>
                                      </p:to>
                                    </p:animClr>
                                    <p:set>
                                      <p:cBhvr>
                                        <p:cTn id="12" dur="2000" fill="hold"/>
                                        <p:tgtEl>
                                          <p:spTgt spid="2"/>
                                        </p:tgtEl>
                                        <p:attrNameLst>
                                          <p:attrName>fill.type</p:attrName>
                                        </p:attrNameLst>
                                      </p:cBhvr>
                                      <p:to>
                                        <p:strVal val="solid"/>
                                      </p:to>
                                    </p:set>
                                    <p:set>
                                      <p:cBhvr>
                                        <p:cTn id="13" dur="2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7400" y="274638"/>
            <a:ext cx="5410200" cy="1143000"/>
          </a:xfrm>
        </p:spPr>
        <p:txBody>
          <a:bodyPr/>
          <a:lstStyle/>
          <a:p>
            <a:r>
              <a:rPr lang="bn-BD" dirty="0" smtClean="0">
                <a:latin typeface="Nikosh" pitchFamily="2" charset="0"/>
                <a:cs typeface="Nikosh" pitchFamily="2" charset="0"/>
              </a:rPr>
              <a:t>নিচের ছবি গুলি লক্ষ্য করি </a:t>
            </a:r>
            <a:endParaRPr lang="en-US" dirty="0"/>
          </a:p>
        </p:txBody>
      </p:sp>
      <p:pic>
        <p:nvPicPr>
          <p:cNvPr id="4" name="Content Placeholder 3" descr="1953.jpg"/>
          <p:cNvPicPr>
            <a:picLocks noGrp="1" noChangeAspect="1"/>
          </p:cNvPicPr>
          <p:nvPr>
            <p:ph idx="1"/>
          </p:nvPr>
        </p:nvPicPr>
        <p:blipFill>
          <a:blip r:embed="rId2"/>
          <a:stretch>
            <a:fillRect/>
          </a:stretch>
        </p:blipFill>
        <p:spPr>
          <a:xfrm>
            <a:off x="457200" y="2286000"/>
            <a:ext cx="2164976" cy="3352800"/>
          </a:xfrm>
        </p:spPr>
      </p:pic>
      <p:pic>
        <p:nvPicPr>
          <p:cNvPr id="5" name="Content Placeholder 3" descr="AMU-Dr. Hashim Kidwai2.jpg"/>
          <p:cNvPicPr>
            <a:picLocks noChangeAspect="1"/>
          </p:cNvPicPr>
          <p:nvPr/>
        </p:nvPicPr>
        <p:blipFill>
          <a:blip r:embed="rId3"/>
          <a:stretch>
            <a:fillRect/>
          </a:stretch>
        </p:blipFill>
        <p:spPr>
          <a:xfrm>
            <a:off x="2895600" y="1828800"/>
            <a:ext cx="2824200" cy="4102100"/>
          </a:xfrm>
          <a:prstGeom prst="rect">
            <a:avLst/>
          </a:prstGeom>
        </p:spPr>
      </p:pic>
      <p:pic>
        <p:nvPicPr>
          <p:cNvPr id="6" name="Content Placeholder 3" descr="AMU-Dr. Hashim Kidwai2.jpg"/>
          <p:cNvPicPr>
            <a:picLocks noChangeAspect="1"/>
          </p:cNvPicPr>
          <p:nvPr/>
        </p:nvPicPr>
        <p:blipFill>
          <a:blip r:embed="rId4"/>
          <a:stretch>
            <a:fillRect/>
          </a:stretch>
        </p:blipFill>
        <p:spPr>
          <a:xfrm>
            <a:off x="6019800" y="2133600"/>
            <a:ext cx="2824200" cy="3657806"/>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mph" presetSubtype="0" fill="hold" grpId="1" nodeType="clickEffect">
                                  <p:stCondLst>
                                    <p:cond delay="0"/>
                                  </p:stCondLst>
                                  <p:iterate type="lt">
                                    <p:tmPct val="4000"/>
                                  </p:iterate>
                                  <p:childTnLst>
                                    <p:set>
                                      <p:cBhvr override="childStyle">
                                        <p:cTn id="13" dur="500" fill="hold"/>
                                        <p:tgtEl>
                                          <p:spTgt spid="3"/>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76400" y="274638"/>
            <a:ext cx="5181600" cy="1143000"/>
          </a:xfrm>
        </p:spPr>
        <p:txBody>
          <a:bodyPr/>
          <a:lstStyle/>
          <a:p>
            <a:r>
              <a:rPr lang="bn-BD" dirty="0" smtClean="0">
                <a:latin typeface="Nikosh" pitchFamily="2" charset="0"/>
                <a:cs typeface="Nikosh" pitchFamily="2" charset="0"/>
              </a:rPr>
              <a:t>নিচের ছবি গুলি লক্ষ্য করি </a:t>
            </a:r>
            <a:endParaRPr lang="en-US" dirty="0"/>
          </a:p>
        </p:txBody>
      </p:sp>
      <p:pic>
        <p:nvPicPr>
          <p:cNvPr id="4" name="Content Placeholder 3" descr="AMU-Dr. Hashim Kidwai2.jpg"/>
          <p:cNvPicPr>
            <a:picLocks noGrp="1" noChangeAspect="1"/>
          </p:cNvPicPr>
          <p:nvPr>
            <p:ph idx="1"/>
          </p:nvPr>
        </p:nvPicPr>
        <p:blipFill>
          <a:blip r:embed="rId2" cstate="print"/>
          <a:stretch>
            <a:fillRect/>
          </a:stretch>
        </p:blipFill>
        <p:spPr>
          <a:xfrm>
            <a:off x="1274818" y="2514600"/>
            <a:ext cx="2103364" cy="2369572"/>
          </a:xfrm>
        </p:spPr>
      </p:pic>
      <p:pic>
        <p:nvPicPr>
          <p:cNvPr id="5" name="Content Placeholder 3" descr="download liyakot ali khan.jpg"/>
          <p:cNvPicPr>
            <a:picLocks noChangeAspect="1"/>
          </p:cNvPicPr>
          <p:nvPr/>
        </p:nvPicPr>
        <p:blipFill>
          <a:blip r:embed="rId3"/>
          <a:stretch>
            <a:fillRect/>
          </a:stretch>
        </p:blipFill>
        <p:spPr>
          <a:xfrm>
            <a:off x="4114800" y="2590800"/>
            <a:ext cx="1914525" cy="2381250"/>
          </a:xfrm>
          <a:prstGeom prst="rect">
            <a:avLst/>
          </a:prstGeom>
        </p:spPr>
      </p:pic>
      <p:pic>
        <p:nvPicPr>
          <p:cNvPr id="6" name="Content Placeholder 3" descr="download liyakot ali khan.jpg"/>
          <p:cNvPicPr>
            <a:picLocks noChangeAspect="1"/>
          </p:cNvPicPr>
          <p:nvPr/>
        </p:nvPicPr>
        <p:blipFill>
          <a:blip r:embed="rId4" cstate="print"/>
          <a:stretch>
            <a:fillRect/>
          </a:stretch>
        </p:blipFill>
        <p:spPr>
          <a:xfrm>
            <a:off x="6577012" y="2667000"/>
            <a:ext cx="1714500" cy="2286000"/>
          </a:xfrm>
          <a:prstGeom prst="rect">
            <a:avLst/>
          </a:prstGeo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mph" presetSubtype="0" fill="hold" grpId="1" nodeType="clickEffect">
                                  <p:stCondLst>
                                    <p:cond delay="0"/>
                                  </p:stCondLst>
                                  <p:childTnLst>
                                    <p:animClr clrSpc="hsl" dir="cw">
                                      <p:cBhvr override="childStyle">
                                        <p:cTn id="13" dur="500" fill="hold"/>
                                        <p:tgtEl>
                                          <p:spTgt spid="3"/>
                                        </p:tgtEl>
                                        <p:attrNameLst>
                                          <p:attrName>style.color</p:attrName>
                                        </p:attrNameLst>
                                      </p:cBhvr>
                                      <p:by>
                                        <p:hsl h="7200000" s="0" l="0"/>
                                      </p:by>
                                    </p:animClr>
                                    <p:animClr clrSpc="hsl" dir="cw">
                                      <p:cBhvr>
                                        <p:cTn id="14" dur="500" fill="hold"/>
                                        <p:tgtEl>
                                          <p:spTgt spid="3"/>
                                        </p:tgtEl>
                                        <p:attrNameLst>
                                          <p:attrName>fillcolor</p:attrName>
                                        </p:attrNameLst>
                                      </p:cBhvr>
                                      <p:by>
                                        <p:hsl h="7200000" s="0" l="0"/>
                                      </p:by>
                                    </p:animClr>
                                    <p:animClr clrSpc="hsl" dir="cw">
                                      <p:cBhvr>
                                        <p:cTn id="15" dur="500" fill="hold"/>
                                        <p:tgtEl>
                                          <p:spTgt spid="3"/>
                                        </p:tgtEl>
                                        <p:attrNameLst>
                                          <p:attrName>stroke.color</p:attrName>
                                        </p:attrNameLst>
                                      </p:cBhvr>
                                      <p:by>
                                        <p:hsl h="7200000" s="0" l="0"/>
                                      </p:by>
                                    </p:animClr>
                                    <p:set>
                                      <p:cBhvr>
                                        <p:cTn id="16" dur="5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704088"/>
            <a:ext cx="3352800" cy="1143000"/>
          </a:xfrm>
        </p:spPr>
        <p:txBody>
          <a:bodyPr/>
          <a:lstStyle/>
          <a:p>
            <a:r>
              <a:rPr lang="bn-BD" dirty="0" smtClean="0">
                <a:latin typeface="Nikosh" pitchFamily="2" charset="0"/>
                <a:cs typeface="Nikosh" pitchFamily="2" charset="0"/>
              </a:rPr>
              <a:t> </a:t>
            </a:r>
            <a:r>
              <a:rPr lang="bn-IN" dirty="0" smtClean="0">
                <a:latin typeface="Nikosh" pitchFamily="2" charset="0"/>
                <a:cs typeface="Nikosh" pitchFamily="2" charset="0"/>
              </a:rPr>
              <a:t>প্রারম্ভিক বক্তব্য</a:t>
            </a:r>
            <a:endParaRPr lang="en-US" dirty="0">
              <a:latin typeface="Nikosh" pitchFamily="2" charset="0"/>
              <a:cs typeface="Nikosh" pitchFamily="2" charset="0"/>
            </a:endParaRPr>
          </a:p>
        </p:txBody>
      </p:sp>
      <p:sp>
        <p:nvSpPr>
          <p:cNvPr id="3" name="Content Placeholder 2"/>
          <p:cNvSpPr>
            <a:spLocks noGrp="1"/>
          </p:cNvSpPr>
          <p:nvPr>
            <p:ph idx="1"/>
          </p:nvPr>
        </p:nvSpPr>
        <p:spPr>
          <a:xfrm>
            <a:off x="685800" y="2438400"/>
            <a:ext cx="8229600" cy="1524000"/>
          </a:xfrm>
        </p:spPr>
        <p:txBody>
          <a:bodyPr>
            <a:normAutofit/>
          </a:bodyPr>
          <a:lstStyle/>
          <a:p>
            <a:pPr algn="ctr">
              <a:buNone/>
            </a:pPr>
            <a:r>
              <a:rPr lang="bn-BD" sz="2400" dirty="0" smtClean="0">
                <a:latin typeface="Nikosh" pitchFamily="2" charset="0"/>
                <a:cs typeface="Nikosh" pitchFamily="2" charset="0"/>
              </a:rPr>
              <a:t> </a:t>
            </a:r>
            <a:r>
              <a:rPr lang="bn-BD" sz="3600" dirty="0" smtClean="0">
                <a:latin typeface="Nikosh" pitchFamily="2" charset="0"/>
                <a:cs typeface="Nikosh" pitchFamily="2" charset="0"/>
              </a:rPr>
              <a:t>স্বাধীন সার্বভৌম বাংলাদেশ নামক রাষ্ট্রের উদ্ভব</a:t>
            </a:r>
            <a:endParaRPr lang="en-US" sz="3600" dirty="0" smtClean="0">
              <a:latin typeface="Nikosh" pitchFamily="2" charset="0"/>
              <a:cs typeface="Nikosh" pitchFamily="2" charset="0"/>
            </a:endParaRPr>
          </a:p>
          <a:p>
            <a:endParaRPr 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mph" presetSubtype="0" fill="hold" grpId="1" nodeType="clickEffect">
                                  <p:stCondLst>
                                    <p:cond delay="0"/>
                                  </p:stCondLst>
                                  <p:childTnLst>
                                    <p:animClr clrSpc="rgb" dir="cw">
                                      <p:cBhvr override="childStyle">
                                        <p:cTn id="11" dur="500" fill="hold"/>
                                        <p:tgtEl>
                                          <p:spTgt spid="2"/>
                                        </p:tgtEl>
                                        <p:attrNameLst>
                                          <p:attrName>style.color</p:attrName>
                                        </p:attrNameLst>
                                      </p:cBhvr>
                                      <p:to>
                                        <a:schemeClr val="accent2"/>
                                      </p:to>
                                    </p:animClr>
                                    <p:animClr clrSpc="rgb" dir="cw">
                                      <p:cBhvr>
                                        <p:cTn id="12" dur="500" fill="hold"/>
                                        <p:tgtEl>
                                          <p:spTgt spid="2"/>
                                        </p:tgtEl>
                                        <p:attrNameLst>
                                          <p:attrName>fillcolor</p:attrName>
                                        </p:attrNameLst>
                                      </p:cBhvr>
                                      <p:to>
                                        <a:schemeClr val="accent2"/>
                                      </p:to>
                                    </p:animClr>
                                    <p:set>
                                      <p:cBhvr>
                                        <p:cTn id="13" dur="500" fill="hold"/>
                                        <p:tgtEl>
                                          <p:spTgt spid="2"/>
                                        </p:tgtEl>
                                        <p:attrNameLst>
                                          <p:attrName>fill.type</p:attrName>
                                        </p:attrNameLst>
                                      </p:cBhvr>
                                      <p:to>
                                        <p:strVal val="solid"/>
                                      </p:to>
                                    </p:set>
                                    <p:set>
                                      <p:cBhvr>
                                        <p:cTn id="14" dur="5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704088"/>
            <a:ext cx="3352800" cy="1143000"/>
          </a:xfrm>
        </p:spPr>
        <p:txBody>
          <a:bodyPr/>
          <a:lstStyle/>
          <a:p>
            <a:r>
              <a:rPr lang="bn-BD" dirty="0" smtClean="0">
                <a:latin typeface="Nikosh" pitchFamily="2" charset="0"/>
                <a:cs typeface="Nikosh" pitchFamily="2" charset="0"/>
              </a:rPr>
              <a:t> শিখন ফল </a:t>
            </a:r>
            <a:endParaRPr lang="en-US" dirty="0">
              <a:latin typeface="Nikosh" pitchFamily="2" charset="0"/>
              <a:cs typeface="Nikosh" pitchFamily="2" charset="0"/>
            </a:endParaRPr>
          </a:p>
        </p:txBody>
      </p:sp>
      <p:sp>
        <p:nvSpPr>
          <p:cNvPr id="3" name="Content Placeholder 2"/>
          <p:cNvSpPr>
            <a:spLocks noGrp="1"/>
          </p:cNvSpPr>
          <p:nvPr>
            <p:ph idx="1"/>
          </p:nvPr>
        </p:nvSpPr>
        <p:spPr>
          <a:xfrm>
            <a:off x="685800" y="2438400"/>
            <a:ext cx="8229600" cy="1524000"/>
          </a:xfrm>
        </p:spPr>
        <p:txBody>
          <a:bodyPr>
            <a:normAutofit/>
          </a:bodyPr>
          <a:lstStyle/>
          <a:p>
            <a:pPr>
              <a:buNone/>
            </a:pPr>
            <a:r>
              <a:rPr lang="bn-BD" sz="2400" dirty="0" smtClean="0">
                <a:latin typeface="Nikosh" pitchFamily="2" charset="0"/>
                <a:cs typeface="Nikosh" pitchFamily="2" charset="0"/>
              </a:rPr>
              <a:t>১। স্বাধীন সার্বভৌম বাংলাদেশ নামক রাষ্ট্রের উদ্ভব  হয় কিভাবে বলতে পারবে?</a:t>
            </a:r>
          </a:p>
          <a:p>
            <a:pPr>
              <a:buNone/>
            </a:pPr>
            <a:r>
              <a:rPr lang="bn-BD" sz="2400" dirty="0" smtClean="0">
                <a:latin typeface="Nikosh" pitchFamily="2" charset="0"/>
                <a:cs typeface="Nikosh" pitchFamily="2" charset="0"/>
              </a:rPr>
              <a:t>২। বাংগালী সৈন্যদের নিরস্ত্র করার কারণ বলতে পারবে? </a:t>
            </a:r>
          </a:p>
          <a:p>
            <a:pPr>
              <a:buNone/>
            </a:pPr>
            <a:r>
              <a:rPr lang="bn-BD" sz="2400" dirty="0" smtClean="0">
                <a:latin typeface="Nikosh" pitchFamily="2" charset="0"/>
                <a:cs typeface="Nikosh" pitchFamily="2" charset="0"/>
              </a:rPr>
              <a:t>৩। কেন অপারেশন সার্চলাইট পরিচালনা করেন তা লিখতে পারবে?</a:t>
            </a:r>
          </a:p>
          <a:p>
            <a:pPr>
              <a:buNone/>
            </a:pPr>
            <a:endParaRPr lang="en-US" sz="2400" dirty="0" smtClean="0">
              <a:latin typeface="Nikosh" pitchFamily="2" charset="0"/>
              <a:cs typeface="Nikosh" pitchFamily="2" charset="0"/>
            </a:endParaRPr>
          </a:p>
          <a:p>
            <a:endParaRPr lang="en-US" dirty="0"/>
          </a:p>
        </p:txBody>
      </p:sp>
    </p:spTree>
    <p:extLst>
      <p:ext uri="{BB962C8B-B14F-4D97-AF65-F5344CB8AC3E}">
        <p14:creationId xmlns:p14="http://schemas.microsoft.com/office/powerpoint/2010/main" val="2688251894"/>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mph" presetSubtype="0" fill="hold" grpId="1" nodeType="clickEffect">
                                  <p:stCondLst>
                                    <p:cond delay="0"/>
                                  </p:stCondLst>
                                  <p:childTnLst>
                                    <p:animClr clrSpc="rgb" dir="cw">
                                      <p:cBhvr override="childStyle">
                                        <p:cTn id="11" dur="500" fill="hold"/>
                                        <p:tgtEl>
                                          <p:spTgt spid="2"/>
                                        </p:tgtEl>
                                        <p:attrNameLst>
                                          <p:attrName>style.color</p:attrName>
                                        </p:attrNameLst>
                                      </p:cBhvr>
                                      <p:to>
                                        <a:schemeClr val="accent2"/>
                                      </p:to>
                                    </p:animClr>
                                    <p:animClr clrSpc="rgb" dir="cw">
                                      <p:cBhvr>
                                        <p:cTn id="12" dur="500" fill="hold"/>
                                        <p:tgtEl>
                                          <p:spTgt spid="2"/>
                                        </p:tgtEl>
                                        <p:attrNameLst>
                                          <p:attrName>fillcolor</p:attrName>
                                        </p:attrNameLst>
                                      </p:cBhvr>
                                      <p:to>
                                        <a:schemeClr val="accent2"/>
                                      </p:to>
                                    </p:animClr>
                                    <p:set>
                                      <p:cBhvr>
                                        <p:cTn id="13" dur="500" fill="hold"/>
                                        <p:tgtEl>
                                          <p:spTgt spid="2"/>
                                        </p:tgtEl>
                                        <p:attrNameLst>
                                          <p:attrName>fill.type</p:attrName>
                                        </p:attrNameLst>
                                      </p:cBhvr>
                                      <p:to>
                                        <p:strVal val="solid"/>
                                      </p:to>
                                    </p:set>
                                    <p:set>
                                      <p:cBhvr>
                                        <p:cTn id="14" dur="5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6629400" cy="1143000"/>
          </a:xfrm>
        </p:spPr>
        <p:txBody>
          <a:bodyPr/>
          <a:lstStyle/>
          <a:p>
            <a:r>
              <a:rPr lang="bn-BD" dirty="0" smtClean="0">
                <a:latin typeface="Nikosh" pitchFamily="2" charset="0"/>
                <a:cs typeface="Nikosh" pitchFamily="2" charset="0"/>
              </a:rPr>
              <a:t> শিখন ফলের আলোকে প্রশ্ন  </a:t>
            </a:r>
            <a:endParaRPr lang="en-US" dirty="0"/>
          </a:p>
        </p:txBody>
      </p:sp>
      <p:sp>
        <p:nvSpPr>
          <p:cNvPr id="3" name="Content Placeholder 2"/>
          <p:cNvSpPr>
            <a:spLocks noGrp="1"/>
          </p:cNvSpPr>
          <p:nvPr>
            <p:ph idx="1"/>
          </p:nvPr>
        </p:nvSpPr>
        <p:spPr>
          <a:xfrm>
            <a:off x="685800" y="1981200"/>
            <a:ext cx="8077200" cy="1905000"/>
          </a:xfrm>
        </p:spPr>
        <p:txBody>
          <a:bodyPr>
            <a:normAutofit/>
          </a:bodyPr>
          <a:lstStyle/>
          <a:p>
            <a:pPr>
              <a:buNone/>
            </a:pPr>
            <a:r>
              <a:rPr lang="bn-BD" sz="2400" dirty="0" smtClean="0">
                <a:latin typeface="Nikosh" pitchFamily="2" charset="0"/>
                <a:cs typeface="Nikosh" pitchFamily="2" charset="0"/>
              </a:rPr>
              <a:t>১। স্বাধীন সার্বভৌম বাংলাদেশ নামক রাষ্ট্রের উদ্ভব  হয় কিভাবে বল?</a:t>
            </a:r>
          </a:p>
          <a:p>
            <a:pPr>
              <a:buNone/>
            </a:pPr>
            <a:r>
              <a:rPr lang="bn-BD" sz="2400" dirty="0" smtClean="0">
                <a:latin typeface="Nikosh" pitchFamily="2" charset="0"/>
                <a:cs typeface="Nikosh" pitchFamily="2" charset="0"/>
              </a:rPr>
              <a:t>২। বাংগালী সৈন্যদের নিরস্ত্র করার কারণ বল? </a:t>
            </a:r>
          </a:p>
          <a:p>
            <a:pPr>
              <a:buNone/>
            </a:pPr>
            <a:r>
              <a:rPr lang="bn-BD" sz="2400" dirty="0" smtClean="0">
                <a:latin typeface="Nikosh" pitchFamily="2" charset="0"/>
                <a:cs typeface="Nikosh" pitchFamily="2" charset="0"/>
              </a:rPr>
              <a:t>৩। কেন অপারেশন সার্চলাইট পরিচালনা করেন তা লিখ?</a:t>
            </a:r>
          </a:p>
          <a:p>
            <a:pPr>
              <a:buNone/>
            </a:pPr>
            <a:endParaRPr lang="bn-BD" sz="2400" dirty="0" smtClean="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mph" presetSubtype="0" fill="hold" grpId="1" nodeType="clickEffect">
                                  <p:stCondLst>
                                    <p:cond delay="0"/>
                                  </p:stCondLst>
                                  <p:childTnLst>
                                    <p:anim calcmode="discrete" valueType="str">
                                      <p:cBhvr override="childStyle">
                                        <p:cTn id="11" dur="2000" fill="hold"/>
                                        <p:tgtEl>
                                          <p:spTgt spid="2"/>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274638"/>
            <a:ext cx="3429000" cy="1143000"/>
          </a:xfrm>
        </p:spPr>
        <p:txBody>
          <a:bodyPr/>
          <a:lstStyle/>
          <a:p>
            <a:r>
              <a:rPr lang="bn-BD" dirty="0" smtClean="0">
                <a:latin typeface="Nikosh" pitchFamily="2" charset="0"/>
                <a:cs typeface="Nikosh" pitchFamily="2" charset="0"/>
              </a:rPr>
              <a:t>একক কাজ</a:t>
            </a:r>
            <a:endParaRPr lang="en-US" dirty="0">
              <a:latin typeface="Nikosh" pitchFamily="2" charset="0"/>
              <a:cs typeface="Nikosh" pitchFamily="2" charset="0"/>
            </a:endParaRPr>
          </a:p>
        </p:txBody>
      </p:sp>
      <p:pic>
        <p:nvPicPr>
          <p:cNvPr id="8" name="Content Placeholder 7" descr="300px-SR_(Clocked)_Flip-flop_Diagram.svg.png"/>
          <p:cNvPicPr>
            <a:picLocks noGrp="1" noChangeAspect="1"/>
          </p:cNvPicPr>
          <p:nvPr>
            <p:ph idx="1"/>
          </p:nvPr>
        </p:nvPicPr>
        <p:blipFill>
          <a:blip r:embed="rId2"/>
          <a:stretch>
            <a:fillRect/>
          </a:stretch>
        </p:blipFill>
        <p:spPr>
          <a:xfrm>
            <a:off x="688980" y="1981201"/>
            <a:ext cx="2711207" cy="3581400"/>
          </a:xfrm>
        </p:spPr>
      </p:pic>
      <p:pic>
        <p:nvPicPr>
          <p:cNvPr id="5" name="Content Placeholder 3" descr="images321.jpg"/>
          <p:cNvPicPr>
            <a:picLocks noChangeAspect="1"/>
          </p:cNvPicPr>
          <p:nvPr/>
        </p:nvPicPr>
        <p:blipFill>
          <a:blip r:embed="rId3"/>
          <a:stretch>
            <a:fillRect/>
          </a:stretch>
        </p:blipFill>
        <p:spPr>
          <a:xfrm>
            <a:off x="3669490" y="1981200"/>
            <a:ext cx="4352422" cy="3581400"/>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mph" presetSubtype="0" grpId="1" nodeType="clickEffect">
                                  <p:stCondLst>
                                    <p:cond delay="0"/>
                                  </p:stCondLst>
                                  <p:iterate type="lt">
                                    <p:tmAbs val="25"/>
                                  </p:iterate>
                                  <p:childTnLst>
                                    <p:set>
                                      <p:cBhvr override="childStyle">
                                        <p:cTn id="11" dur="indefinite"/>
                                        <p:tgtEl>
                                          <p:spTgt spid="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81000"/>
            <a:ext cx="4419600" cy="1143000"/>
          </a:xfrm>
        </p:spPr>
        <p:txBody>
          <a:bodyPr/>
          <a:lstStyle/>
          <a:p>
            <a:r>
              <a:rPr lang="bn-BD" dirty="0" smtClean="0">
                <a:latin typeface="Nikosh" pitchFamily="2" charset="0"/>
                <a:cs typeface="Nikosh" pitchFamily="2" charset="0"/>
              </a:rPr>
              <a:t>একক কাজের প্রশ্ন</a:t>
            </a:r>
            <a:endParaRPr lang="en-US" dirty="0">
              <a:latin typeface="Nikosh" pitchFamily="2" charset="0"/>
              <a:cs typeface="Nikosh" pitchFamily="2" charset="0"/>
            </a:endParaRPr>
          </a:p>
        </p:txBody>
      </p:sp>
      <p:sp>
        <p:nvSpPr>
          <p:cNvPr id="3" name="Content Placeholder 2"/>
          <p:cNvSpPr>
            <a:spLocks noGrp="1"/>
          </p:cNvSpPr>
          <p:nvPr>
            <p:ph idx="1"/>
          </p:nvPr>
        </p:nvSpPr>
        <p:spPr>
          <a:xfrm>
            <a:off x="381000" y="1981200"/>
            <a:ext cx="8077200" cy="1447800"/>
          </a:xfrm>
        </p:spPr>
        <p:txBody>
          <a:bodyPr>
            <a:normAutofit/>
          </a:bodyPr>
          <a:lstStyle/>
          <a:p>
            <a:pPr algn="ctr">
              <a:buNone/>
            </a:pPr>
            <a:r>
              <a:rPr lang="bn-BD" sz="2800" dirty="0" smtClean="0">
                <a:latin typeface="Nikosh" pitchFamily="2" charset="0"/>
                <a:cs typeface="Nikosh" pitchFamily="2" charset="0"/>
              </a:rPr>
              <a:t>স্বাধীন সার্বভৌম বাংলাদেশ নামক রাষ্ট্রের উদ্ভব  হয় কিভাবে বল?</a:t>
            </a:r>
            <a:endParaRPr lang="bn-BD" sz="2600" dirty="0" smtClean="0">
              <a:latin typeface="Nikosh" pitchFamily="2" charset="0"/>
              <a:cs typeface="Nikosh" pitchFamily="2" charset="0"/>
            </a:endParaRPr>
          </a:p>
          <a:p>
            <a:pPr algn="ctr">
              <a:buNone/>
            </a:pPr>
            <a:r>
              <a:rPr lang="bn-BD" dirty="0" smtClean="0">
                <a:latin typeface="Nikosh" pitchFamily="2" charset="0"/>
                <a:cs typeface="Nikosh" pitchFamily="2" charset="0"/>
              </a:rPr>
              <a:t>সময়ঃ ৫ মিনিট  </a:t>
            </a:r>
          </a:p>
          <a:p>
            <a:endParaRPr lang="en-US" dirty="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mph" presetSubtype="0" grpId="1" nodeType="clickEffect">
                                  <p:stCondLst>
                                    <p:cond delay="0"/>
                                  </p:stCondLst>
                                  <p:iterate type="lt">
                                    <p:tmAbs val="25"/>
                                  </p:iterate>
                                  <p:childTnLst>
                                    <p:set>
                                      <p:cBhvr override="childStyle">
                                        <p:cTn id="11" dur="indefinite"/>
                                        <p:tgtEl>
                                          <p:spTgt spid="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4495800" cy="1143000"/>
          </a:xfrm>
        </p:spPr>
        <p:txBody>
          <a:bodyPr>
            <a:normAutofit/>
          </a:bodyPr>
          <a:lstStyle/>
          <a:p>
            <a:r>
              <a:rPr lang="bn-BD" dirty="0" smtClean="0">
                <a:latin typeface="Nikosh" pitchFamily="2" charset="0"/>
                <a:cs typeface="Nikosh" pitchFamily="2" charset="0"/>
              </a:rPr>
              <a:t> শিক্ষক পরিচিতি </a:t>
            </a:r>
            <a:endParaRPr lang="en-US" dirty="0">
              <a:latin typeface="Nikosh" pitchFamily="2" charset="0"/>
              <a:cs typeface="Nikosh" pitchFamily="2" charset="0"/>
            </a:endParaRPr>
          </a:p>
        </p:txBody>
      </p:sp>
      <p:sp>
        <p:nvSpPr>
          <p:cNvPr id="3" name="Content Placeholder 2"/>
          <p:cNvSpPr>
            <a:spLocks noGrp="1"/>
          </p:cNvSpPr>
          <p:nvPr>
            <p:ph idx="1"/>
          </p:nvPr>
        </p:nvSpPr>
        <p:spPr>
          <a:xfrm>
            <a:off x="685800" y="2329118"/>
            <a:ext cx="6347714" cy="3880773"/>
          </a:xfrm>
        </p:spPr>
        <p:txBody>
          <a:bodyPr/>
          <a:lstStyle/>
          <a:p>
            <a:pPr>
              <a:buNone/>
            </a:pPr>
            <a:endParaRPr lang="en-US" dirty="0"/>
          </a:p>
        </p:txBody>
      </p:sp>
      <p:sp>
        <p:nvSpPr>
          <p:cNvPr id="4" name="Bevel 3"/>
          <p:cNvSpPr/>
          <p:nvPr/>
        </p:nvSpPr>
        <p:spPr>
          <a:xfrm>
            <a:off x="685800" y="1981200"/>
            <a:ext cx="5638800" cy="42672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143000" y="2666978"/>
            <a:ext cx="4724400" cy="2554545"/>
          </a:xfrm>
          <a:prstGeom prst="rect">
            <a:avLst/>
          </a:prstGeom>
          <a:noFill/>
        </p:spPr>
        <p:txBody>
          <a:bodyPr wrap="square" rtlCol="0">
            <a:spAutoFit/>
          </a:bodyPr>
          <a:lstStyle/>
          <a:p>
            <a:pPr algn="ctr"/>
            <a:r>
              <a:rPr lang="en-US" sz="2800" dirty="0" err="1" smtClean="0">
                <a:latin typeface="Nikosh" pitchFamily="2" charset="0"/>
                <a:cs typeface="Nikosh" pitchFamily="2" charset="0"/>
              </a:rPr>
              <a:t>শিবেন্দ্র</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নাথ</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সরকার</a:t>
            </a:r>
            <a:endParaRPr lang="en-US" sz="2800" dirty="0" smtClean="0">
              <a:latin typeface="Nikosh" pitchFamily="2" charset="0"/>
              <a:cs typeface="Nikosh" pitchFamily="2" charset="0"/>
            </a:endParaRPr>
          </a:p>
          <a:p>
            <a:pPr algn="ctr"/>
            <a:r>
              <a:rPr lang="en-US" sz="2800" dirty="0" err="1" smtClean="0">
                <a:latin typeface="Nikosh" pitchFamily="2" charset="0"/>
                <a:cs typeface="Nikosh" pitchFamily="2" charset="0"/>
              </a:rPr>
              <a:t>প্রভাষক,ইতিহাস</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বিভাগ</a:t>
            </a:r>
            <a:endParaRPr lang="en-US" sz="2800" dirty="0" smtClean="0">
              <a:latin typeface="Nikosh" pitchFamily="2" charset="0"/>
              <a:cs typeface="Nikosh" pitchFamily="2" charset="0"/>
            </a:endParaRPr>
          </a:p>
          <a:p>
            <a:pPr algn="ctr"/>
            <a:r>
              <a:rPr lang="en-US" sz="2800" dirty="0" err="1" smtClean="0">
                <a:latin typeface="Nikosh" pitchFamily="2" charset="0"/>
                <a:cs typeface="Nikosh" pitchFamily="2" charset="0"/>
              </a:rPr>
              <a:t>রাজাপুর</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স্নাতক</a:t>
            </a:r>
            <a:r>
              <a:rPr lang="en-US" sz="2800" dirty="0" smtClean="0">
                <a:latin typeface="Nikosh" pitchFamily="2" charset="0"/>
                <a:cs typeface="Nikosh" pitchFamily="2" charset="0"/>
              </a:rPr>
              <a:t>(</a:t>
            </a:r>
            <a:r>
              <a:rPr lang="en-US" sz="2800" dirty="0" err="1" smtClean="0">
                <a:latin typeface="Nikosh" pitchFamily="2" charset="0"/>
                <a:cs typeface="Nikosh" pitchFamily="2" charset="0"/>
              </a:rPr>
              <a:t>সম্মান</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কলেজ</a:t>
            </a:r>
            <a:r>
              <a:rPr lang="en-US" sz="2800" dirty="0" smtClean="0">
                <a:latin typeface="Nikosh" pitchFamily="2" charset="0"/>
                <a:cs typeface="Nikosh" pitchFamily="2" charset="0"/>
              </a:rPr>
              <a:t> </a:t>
            </a:r>
          </a:p>
          <a:p>
            <a:pPr algn="ctr"/>
            <a:r>
              <a:rPr lang="en-US" sz="2800" dirty="0" err="1" smtClean="0">
                <a:latin typeface="Nikosh" pitchFamily="2" charset="0"/>
                <a:cs typeface="Nikosh" pitchFamily="2" charset="0"/>
              </a:rPr>
              <a:t>বড়াইগ্রাম,নাটোর</a:t>
            </a:r>
            <a:r>
              <a:rPr lang="en-US" sz="2800" dirty="0" smtClean="0">
                <a:latin typeface="Nikosh" pitchFamily="2" charset="0"/>
                <a:cs typeface="Nikosh" pitchFamily="2" charset="0"/>
              </a:rPr>
              <a:t>।</a:t>
            </a:r>
            <a:endParaRPr lang="bn-BD" sz="2800" dirty="0" smtClean="0">
              <a:latin typeface="Nikosh" pitchFamily="2" charset="0"/>
              <a:cs typeface="Nikosh" pitchFamily="2" charset="0"/>
            </a:endParaRPr>
          </a:p>
          <a:p>
            <a:pPr algn="ctr"/>
            <a:endParaRPr lang="en-US" sz="2000" dirty="0" smtClean="0">
              <a:latin typeface="Nikosh" pitchFamily="2" charset="0"/>
              <a:cs typeface="Nikosh" pitchFamily="2" charset="0"/>
            </a:endParaRPr>
          </a:p>
        </p:txBody>
      </p:sp>
      <p:pic>
        <p:nvPicPr>
          <p:cNvPr id="2050" name="Picture 2" descr="C:\Users\User\Pictures\Camera Roll\WIN_20181025_22_17_34_P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649524"/>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74638"/>
            <a:ext cx="5029200" cy="1143000"/>
          </a:xfrm>
        </p:spPr>
        <p:txBody>
          <a:bodyPr/>
          <a:lstStyle/>
          <a:p>
            <a:r>
              <a:rPr lang="bn-BD" dirty="0" smtClean="0">
                <a:latin typeface="Nikosh" pitchFamily="2" charset="0"/>
                <a:cs typeface="Nikosh" pitchFamily="2" charset="0"/>
              </a:rPr>
              <a:t>একক কাজের সমাধান</a:t>
            </a:r>
            <a:endParaRPr lang="en-US" dirty="0"/>
          </a:p>
        </p:txBody>
      </p:sp>
      <p:sp>
        <p:nvSpPr>
          <p:cNvPr id="5" name="Content Placeholder 4"/>
          <p:cNvSpPr>
            <a:spLocks noGrp="1"/>
          </p:cNvSpPr>
          <p:nvPr>
            <p:ph idx="1"/>
          </p:nvPr>
        </p:nvSpPr>
        <p:spPr>
          <a:xfrm>
            <a:off x="762000" y="1828800"/>
            <a:ext cx="7543800" cy="3962400"/>
          </a:xfrm>
        </p:spPr>
        <p:txBody>
          <a:bodyPr>
            <a:normAutofit/>
          </a:bodyPr>
          <a:lstStyle/>
          <a:p>
            <a:pPr>
              <a:buNone/>
            </a:pPr>
            <a:r>
              <a:rPr lang="bn-BD" sz="2400" dirty="0" smtClean="0">
                <a:latin typeface="Nikosh" pitchFamily="2" charset="0"/>
                <a:cs typeface="Nikosh" pitchFamily="2" charset="0"/>
              </a:rPr>
              <a:t>পাকিস্তানি শাসকগোষ্ঠীর শোষনের জাতাকলে পিষ্ট পুর্ব পাকিস্তানের মানুষ ১৯৭০ এর নির্বাচনে আওয়ামীলীগকে নিরংকুশভাবে বিজয়ী করে। কিন্তু ইয়াহিয়া-ভুট্টো ষড়যন্ত্র করে ক্ষমতা হস্তান্তরে অনীহা প্রকাশ করেন। ফলে বঙ্গবন্ধুর  ৭ মার্চের ভাষণ বাংগালীকে অধিকার আদায়ে সোচ্চার হওয়ার প্রেরণা জোগায়। পরবর্তীকালে ২৫ মার্চের কালোরাতের গণহত্যার পর বঙ্গবন্ধু শেখ মুজিবুর রহমানের ডাকে শুরু হয় মুক্তিযুদ্ধ। দীর্ঘ ৯ মাসের যুদ্ধে লক্ষ প্রাণের বিনিময়ে ১৯৭১ সালে ১৬ ডিসেম্বর স্বাধীন ও স্বার্বভৌম বাংলাদেশ  নামক রাষ্ট্রের উদ্ভব ঘটে। </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mph" presetSubtype="0" fill="hold" grpId="1" nodeType="clickEffect">
                                  <p:stCondLst>
                                    <p:cond delay="0"/>
                                  </p:stCondLst>
                                  <p:childTnLst>
                                    <p:anim calcmode="discrete" valueType="str">
                                      <p:cBhvr override="childStyle">
                                        <p:cTn id="11" dur="2000" fill="hold"/>
                                        <p:tgtEl>
                                          <p:spTgt spid="2"/>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74638"/>
            <a:ext cx="3657600" cy="1143000"/>
          </a:xfrm>
        </p:spPr>
        <p:txBody>
          <a:bodyPr/>
          <a:lstStyle/>
          <a:p>
            <a:r>
              <a:rPr lang="bn-BD" dirty="0" smtClean="0">
                <a:latin typeface="Nikosh" pitchFamily="2" charset="0"/>
                <a:cs typeface="Nikosh" pitchFamily="2" charset="0"/>
              </a:rPr>
              <a:t>জোড়ায় কাজ</a:t>
            </a:r>
            <a:endParaRPr lang="en-US" dirty="0">
              <a:latin typeface="Nikosh" pitchFamily="2" charset="0"/>
              <a:cs typeface="Nikosh" pitchFamily="2" charset="0"/>
            </a:endParaRPr>
          </a:p>
        </p:txBody>
      </p:sp>
      <p:pic>
        <p:nvPicPr>
          <p:cNvPr id="7" name="Content Placeholder 7" descr="300px-SR_(Clocked)_Flip-flop_Diagram.svg.png"/>
          <p:cNvPicPr>
            <a:picLocks noGrp="1" noChangeAspect="1"/>
          </p:cNvPicPr>
          <p:nvPr>
            <p:ph idx="1"/>
          </p:nvPr>
        </p:nvPicPr>
        <p:blipFill>
          <a:blip r:embed="rId2"/>
          <a:stretch>
            <a:fillRect/>
          </a:stretch>
        </p:blipFill>
        <p:spPr>
          <a:xfrm>
            <a:off x="228600" y="2286000"/>
            <a:ext cx="4065073" cy="3460232"/>
          </a:xfrm>
        </p:spPr>
      </p:pic>
      <p:pic>
        <p:nvPicPr>
          <p:cNvPr id="6" name="Content Placeholder 3" descr="halfadder.gif"/>
          <p:cNvPicPr>
            <a:picLocks noChangeAspect="1"/>
          </p:cNvPicPr>
          <p:nvPr/>
        </p:nvPicPr>
        <p:blipFill>
          <a:blip r:embed="rId3"/>
          <a:stretch>
            <a:fillRect/>
          </a:stretch>
        </p:blipFill>
        <p:spPr>
          <a:xfrm>
            <a:off x="4427379" y="2286001"/>
            <a:ext cx="4133430" cy="3434932"/>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mph" presetSubtype="2" fill="hold" nodeType="clickEffect">
                                  <p:stCondLst>
                                    <p:cond delay="0"/>
                                  </p:stCondLst>
                                  <p:childTnLst>
                                    <p:animClr clrSpc="rgb" dir="cw">
                                      <p:cBhvr>
                                        <p:cTn id="11" dur="2000" fill="hold"/>
                                        <p:tgtEl>
                                          <p:spTgt spid="2"/>
                                        </p:tgtEl>
                                        <p:attrNameLst>
                                          <p:attrName>fillcolor</p:attrName>
                                        </p:attrNameLst>
                                      </p:cBhvr>
                                      <p:to>
                                        <a:schemeClr val="accent2"/>
                                      </p:to>
                                    </p:animClr>
                                    <p:set>
                                      <p:cBhvr>
                                        <p:cTn id="12" dur="2000" fill="hold"/>
                                        <p:tgtEl>
                                          <p:spTgt spid="2"/>
                                        </p:tgtEl>
                                        <p:attrNameLst>
                                          <p:attrName>fill.type</p:attrName>
                                        </p:attrNameLst>
                                      </p:cBhvr>
                                      <p:to>
                                        <p:strVal val="solid"/>
                                      </p:to>
                                    </p:set>
                                    <p:set>
                                      <p:cBhvr>
                                        <p:cTn id="13" dur="2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638"/>
            <a:ext cx="4953000" cy="1143000"/>
          </a:xfrm>
        </p:spPr>
        <p:txBody>
          <a:bodyPr/>
          <a:lstStyle/>
          <a:p>
            <a:r>
              <a:rPr lang="bn-BD" dirty="0" smtClean="0">
                <a:latin typeface="Nikosh" pitchFamily="2" charset="0"/>
                <a:cs typeface="Nikosh" pitchFamily="2" charset="0"/>
              </a:rPr>
              <a:t>জোড়ায় কাজের প্রশ্ন</a:t>
            </a:r>
            <a:endParaRPr lang="en-US" dirty="0">
              <a:latin typeface="Nikosh" pitchFamily="2" charset="0"/>
              <a:cs typeface="Nikosh" pitchFamily="2" charset="0"/>
            </a:endParaRPr>
          </a:p>
        </p:txBody>
      </p:sp>
      <p:sp>
        <p:nvSpPr>
          <p:cNvPr id="3" name="Content Placeholder 2"/>
          <p:cNvSpPr>
            <a:spLocks noGrp="1"/>
          </p:cNvSpPr>
          <p:nvPr>
            <p:ph idx="1"/>
          </p:nvPr>
        </p:nvSpPr>
        <p:spPr>
          <a:xfrm>
            <a:off x="762000" y="1905000"/>
            <a:ext cx="7924800" cy="1828800"/>
          </a:xfrm>
        </p:spPr>
        <p:txBody>
          <a:bodyPr>
            <a:normAutofit/>
          </a:bodyPr>
          <a:lstStyle/>
          <a:p>
            <a:pPr algn="ctr">
              <a:buNone/>
            </a:pPr>
            <a:r>
              <a:rPr lang="bn-BD" sz="4000" dirty="0" smtClean="0">
                <a:latin typeface="Nikosh" pitchFamily="2" charset="0"/>
                <a:cs typeface="Nikosh" pitchFamily="2" charset="0"/>
              </a:rPr>
              <a:t>বাংগালী সৈন্যদের নিরস্ত্র করার কারণ বল?</a:t>
            </a:r>
          </a:p>
          <a:p>
            <a:pPr algn="ctr">
              <a:buNone/>
            </a:pPr>
            <a:r>
              <a:rPr lang="bn-BD" sz="4000" dirty="0" smtClean="0">
                <a:latin typeface="Nikosh" pitchFamily="2" charset="0"/>
                <a:cs typeface="Nikosh" pitchFamily="2" charset="0"/>
              </a:rPr>
              <a:t>সময়ঃ ৫ মিনিট </a:t>
            </a:r>
            <a:endParaRPr lang="en-US" sz="4000" dirty="0">
              <a:latin typeface="Nikosh" pitchFamily="2" charset="0"/>
              <a:cs typeface="Nikosh"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mph" presetSubtype="0" grpId="1" nodeType="clickEffect">
                                  <p:stCondLst>
                                    <p:cond delay="0"/>
                                  </p:stCondLst>
                                  <p:iterate type="lt">
                                    <p:tmAbs val="25"/>
                                  </p:iterate>
                                  <p:childTnLst>
                                    <p:set>
                                      <p:cBhvr override="childStyle">
                                        <p:cTn id="11" dur="indefinite"/>
                                        <p:tgtEl>
                                          <p:spTgt spid="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609600"/>
            <a:ext cx="5943600" cy="914400"/>
          </a:xfrm>
        </p:spPr>
        <p:txBody>
          <a:bodyPr/>
          <a:lstStyle/>
          <a:p>
            <a:r>
              <a:rPr lang="bn-BD" dirty="0" smtClean="0">
                <a:latin typeface="Nikosh" pitchFamily="2" charset="0"/>
                <a:cs typeface="Nikosh" pitchFamily="2" charset="0"/>
              </a:rPr>
              <a:t>জোড়ায় কাজের সমাধান</a:t>
            </a:r>
            <a:endParaRPr lang="en-US" dirty="0"/>
          </a:p>
        </p:txBody>
      </p:sp>
      <p:sp>
        <p:nvSpPr>
          <p:cNvPr id="3" name="Content Placeholder 2"/>
          <p:cNvSpPr>
            <a:spLocks noGrp="1"/>
          </p:cNvSpPr>
          <p:nvPr>
            <p:ph idx="1"/>
          </p:nvPr>
        </p:nvSpPr>
        <p:spPr>
          <a:xfrm>
            <a:off x="381000" y="2133600"/>
            <a:ext cx="8229600" cy="3962400"/>
          </a:xfrm>
        </p:spPr>
        <p:txBody>
          <a:bodyPr>
            <a:normAutofit/>
          </a:bodyPr>
          <a:lstStyle/>
          <a:p>
            <a:pPr>
              <a:buNone/>
            </a:pPr>
            <a:r>
              <a:rPr lang="bn-BD" sz="2400" dirty="0" smtClean="0">
                <a:latin typeface="Nikosh" pitchFamily="2" charset="0"/>
                <a:cs typeface="Nikosh" pitchFamily="2" charset="0"/>
              </a:rPr>
              <a:t>১৬ মার্চ রাষ্ট্রপতি ভবনে ইয়াহিয়া খান ও বঙ্গবন্ধু  শেখ মুজিবুর রহমানের মধ্যে আলোচনায় ইয়াহিয়া খান সংঘটিত ঘটনাবলির জন্য দুঃখ প্রকাশ এবং উদ্ভুত রাজনৈতিক সংকট নিরসনে আগ্রহ প্রকাশ করেন। কিন্তু আলোচনার গতি সন্তোষজনক নয় মনে করে তিনি ওই দিন রাতে লেফটেন্যান্ট জেনারেল টিক্কা খানকে কর্মপন্থা গ্রহনের জন্য প্রস্তুত থাকতে বলেন। ১৭ মার্চ পুনরায় বঙ্গবন্ধু শেখ মুজিব-ইয়াহিয়া দ্বিতীয় বৈঠক শেষে সাংবাদিক জনতার উদ্দেশ্যে বঙ্গবন্ধু বলেন, লক্ষ্যে উপনীত না হওয়া পর্যন্ত বাংগালীর সংগ্রাম অব্যাহত থাকবে। এদিকে ১৯ মার্চ গাজীপুরের জয়দেবপুরে অর্ডিন্যান্স ফাক্ট্রিতে ইপিআরের একটি দলকে পাকিস্তান সেনাবাহিনী নিরস্ত্র করতে সচেষ্ট হয়। মুলত কালক্ষেপন ও চক্রান্ত চুড়ান্ত করতেই বাংগালী সৈন্যদের নিরস্ত্র করা হয়। </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2"/>
                                        </p:tgtEl>
                                        <p:attrNameLst>
                                          <p:attrName>fillcolor</p:attrName>
                                        </p:attrNameLst>
                                      </p:cBhvr>
                                      <p:to>
                                        <a:schemeClr val="accent2"/>
                                      </p:to>
                                    </p:animClr>
                                    <p:set>
                                      <p:cBhvr>
                                        <p:cTn id="14" dur="2000" fill="hold"/>
                                        <p:tgtEl>
                                          <p:spTgt spid="2"/>
                                        </p:tgtEl>
                                        <p:attrNameLst>
                                          <p:attrName>fill.type</p:attrName>
                                        </p:attrNameLst>
                                      </p:cBhvr>
                                      <p:to>
                                        <p:strVal val="solid"/>
                                      </p:to>
                                    </p:set>
                                    <p:set>
                                      <p:cBhvr>
                                        <p:cTn id="15" dur="2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74638"/>
            <a:ext cx="3886200" cy="1143000"/>
          </a:xfrm>
        </p:spPr>
        <p:txBody>
          <a:bodyPr/>
          <a:lstStyle/>
          <a:p>
            <a:r>
              <a:rPr lang="bn-BD" dirty="0" smtClean="0">
                <a:latin typeface="Nikosh" pitchFamily="2" charset="0"/>
                <a:cs typeface="Nikosh" pitchFamily="2" charset="0"/>
              </a:rPr>
              <a:t>দলীয় কাজ</a:t>
            </a:r>
            <a:endParaRPr lang="en-US" dirty="0">
              <a:latin typeface="Nikosh" pitchFamily="2" charset="0"/>
              <a:cs typeface="Nikosh" pitchFamily="2" charset="0"/>
            </a:endParaRPr>
          </a:p>
        </p:txBody>
      </p:sp>
      <p:pic>
        <p:nvPicPr>
          <p:cNvPr id="4" name="Content Placeholder 3" descr="images211.jpg"/>
          <p:cNvPicPr>
            <a:picLocks noGrp="1" noChangeAspect="1"/>
          </p:cNvPicPr>
          <p:nvPr>
            <p:ph idx="1"/>
          </p:nvPr>
        </p:nvPicPr>
        <p:blipFill>
          <a:blip r:embed="rId2"/>
          <a:stretch>
            <a:fillRect/>
          </a:stretch>
        </p:blipFill>
        <p:spPr>
          <a:xfrm>
            <a:off x="457200" y="2819400"/>
            <a:ext cx="3872260" cy="2833672"/>
          </a:xfrm>
        </p:spPr>
      </p:pic>
      <p:pic>
        <p:nvPicPr>
          <p:cNvPr id="5" name="Content Placeholder 3" descr="images122.jpg"/>
          <p:cNvPicPr>
            <a:picLocks noChangeAspect="1"/>
          </p:cNvPicPr>
          <p:nvPr/>
        </p:nvPicPr>
        <p:blipFill>
          <a:blip r:embed="rId3"/>
          <a:stretch>
            <a:fillRect/>
          </a:stretch>
        </p:blipFill>
        <p:spPr>
          <a:xfrm>
            <a:off x="4724400" y="2868597"/>
            <a:ext cx="3824906" cy="2770203"/>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9" presetClass="emph" presetSubtype="0" grpId="1" nodeType="clickEffect">
                                  <p:stCondLst>
                                    <p:cond delay="0"/>
                                  </p:stCondLst>
                                  <p:childTnLst>
                                    <p:set>
                                      <p:cBhvr rctx="PPT">
                                        <p:cTn id="24" dur="indefinite"/>
                                        <p:tgtEl>
                                          <p:spTgt spid="2"/>
                                        </p:tgtEl>
                                        <p:attrNameLst>
                                          <p:attrName>style.opacity</p:attrName>
                                        </p:attrNameLst>
                                      </p:cBhvr>
                                      <p:to>
                                        <p:strVal val="0.5"/>
                                      </p:to>
                                    </p:set>
                                    <p:animEffect filter="image" prLst="opacity: 0.5">
                                      <p:cBhvr rctx="IE">
                                        <p:cTn id="25"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5181600" cy="1143000"/>
          </a:xfrm>
        </p:spPr>
        <p:txBody>
          <a:bodyPr/>
          <a:lstStyle/>
          <a:p>
            <a:r>
              <a:rPr lang="bn-BD" dirty="0" smtClean="0">
                <a:latin typeface="Nikosh" pitchFamily="2" charset="0"/>
                <a:cs typeface="Nikosh" pitchFamily="2" charset="0"/>
              </a:rPr>
              <a:t>দলীয় কাজের প্রশ্ন </a:t>
            </a:r>
            <a:endParaRPr lang="en-US" dirty="0">
              <a:latin typeface="Nikosh" pitchFamily="2" charset="0"/>
              <a:cs typeface="Nikosh" pitchFamily="2" charset="0"/>
            </a:endParaRPr>
          </a:p>
        </p:txBody>
      </p:sp>
      <p:sp>
        <p:nvSpPr>
          <p:cNvPr id="3" name="Content Placeholder 2"/>
          <p:cNvSpPr>
            <a:spLocks noGrp="1"/>
          </p:cNvSpPr>
          <p:nvPr>
            <p:ph idx="1"/>
          </p:nvPr>
        </p:nvSpPr>
        <p:spPr>
          <a:xfrm>
            <a:off x="457200" y="2133600"/>
            <a:ext cx="8077200" cy="1752600"/>
          </a:xfrm>
        </p:spPr>
        <p:txBody>
          <a:bodyPr>
            <a:normAutofit/>
          </a:bodyPr>
          <a:lstStyle/>
          <a:p>
            <a:pPr algn="ctr">
              <a:buNone/>
            </a:pPr>
            <a:r>
              <a:rPr lang="bn-BD" dirty="0" smtClean="0">
                <a:latin typeface="Nikosh" pitchFamily="2" charset="0"/>
                <a:cs typeface="Nikosh" pitchFamily="2" charset="0"/>
              </a:rPr>
              <a:t>কেন অপারেশন সার্চলাইট পরিচালনা করেন তা লিখ?</a:t>
            </a:r>
          </a:p>
          <a:p>
            <a:pPr algn="ctr">
              <a:buNone/>
            </a:pPr>
            <a:r>
              <a:rPr lang="bn-BD" dirty="0" smtClean="0">
                <a:latin typeface="Nikosh" pitchFamily="2" charset="0"/>
                <a:cs typeface="Nikosh" pitchFamily="2" charset="0"/>
              </a:rPr>
              <a:t>সময়ঃ ১০ মিনিট </a:t>
            </a:r>
            <a:endParaRPr lang="en-US" dirty="0" smtClean="0">
              <a:latin typeface="Nikosh" pitchFamily="2" charset="0"/>
              <a:cs typeface="Nikosh" pitchFamily="2" charset="0"/>
            </a:endParaRPr>
          </a:p>
          <a:p>
            <a:endParaRPr lang="en-US" dirty="0">
              <a:latin typeface="Nikosh" pitchFamily="2" charset="0"/>
              <a:cs typeface="Nikosh"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grpId="1" nodeType="clickEffect">
                                  <p:stCondLst>
                                    <p:cond delay="0"/>
                                  </p:stCondLst>
                                  <p:childTnLst>
                                    <p:animClr clrSpc="rgb" dir="cw">
                                      <p:cBhvr override="childStyle">
                                        <p:cTn id="13" dur="500" fill="hold"/>
                                        <p:tgtEl>
                                          <p:spTgt spid="2"/>
                                        </p:tgtEl>
                                        <p:attrNameLst>
                                          <p:attrName>style.color</p:attrName>
                                        </p:attrNameLst>
                                      </p:cBhvr>
                                      <p:to>
                                        <a:schemeClr val="accent2"/>
                                      </p:to>
                                    </p:animClr>
                                    <p:animClr clrSpc="rgb" dir="cw">
                                      <p:cBhvr>
                                        <p:cTn id="14" dur="500" fill="hold"/>
                                        <p:tgtEl>
                                          <p:spTgt spid="2"/>
                                        </p:tgtEl>
                                        <p:attrNameLst>
                                          <p:attrName>fillcolor</p:attrName>
                                        </p:attrNameLst>
                                      </p:cBhvr>
                                      <p:to>
                                        <a:schemeClr val="accent2"/>
                                      </p:to>
                                    </p:animClr>
                                    <p:set>
                                      <p:cBhvr>
                                        <p:cTn id="15" dur="500" fill="hold"/>
                                        <p:tgtEl>
                                          <p:spTgt spid="2"/>
                                        </p:tgtEl>
                                        <p:attrNameLst>
                                          <p:attrName>fill.type</p:attrName>
                                        </p:attrNameLst>
                                      </p:cBhvr>
                                      <p:to>
                                        <p:strVal val="solid"/>
                                      </p:to>
                                    </p:set>
                                    <p:set>
                                      <p:cBhvr>
                                        <p:cTn id="16" dur="5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5029200" cy="1143000"/>
          </a:xfrm>
        </p:spPr>
        <p:txBody>
          <a:bodyPr/>
          <a:lstStyle/>
          <a:p>
            <a:r>
              <a:rPr lang="bn-BD" dirty="0" smtClean="0">
                <a:latin typeface="Nikosh" pitchFamily="2" charset="0"/>
                <a:cs typeface="Nikosh" pitchFamily="2" charset="0"/>
              </a:rPr>
              <a:t>দলীয় কাজের সমাধান </a:t>
            </a:r>
            <a:endParaRPr lang="en-US" dirty="0">
              <a:latin typeface="Nikosh" pitchFamily="2" charset="0"/>
              <a:cs typeface="Nikosh" pitchFamily="2" charset="0"/>
            </a:endParaRPr>
          </a:p>
        </p:txBody>
      </p:sp>
      <p:sp>
        <p:nvSpPr>
          <p:cNvPr id="10" name="Content Placeholder 9"/>
          <p:cNvSpPr>
            <a:spLocks noGrp="1"/>
          </p:cNvSpPr>
          <p:nvPr>
            <p:ph idx="1"/>
          </p:nvPr>
        </p:nvSpPr>
        <p:spPr>
          <a:xfrm>
            <a:off x="457200" y="1935480"/>
            <a:ext cx="8229600" cy="4160520"/>
          </a:xfrm>
        </p:spPr>
        <p:txBody>
          <a:bodyPr>
            <a:normAutofit/>
          </a:bodyPr>
          <a:lstStyle/>
          <a:p>
            <a:pPr>
              <a:buNone/>
            </a:pPr>
            <a:r>
              <a:rPr lang="bn-BD" sz="2400" dirty="0" smtClean="0">
                <a:latin typeface="Nikosh" pitchFamily="2" charset="0"/>
                <a:cs typeface="Nikosh" pitchFamily="2" charset="0"/>
              </a:rPr>
              <a:t>১৭ মার্চ জেনারেল টিক্কা খান, লে. জেনারেল খাদিম হোসেন  ও রাও ফরমান আলী অপারেশন সার্চলাইট বা বাংগালীর উপর নৃশংস হত্যাকান্ড পরিচালনার নীলনকশা প্রণয়ন করেন। ২০ মার্চ প্রেসিডেন্ট জেনারেল ইয়াহিয়া খান  জেনারেল হামিদ, জেনারেল টিক্কা খান, জেনারেল পীরজাদা, জেনারেল ওমর প্রমুখ অফিসার নিয়ে ঢাকা ক্যান্টনমেন্টে সামরিক প্রস্তুতি তথা অপারেশন সার্চলাইট চুড়ান্ত অনুমোদন করেন। ১৬মার্চ, ১৭মার্চ, ১৯মার্চ ২০মার্চ, ২১মার্চ, ২২মার্চ, আলোচনায় সন্তোষ না হওয়ায়  সামরিক সকল প্রস্তুতি সম্পন্ন করে ২৫ মার্চ রাতে গণহত্যার জন্য মেজর জেনারেল রাও ফরমান আলীকে ঢাকা শহরের দায়িত্ব দেওয়া হয় এবং চলে দেশব্যাপী ইতিহাসের জঘন্যতম বর্বরোচিত হত্যাযজ্ঞ। </a:t>
            </a:r>
          </a:p>
        </p:txBody>
      </p:sp>
      <p:graphicFrame>
        <p:nvGraphicFramePr>
          <p:cNvPr id="6"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080" name="Equation" r:id="rId3" imgW="114120" imgH="215640" progId="Equation.3">
                  <p:embed/>
                </p:oleObj>
              </mc:Choice>
              <mc:Fallback>
                <p:oleObj name="Equation" r:id="rId3" imgW="114120" imgH="215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081" name="Equation" r:id="rId5" imgW="114120" imgH="215640" progId="Equation.3">
                  <p:embed/>
                </p:oleObj>
              </mc:Choice>
              <mc:Fallback>
                <p:oleObj name="Equation" r:id="rId5" imgW="114120" imgH="2156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082" name="Equation" r:id="rId6" imgW="114120" imgH="215640" progId="Equation.3">
                  <p:embed/>
                </p:oleObj>
              </mc:Choice>
              <mc:Fallback>
                <p:oleObj name="Equation" r:id="rId6" imgW="114120" imgH="21564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mph" presetSubtype="0" grpId="1" nodeType="clickEffect">
                                  <p:stCondLst>
                                    <p:cond delay="0"/>
                                  </p:stCondLst>
                                  <p:iterate type="lt">
                                    <p:tmAbs val="25"/>
                                  </p:iterate>
                                  <p:childTnLst>
                                    <p:set>
                                      <p:cBhvr override="childStyle">
                                        <p:cTn id="11" dur="indefinite"/>
                                        <p:tgtEl>
                                          <p:spTgt spid="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74638"/>
            <a:ext cx="3733800" cy="1143000"/>
          </a:xfrm>
        </p:spPr>
        <p:txBody>
          <a:bodyPr/>
          <a:lstStyle/>
          <a:p>
            <a:r>
              <a:rPr lang="bn-BD" dirty="0" smtClean="0">
                <a:latin typeface="Nikosh" pitchFamily="2" charset="0"/>
                <a:cs typeface="Nikosh" pitchFamily="2" charset="0"/>
              </a:rPr>
              <a:t>মুল্যায়ন</a:t>
            </a:r>
            <a:endParaRPr lang="en-US" dirty="0"/>
          </a:p>
        </p:txBody>
      </p:sp>
      <p:sp>
        <p:nvSpPr>
          <p:cNvPr id="3" name="Content Placeholder 2"/>
          <p:cNvSpPr>
            <a:spLocks noGrp="1"/>
          </p:cNvSpPr>
          <p:nvPr>
            <p:ph idx="1"/>
          </p:nvPr>
        </p:nvSpPr>
        <p:spPr>
          <a:xfrm>
            <a:off x="457200" y="1600200"/>
            <a:ext cx="8229600" cy="4724400"/>
          </a:xfrm>
        </p:spPr>
        <p:txBody>
          <a:bodyPr>
            <a:normAutofit fontScale="25000" lnSpcReduction="20000"/>
          </a:bodyPr>
          <a:lstStyle/>
          <a:p>
            <a:pPr algn="ctr">
              <a:buNone/>
            </a:pPr>
            <a:r>
              <a:rPr lang="bn-BD" sz="9600" dirty="0" smtClean="0">
                <a:latin typeface="Nikosh" pitchFamily="2" charset="0"/>
                <a:cs typeface="Nikosh" pitchFamily="2" charset="0"/>
              </a:rPr>
              <a:t>জ্ঞান মুলক,</a:t>
            </a:r>
            <a:r>
              <a:rPr lang="en-US" sz="9600" dirty="0" smtClean="0">
                <a:latin typeface="Nikosh" pitchFamily="2" charset="0"/>
                <a:cs typeface="Nikosh" pitchFamily="2" charset="0"/>
              </a:rPr>
              <a:t>অ</a:t>
            </a:r>
            <a:r>
              <a:rPr lang="bn-BD" sz="9600" dirty="0" smtClean="0">
                <a:latin typeface="Nikosh" pitchFamily="2" charset="0"/>
                <a:cs typeface="Nikosh" pitchFamily="2" charset="0"/>
              </a:rPr>
              <a:t>নুধাবন মুলক, প্রয়োগ মুলক   প্রশ্ন</a:t>
            </a:r>
          </a:p>
          <a:p>
            <a:pPr algn="ctr">
              <a:buNone/>
            </a:pPr>
            <a:r>
              <a:rPr lang="bn-BD" sz="9600" dirty="0" smtClean="0">
                <a:latin typeface="Nikosh" pitchFamily="2" charset="0"/>
                <a:cs typeface="Nikosh" pitchFamily="2" charset="0"/>
              </a:rPr>
              <a:t>১। বেসামরিক প্রশাসন চালুর জন্য বঙ্গবন্ধু কতটি বিধিমালা জারি করেন?   </a:t>
            </a:r>
          </a:p>
          <a:p>
            <a:pPr>
              <a:buNone/>
            </a:pPr>
            <a:r>
              <a:rPr lang="bn-BD" sz="8000" b="1" dirty="0" smtClean="0">
                <a:latin typeface="Nikosh" pitchFamily="2" charset="0"/>
                <a:cs typeface="Nikosh" pitchFamily="2" charset="0"/>
              </a:rPr>
              <a:t>ক। ৩৫ টি  </a:t>
            </a:r>
            <a:r>
              <a:rPr lang="bn-BD" sz="8000" dirty="0" smtClean="0">
                <a:latin typeface="Nikosh" pitchFamily="2" charset="0"/>
                <a:cs typeface="Nikosh" pitchFamily="2" charset="0"/>
              </a:rPr>
              <a:t>খ। ৩৬ টি   গ। ৩৩ টি    ঘ। ৩৪ টি                 </a:t>
            </a:r>
            <a:endParaRPr lang="bn-BD" sz="8000" dirty="0" smtClean="0">
              <a:latin typeface="Times New Roman" pitchFamily="18" charset="0"/>
              <a:cs typeface="Nikosh" pitchFamily="2" charset="0"/>
            </a:endParaRPr>
          </a:p>
          <a:p>
            <a:pPr>
              <a:buNone/>
            </a:pPr>
            <a:r>
              <a:rPr lang="bn-BD" sz="8000" dirty="0" smtClean="0">
                <a:latin typeface="Nikosh" pitchFamily="2" charset="0"/>
                <a:cs typeface="Nikosh" pitchFamily="2" charset="0"/>
              </a:rPr>
              <a:t>২। পুর্ব পাকিস্তানের সংখ্যাগরিষ্ঠ দলের কাছে ক্ষমতা হস্তান্তরের প্রস্তাব দেন কে?   </a:t>
            </a:r>
          </a:p>
          <a:p>
            <a:pPr>
              <a:buNone/>
            </a:pPr>
            <a:r>
              <a:rPr lang="bn-BD" sz="8000" b="1" dirty="0" smtClean="0">
                <a:latin typeface="Nikosh" pitchFamily="2" charset="0"/>
                <a:cs typeface="Nikosh" pitchFamily="2" charset="0"/>
              </a:rPr>
              <a:t>ক। জুলফিকার আলী ভুট্টো          </a:t>
            </a:r>
            <a:r>
              <a:rPr lang="bn-BD" sz="8000" dirty="0" smtClean="0">
                <a:latin typeface="Nikosh" pitchFamily="2" charset="0"/>
                <a:cs typeface="Nikosh" pitchFamily="2" charset="0"/>
              </a:rPr>
              <a:t>খ। শেখ মুজিবুর রহমান  </a:t>
            </a:r>
          </a:p>
          <a:p>
            <a:pPr>
              <a:buNone/>
            </a:pPr>
            <a:r>
              <a:rPr lang="bn-BD" sz="8000" dirty="0" smtClean="0">
                <a:latin typeface="Nikosh" pitchFamily="2" charset="0"/>
                <a:cs typeface="Nikosh" pitchFamily="2" charset="0"/>
              </a:rPr>
              <a:t>গ। ড. কামাল হোসেন                ঘ।  আব্দুল হামিদ খান ভাষানী               </a:t>
            </a:r>
            <a:endParaRPr lang="bn-BD" sz="8000" dirty="0" smtClean="0">
              <a:latin typeface="Times New Roman" pitchFamily="18" charset="0"/>
              <a:cs typeface="Nikosh" pitchFamily="2" charset="0"/>
            </a:endParaRPr>
          </a:p>
          <a:p>
            <a:pPr>
              <a:buNone/>
            </a:pPr>
            <a:r>
              <a:rPr lang="bn-BD" sz="8000" dirty="0" smtClean="0">
                <a:latin typeface="Nikosh" pitchFamily="2" charset="0"/>
                <a:cs typeface="Nikosh" pitchFamily="2" charset="0"/>
              </a:rPr>
              <a:t>৩।  অস্থায়ী মুজিবনগর সরকারের অর্থমন্ত্রী ছিলেন?    </a:t>
            </a:r>
          </a:p>
          <a:p>
            <a:pPr>
              <a:buNone/>
            </a:pPr>
            <a:r>
              <a:rPr lang="bn-BD" sz="8000" b="1" dirty="0" smtClean="0">
                <a:latin typeface="Nikosh" pitchFamily="2" charset="0"/>
                <a:cs typeface="Nikosh" pitchFamily="2" charset="0"/>
              </a:rPr>
              <a:t>ক। ক্যাপ্টেন এম মুনসুর আলী     </a:t>
            </a:r>
            <a:r>
              <a:rPr lang="bn-BD" sz="8000" dirty="0" smtClean="0">
                <a:latin typeface="Nikosh" pitchFamily="2" charset="0"/>
                <a:cs typeface="Nikosh" pitchFamily="2" charset="0"/>
              </a:rPr>
              <a:t>খ। তাজউদ্দীন আহমদ </a:t>
            </a:r>
          </a:p>
          <a:p>
            <a:pPr>
              <a:buNone/>
            </a:pPr>
            <a:r>
              <a:rPr lang="bn-BD" sz="8000" dirty="0" smtClean="0">
                <a:latin typeface="Nikosh" pitchFamily="2" charset="0"/>
                <a:cs typeface="Nikosh" pitchFamily="2" charset="0"/>
              </a:rPr>
              <a:t>গ। এ এহচ এম কামরুজ্জামান      ঘ। খোন্দকার মোস্তাক আহমেদ       </a:t>
            </a:r>
          </a:p>
          <a:p>
            <a:pPr>
              <a:buNone/>
            </a:pPr>
            <a:r>
              <a:rPr lang="bn-BD" sz="8000" b="1" dirty="0" smtClean="0">
                <a:latin typeface="Nikosh" pitchFamily="2" charset="0"/>
                <a:cs typeface="Nikosh" pitchFamily="2" charset="0"/>
              </a:rPr>
              <a:t>৪</a:t>
            </a:r>
            <a:r>
              <a:rPr lang="bn-BD" sz="8000" dirty="0" smtClean="0">
                <a:latin typeface="Nikosh" pitchFamily="2" charset="0"/>
                <a:cs typeface="Nikosh" pitchFamily="2" charset="0"/>
              </a:rPr>
              <a:t>। বাংলাদেশ সরকারের প্রথম মন্ত্রীসভা ১৯৭১ সালের কত তারিখে গঠিত হয়?    </a:t>
            </a:r>
          </a:p>
          <a:p>
            <a:pPr>
              <a:buNone/>
            </a:pPr>
            <a:r>
              <a:rPr lang="bn-BD" sz="8000" dirty="0" smtClean="0">
                <a:latin typeface="Nikosh" pitchFamily="2" charset="0"/>
                <a:cs typeface="Nikosh" pitchFamily="2" charset="0"/>
              </a:rPr>
              <a:t>ক। ১১ এপ্রিল   </a:t>
            </a:r>
            <a:r>
              <a:rPr lang="bn-BD" sz="8000" b="1" dirty="0" smtClean="0">
                <a:latin typeface="Nikosh" pitchFamily="2" charset="0"/>
                <a:cs typeface="Nikosh" pitchFamily="2" charset="0"/>
              </a:rPr>
              <a:t>খ। ১০ এপ্রিল   </a:t>
            </a:r>
            <a:r>
              <a:rPr lang="bn-BD" sz="8000" dirty="0" smtClean="0">
                <a:latin typeface="Nikosh" pitchFamily="2" charset="0"/>
                <a:cs typeface="Nikosh" pitchFamily="2" charset="0"/>
              </a:rPr>
              <a:t>গ।</a:t>
            </a:r>
            <a:r>
              <a:rPr lang="bn-BD" sz="8000" b="1" dirty="0" smtClean="0">
                <a:latin typeface="Nikosh" pitchFamily="2" charset="0"/>
                <a:cs typeface="Nikosh" pitchFamily="2" charset="0"/>
              </a:rPr>
              <a:t> ১৭ এপ্রিল  </a:t>
            </a:r>
            <a:r>
              <a:rPr lang="bn-BD" sz="8000" dirty="0" smtClean="0">
                <a:latin typeface="Nikosh" pitchFamily="2" charset="0"/>
                <a:cs typeface="Nikosh" pitchFamily="2" charset="0"/>
              </a:rPr>
              <a:t> ঘ। ১ মে  </a:t>
            </a:r>
          </a:p>
          <a:p>
            <a:pPr>
              <a:buNone/>
            </a:pPr>
            <a:r>
              <a:rPr lang="bn-BD" sz="12800" dirty="0" smtClean="0">
                <a:latin typeface="Nikosh" pitchFamily="2" charset="0"/>
                <a:cs typeface="Nikosh" pitchFamily="2" charset="0"/>
              </a:rPr>
              <a:t>  </a:t>
            </a:r>
            <a:r>
              <a:rPr lang="bn-BD" sz="8000" b="1" dirty="0" smtClean="0">
                <a:latin typeface="Nikosh" pitchFamily="2" charset="0"/>
                <a:cs typeface="Nikosh" pitchFamily="2" charset="0"/>
              </a:rPr>
              <a:t>৫</a:t>
            </a:r>
            <a:r>
              <a:rPr lang="bn-BD" sz="8000" dirty="0" smtClean="0">
                <a:latin typeface="Nikosh" pitchFamily="2" charset="0"/>
                <a:cs typeface="Nikosh" pitchFamily="2" charset="0"/>
              </a:rPr>
              <a:t>। পাকিস্তান বাংলাদেশে গণহত্যাকে কী নামে আখ্যায়িত করেছিল? </a:t>
            </a:r>
          </a:p>
          <a:p>
            <a:pPr>
              <a:buNone/>
            </a:pPr>
            <a:r>
              <a:rPr lang="bn-BD" sz="8000" b="1" dirty="0" smtClean="0">
                <a:latin typeface="Nikosh" pitchFamily="2" charset="0"/>
                <a:cs typeface="Nikosh" pitchFamily="2" charset="0"/>
              </a:rPr>
              <a:t>ক। অপারেশন সার্চলাইট     </a:t>
            </a:r>
            <a:r>
              <a:rPr lang="bn-BD" sz="8000" dirty="0" smtClean="0">
                <a:latin typeface="Nikosh" pitchFamily="2" charset="0"/>
                <a:cs typeface="Nikosh" pitchFamily="2" charset="0"/>
              </a:rPr>
              <a:t>খ। অপারেশন ভিক্টোরি  </a:t>
            </a:r>
          </a:p>
          <a:p>
            <a:pPr>
              <a:buNone/>
            </a:pPr>
            <a:r>
              <a:rPr lang="bn-BD" sz="8000" dirty="0" smtClean="0">
                <a:latin typeface="Nikosh" pitchFamily="2" charset="0"/>
                <a:cs typeface="Nikosh" pitchFamily="2" charset="0"/>
              </a:rPr>
              <a:t>গ। অপারেশন কিলিং         ঘ। অপারেশন সারভাইভ   </a:t>
            </a:r>
            <a:endParaRPr lang="en-US" sz="8000" b="1" dirty="0" smtClean="0">
              <a:latin typeface="Nikosh" pitchFamily="2" charset="0"/>
              <a:cs typeface="Nikosh" pitchFamily="2" charset="0"/>
            </a:endParaRPr>
          </a:p>
          <a:p>
            <a:pPr>
              <a:buNone/>
            </a:pPr>
            <a:endParaRPr lang="bn-BD" sz="6200" dirty="0" smtClean="0">
              <a:latin typeface="Nikosh" pitchFamily="2" charset="0"/>
              <a:cs typeface="Nikosh" pitchFamily="2" charset="0"/>
            </a:endParaRPr>
          </a:p>
          <a:p>
            <a:pPr>
              <a:buNone/>
            </a:pPr>
            <a:r>
              <a:rPr lang="bn-BD" sz="2800" dirty="0" smtClean="0">
                <a:latin typeface="Nikosh" pitchFamily="2" charset="0"/>
                <a:cs typeface="Nikosh" pitchFamily="2" charset="0"/>
              </a:rPr>
              <a:t>        </a:t>
            </a:r>
            <a:endParaRPr lang="bn-BD" sz="2800" dirty="0" smtClean="0">
              <a:latin typeface="Times New Roman" pitchFamily="18" charset="0"/>
              <a:cs typeface="Nikosh" pitchFamily="2" charset="0"/>
            </a:endParaRPr>
          </a:p>
          <a:p>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mph" presetSubtype="0" fill="hold" grpId="1" nodeType="clickEffect">
                                  <p:stCondLst>
                                    <p:cond delay="0"/>
                                  </p:stCondLst>
                                  <p:childTnLst>
                                    <p:animClr clrSpc="rgb" dir="cw">
                                      <p:cBhvr override="childStyle">
                                        <p:cTn id="11" dur="500" fill="hold"/>
                                        <p:tgtEl>
                                          <p:spTgt spid="2"/>
                                        </p:tgtEl>
                                        <p:attrNameLst>
                                          <p:attrName>style.color</p:attrName>
                                        </p:attrNameLst>
                                      </p:cBhvr>
                                      <p:to>
                                        <a:schemeClr val="accent2"/>
                                      </p:to>
                                    </p:animClr>
                                    <p:animClr clrSpc="rgb" dir="cw">
                                      <p:cBhvr>
                                        <p:cTn id="12" dur="500" fill="hold"/>
                                        <p:tgtEl>
                                          <p:spTgt spid="2"/>
                                        </p:tgtEl>
                                        <p:attrNameLst>
                                          <p:attrName>fillcolor</p:attrName>
                                        </p:attrNameLst>
                                      </p:cBhvr>
                                      <p:to>
                                        <a:schemeClr val="accent2"/>
                                      </p:to>
                                    </p:animClr>
                                    <p:set>
                                      <p:cBhvr>
                                        <p:cTn id="13" dur="500" fill="hold"/>
                                        <p:tgtEl>
                                          <p:spTgt spid="2"/>
                                        </p:tgtEl>
                                        <p:attrNameLst>
                                          <p:attrName>fill.type</p:attrName>
                                        </p:attrNameLst>
                                      </p:cBhvr>
                                      <p:to>
                                        <p:strVal val="solid"/>
                                      </p:to>
                                    </p:set>
                                    <p:set>
                                      <p:cBhvr>
                                        <p:cTn id="14" dur="5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6858000" cy="1143000"/>
          </a:xfrm>
        </p:spPr>
        <p:txBody>
          <a:bodyPr>
            <a:normAutofit fontScale="90000"/>
          </a:bodyPr>
          <a:lstStyle/>
          <a:p>
            <a:r>
              <a:rPr lang="bn-BD" sz="3600" dirty="0" smtClean="0">
                <a:latin typeface="Nikosh" pitchFamily="2" charset="0"/>
                <a:cs typeface="Nikosh" pitchFamily="2" charset="0"/>
              </a:rPr>
              <a:t>জ্ঞান মুলক,</a:t>
            </a:r>
            <a:r>
              <a:rPr lang="en-US" sz="3600" dirty="0" smtClean="0">
                <a:latin typeface="Nikosh" pitchFamily="2" charset="0"/>
                <a:cs typeface="Nikosh" pitchFamily="2" charset="0"/>
              </a:rPr>
              <a:t>অ</a:t>
            </a:r>
            <a:r>
              <a:rPr lang="bn-BD" sz="3600" dirty="0" smtClean="0">
                <a:latin typeface="Nikosh" pitchFamily="2" charset="0"/>
                <a:cs typeface="Nikosh" pitchFamily="2" charset="0"/>
              </a:rPr>
              <a:t>নুধাবন মুলক, প্রয়োগ মুলক   প্রশ্ন  </a:t>
            </a:r>
            <a:r>
              <a:rPr lang="bn-BD" dirty="0" smtClean="0">
                <a:latin typeface="Nikosh" pitchFamily="2" charset="0"/>
                <a:cs typeface="Nikosh" pitchFamily="2" charset="0"/>
              </a:rPr>
              <a:t/>
            </a:r>
            <a:br>
              <a:rPr lang="bn-BD" dirty="0" smtClean="0">
                <a:latin typeface="Nikosh" pitchFamily="2" charset="0"/>
                <a:cs typeface="Nikosh" pitchFamily="2" charset="0"/>
              </a:rPr>
            </a:br>
            <a:endParaRPr lang="en-US" dirty="0"/>
          </a:p>
        </p:txBody>
      </p:sp>
      <p:sp>
        <p:nvSpPr>
          <p:cNvPr id="3" name="Content Placeholder 2"/>
          <p:cNvSpPr>
            <a:spLocks noGrp="1"/>
          </p:cNvSpPr>
          <p:nvPr>
            <p:ph idx="1"/>
          </p:nvPr>
        </p:nvSpPr>
        <p:spPr>
          <a:xfrm>
            <a:off x="381000" y="1600200"/>
            <a:ext cx="8229600" cy="4525963"/>
          </a:xfrm>
        </p:spPr>
        <p:txBody>
          <a:bodyPr>
            <a:normAutofit fontScale="47500" lnSpcReduction="20000"/>
          </a:bodyPr>
          <a:lstStyle/>
          <a:p>
            <a:pPr>
              <a:buNone/>
            </a:pPr>
            <a:r>
              <a:rPr lang="bn-BD" sz="3600" b="1" dirty="0" smtClean="0">
                <a:latin typeface="Nikosh" pitchFamily="2" charset="0"/>
                <a:cs typeface="Nikosh" pitchFamily="2" charset="0"/>
              </a:rPr>
              <a:t>৬</a:t>
            </a:r>
            <a:r>
              <a:rPr lang="bn-BD" sz="3600" dirty="0" smtClean="0">
                <a:latin typeface="Nikosh" pitchFamily="2" charset="0"/>
                <a:cs typeface="Nikosh" pitchFamily="2" charset="0"/>
              </a:rPr>
              <a:t>। ২৬ মার্চ কে বাংলাদেশের স্বাধীনতা ঘোষনা করেন? </a:t>
            </a:r>
          </a:p>
          <a:p>
            <a:pPr>
              <a:buNone/>
            </a:pPr>
            <a:r>
              <a:rPr lang="bn-BD" sz="3600" dirty="0" smtClean="0">
                <a:latin typeface="Nikosh" pitchFamily="2" charset="0"/>
                <a:cs typeface="Nikosh" pitchFamily="2" charset="0"/>
              </a:rPr>
              <a:t>ক। মওলানা আব্দুল হামিদ খান ভাসানী   খ। তাজউদ্দীন আহমেদ </a:t>
            </a:r>
          </a:p>
          <a:p>
            <a:pPr>
              <a:buNone/>
            </a:pPr>
            <a:r>
              <a:rPr lang="bn-BD" sz="3600" dirty="0" smtClean="0">
                <a:latin typeface="Nikosh" pitchFamily="2" charset="0"/>
                <a:cs typeface="Nikosh" pitchFamily="2" charset="0"/>
              </a:rPr>
              <a:t>গ। সৈয়দ নজরুল ইসলাম                    </a:t>
            </a:r>
            <a:r>
              <a:rPr lang="bn-BD" sz="3600" b="1" dirty="0" smtClean="0">
                <a:latin typeface="Nikosh" pitchFamily="2" charset="0"/>
                <a:cs typeface="Nikosh" pitchFamily="2" charset="0"/>
              </a:rPr>
              <a:t>ঘ। বঙ্গবন্ধু শেখ মুজিবুর রহমান    </a:t>
            </a:r>
          </a:p>
          <a:p>
            <a:pPr>
              <a:buNone/>
            </a:pPr>
            <a:r>
              <a:rPr lang="bn-BD" sz="3300" dirty="0" smtClean="0">
                <a:latin typeface="Nikosh" pitchFamily="2" charset="0"/>
                <a:cs typeface="Nikosh" pitchFamily="2" charset="0"/>
              </a:rPr>
              <a:t>৭। কোন তারিখে মেজর জিয়াউর রহমান কালুরঘাট স্বাধীন বাংলা বেতার কেন্দ্র থেকে স্বাধীনতার ঘোষনা পাঠ করেন    </a:t>
            </a:r>
          </a:p>
          <a:p>
            <a:pPr>
              <a:buNone/>
            </a:pPr>
            <a:r>
              <a:rPr lang="bn-BD" b="1" dirty="0" smtClean="0">
                <a:latin typeface="Nikosh" pitchFamily="2" charset="0"/>
                <a:cs typeface="Nikosh" pitchFamily="2" charset="0"/>
              </a:rPr>
              <a:t>ক। ২৭ মার্চ    </a:t>
            </a:r>
            <a:r>
              <a:rPr lang="bn-BD" dirty="0" smtClean="0">
                <a:latin typeface="Nikosh" pitchFamily="2" charset="0"/>
                <a:cs typeface="Nikosh" pitchFamily="2" charset="0"/>
              </a:rPr>
              <a:t>খ। ২৬ মার্চ   গ। ২৮ মার্চ   ঘ।  ৩০ মার্চ               </a:t>
            </a:r>
            <a:endParaRPr lang="bn-BD" dirty="0" smtClean="0">
              <a:latin typeface="Times New Roman" pitchFamily="18" charset="0"/>
              <a:cs typeface="Nikosh" pitchFamily="2" charset="0"/>
            </a:endParaRPr>
          </a:p>
          <a:p>
            <a:pPr>
              <a:buNone/>
            </a:pPr>
            <a:r>
              <a:rPr lang="bn-BD" sz="3800" dirty="0" smtClean="0">
                <a:latin typeface="Nikosh" pitchFamily="2" charset="0"/>
                <a:cs typeface="Nikosh" pitchFamily="2" charset="0"/>
              </a:rPr>
              <a:t>৮।  মুজিবনগর সরকারের রাষ্ট্রপতি কে ছিলেন ?   </a:t>
            </a:r>
          </a:p>
          <a:p>
            <a:pPr>
              <a:buNone/>
            </a:pPr>
            <a:r>
              <a:rPr lang="bn-BD" b="1" dirty="0" smtClean="0">
                <a:latin typeface="Nikosh" pitchFamily="2" charset="0"/>
                <a:cs typeface="Nikosh" pitchFamily="2" charset="0"/>
              </a:rPr>
              <a:t>ক। বঙ্গবন্ধু শেখ মুজিবুর রহমান    </a:t>
            </a:r>
            <a:r>
              <a:rPr lang="bn-BD" dirty="0" smtClean="0">
                <a:latin typeface="Nikosh" pitchFamily="2" charset="0"/>
                <a:cs typeface="Nikosh" pitchFamily="2" charset="0"/>
              </a:rPr>
              <a:t>খ। আতাউর রহমান </a:t>
            </a:r>
          </a:p>
          <a:p>
            <a:pPr>
              <a:buNone/>
            </a:pPr>
            <a:r>
              <a:rPr lang="bn-BD" sz="6700" dirty="0" smtClean="0">
                <a:latin typeface="Nikosh" pitchFamily="2" charset="0"/>
                <a:cs typeface="Nikosh" pitchFamily="2" charset="0"/>
              </a:rPr>
              <a:t>  </a:t>
            </a:r>
            <a:r>
              <a:rPr lang="bn-BD" sz="3600" dirty="0" smtClean="0">
                <a:latin typeface="Nikosh" pitchFamily="2" charset="0"/>
                <a:cs typeface="Nikosh" pitchFamily="2" charset="0"/>
              </a:rPr>
              <a:t>৯। মুজিব নগর সরকারের আস্থায়ী রাষ্ট্রপতি কে ছিলেন?</a:t>
            </a:r>
          </a:p>
          <a:p>
            <a:pPr>
              <a:buNone/>
            </a:pPr>
            <a:r>
              <a:rPr lang="bn-BD" sz="3600" dirty="0" smtClean="0">
                <a:latin typeface="Nikosh" pitchFamily="2" charset="0"/>
                <a:cs typeface="Nikosh" pitchFamily="2" charset="0"/>
              </a:rPr>
              <a:t> ক। বঙ্গবন্ধু শেখ মুজিবুর রহমান     খ। আতাউর রহমান </a:t>
            </a:r>
          </a:p>
          <a:p>
            <a:pPr>
              <a:buNone/>
            </a:pPr>
            <a:r>
              <a:rPr lang="bn-BD" sz="3600" dirty="0" smtClean="0">
                <a:latin typeface="Nikosh" pitchFamily="2" charset="0"/>
                <a:cs typeface="Nikosh" pitchFamily="2" charset="0"/>
              </a:rPr>
              <a:t>  </a:t>
            </a:r>
            <a:r>
              <a:rPr lang="bn-BD" sz="3600" b="1" dirty="0" smtClean="0">
                <a:latin typeface="Nikosh" pitchFamily="2" charset="0"/>
                <a:cs typeface="Nikosh" pitchFamily="2" charset="0"/>
              </a:rPr>
              <a:t>গ। সৈয়দ নজরুল ইসলাম             </a:t>
            </a:r>
            <a:r>
              <a:rPr lang="bn-BD" sz="3600" dirty="0" smtClean="0">
                <a:latin typeface="Nikosh" pitchFamily="2" charset="0"/>
                <a:cs typeface="Nikosh" pitchFamily="2" charset="0"/>
              </a:rPr>
              <a:t>ঘ। তাজউদ্দীন আহমদ            </a:t>
            </a:r>
            <a:endParaRPr lang="bn-BD" sz="3600" dirty="0" smtClean="0">
              <a:latin typeface="Times New Roman" pitchFamily="18" charset="0"/>
              <a:cs typeface="Nikosh" pitchFamily="2" charset="0"/>
            </a:endParaRPr>
          </a:p>
          <a:p>
            <a:pPr>
              <a:buNone/>
            </a:pPr>
            <a:r>
              <a:rPr lang="bn-BD" sz="3600" dirty="0" smtClean="0">
                <a:latin typeface="Nikosh" pitchFamily="2" charset="0"/>
                <a:cs typeface="Nikosh" pitchFamily="2" charset="0"/>
              </a:rPr>
              <a:t> </a:t>
            </a:r>
            <a:r>
              <a:rPr lang="bn-BD" sz="3600" b="1" dirty="0" smtClean="0">
                <a:latin typeface="Nikosh" pitchFamily="2" charset="0"/>
                <a:cs typeface="Nikosh" pitchFamily="2" charset="0"/>
              </a:rPr>
              <a:t>১০</a:t>
            </a:r>
            <a:r>
              <a:rPr lang="bn-BD" sz="3600" dirty="0" smtClean="0">
                <a:latin typeface="Nikosh" pitchFamily="2" charset="0"/>
                <a:cs typeface="Nikosh" pitchFamily="2" charset="0"/>
              </a:rPr>
              <a:t>। মুজিবনগর সরকারের প্রধানমন্ত্রী কে ছিলেন?  </a:t>
            </a:r>
          </a:p>
          <a:p>
            <a:pPr>
              <a:buNone/>
            </a:pPr>
            <a:r>
              <a:rPr lang="bn-BD" sz="3600" dirty="0" smtClean="0">
                <a:latin typeface="Nikosh" pitchFamily="2" charset="0"/>
                <a:cs typeface="Nikosh" pitchFamily="2" charset="0"/>
              </a:rPr>
              <a:t>ক। সৈয়দ নজরুল ইসলাম         </a:t>
            </a:r>
            <a:r>
              <a:rPr lang="bn-BD" sz="3600" b="1" dirty="0" smtClean="0">
                <a:latin typeface="Nikosh" pitchFamily="2" charset="0"/>
                <a:cs typeface="Nikosh" pitchFamily="2" charset="0"/>
              </a:rPr>
              <a:t>খ। তাজউদ্দীন আহমদ </a:t>
            </a:r>
          </a:p>
          <a:p>
            <a:pPr>
              <a:buNone/>
            </a:pPr>
            <a:r>
              <a:rPr lang="bn-BD" sz="3600" dirty="0" smtClean="0">
                <a:latin typeface="Nikosh" pitchFamily="2" charset="0"/>
                <a:cs typeface="Nikosh" pitchFamily="2" charset="0"/>
              </a:rPr>
              <a:t>গ।</a:t>
            </a:r>
            <a:r>
              <a:rPr lang="bn-BD" sz="3600" b="1" dirty="0" smtClean="0">
                <a:latin typeface="Nikosh" pitchFamily="2" charset="0"/>
                <a:cs typeface="Nikosh" pitchFamily="2" charset="0"/>
              </a:rPr>
              <a:t> </a:t>
            </a:r>
            <a:r>
              <a:rPr lang="bn-BD" sz="3600" dirty="0" smtClean="0">
                <a:latin typeface="Nikosh" pitchFamily="2" charset="0"/>
                <a:cs typeface="Nikosh" pitchFamily="2" charset="0"/>
              </a:rPr>
              <a:t>এ এইচ এম কামরুজ্জামান     ঘ।  খোন্দকার মোস্তাক আহমেদ </a:t>
            </a:r>
            <a:endParaRPr lang="bn-BD" sz="3600" dirty="0" smtClean="0">
              <a:latin typeface="Times New Roman" pitchFamily="18" charset="0"/>
              <a:cs typeface="Nikosh" pitchFamily="2" charset="0"/>
            </a:endParaRPr>
          </a:p>
          <a:p>
            <a:pPr>
              <a:buNone/>
            </a:pPr>
            <a:endParaRPr lang="bn-BD" sz="5900" dirty="0" smtClean="0">
              <a:latin typeface="Times New Roman" pitchFamily="18" charset="0"/>
              <a:cs typeface="Nikosh" pitchFamily="2"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1" nodeType="click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2"/>
                                        </p:tgtEl>
                                        <p:attrNameLst>
                                          <p:attrName>ppt_x</p:attrName>
                                          <p:attrName>ppt_y</p:attrName>
                                        </p:attrNameLst>
                                      </p:cBhvr>
                                    </p:animMotion>
                                    <p:animRot by="1500000">
                                      <p:cBhvr>
                                        <p:cTn id="12" dur="125" fill="hold">
                                          <p:stCondLst>
                                            <p:cond delay="0"/>
                                          </p:stCondLst>
                                        </p:cTn>
                                        <p:tgtEl>
                                          <p:spTgt spid="2"/>
                                        </p:tgtEl>
                                        <p:attrNameLst>
                                          <p:attrName>r</p:attrName>
                                        </p:attrNameLst>
                                      </p:cBhvr>
                                    </p:animRot>
                                    <p:animRot by="-1500000">
                                      <p:cBhvr>
                                        <p:cTn id="13" dur="125" fill="hold">
                                          <p:stCondLst>
                                            <p:cond delay="125"/>
                                          </p:stCondLst>
                                        </p:cTn>
                                        <p:tgtEl>
                                          <p:spTgt spid="2"/>
                                        </p:tgtEl>
                                        <p:attrNameLst>
                                          <p:attrName>r</p:attrName>
                                        </p:attrNameLst>
                                      </p:cBhvr>
                                    </p:animRot>
                                    <p:animRot by="-1500000">
                                      <p:cBhvr>
                                        <p:cTn id="14" dur="125" fill="hold">
                                          <p:stCondLst>
                                            <p:cond delay="250"/>
                                          </p:stCondLst>
                                        </p:cTn>
                                        <p:tgtEl>
                                          <p:spTgt spid="2"/>
                                        </p:tgtEl>
                                        <p:attrNameLst>
                                          <p:attrName>r</p:attrName>
                                        </p:attrNameLst>
                                      </p:cBhvr>
                                    </p:animRot>
                                    <p:animRot by="1500000">
                                      <p:cBhvr>
                                        <p:cTn id="15"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6858000" cy="1143000"/>
          </a:xfrm>
        </p:spPr>
        <p:txBody>
          <a:bodyPr>
            <a:normAutofit fontScale="90000"/>
          </a:bodyPr>
          <a:lstStyle/>
          <a:p>
            <a:r>
              <a:rPr lang="bn-BD" dirty="0" smtClean="0">
                <a:latin typeface="Nikosh" pitchFamily="2" charset="0"/>
                <a:cs typeface="Nikosh" pitchFamily="2" charset="0"/>
              </a:rPr>
              <a:t/>
            </a:r>
            <a:br>
              <a:rPr lang="bn-BD" dirty="0" smtClean="0">
                <a:latin typeface="Nikosh" pitchFamily="2" charset="0"/>
                <a:cs typeface="Nikosh" pitchFamily="2" charset="0"/>
              </a:rPr>
            </a:br>
            <a:r>
              <a:rPr lang="bn-BD" dirty="0" smtClean="0">
                <a:latin typeface="Nikosh" pitchFamily="2" charset="0"/>
                <a:cs typeface="Nikosh" pitchFamily="2" charset="0"/>
              </a:rPr>
              <a:t/>
            </a:r>
            <a:br>
              <a:rPr lang="bn-BD" dirty="0" smtClean="0">
                <a:latin typeface="Nikosh" pitchFamily="2" charset="0"/>
                <a:cs typeface="Nikosh" pitchFamily="2" charset="0"/>
              </a:rPr>
            </a:br>
            <a:r>
              <a:rPr lang="bn-BD" sz="3600" dirty="0" smtClean="0">
                <a:latin typeface="Nikosh" pitchFamily="2" charset="0"/>
                <a:cs typeface="Nikosh" pitchFamily="2" charset="0"/>
              </a:rPr>
              <a:t>জ্ঞান মুলক,</a:t>
            </a:r>
            <a:r>
              <a:rPr lang="en-US" sz="3600" dirty="0" smtClean="0">
                <a:latin typeface="Nikosh" pitchFamily="2" charset="0"/>
                <a:cs typeface="Nikosh" pitchFamily="2" charset="0"/>
              </a:rPr>
              <a:t>অ</a:t>
            </a:r>
            <a:r>
              <a:rPr lang="bn-BD" sz="3600" dirty="0" smtClean="0">
                <a:latin typeface="Nikosh" pitchFamily="2" charset="0"/>
                <a:cs typeface="Nikosh" pitchFamily="2" charset="0"/>
              </a:rPr>
              <a:t>নুধাবন মুলক, প্রয়োগ মুলক   প্রশ্ন  </a:t>
            </a:r>
            <a:br>
              <a:rPr lang="bn-BD" sz="3600" dirty="0" smtClean="0">
                <a:latin typeface="Nikosh" pitchFamily="2" charset="0"/>
                <a:cs typeface="Nikosh" pitchFamily="2" charset="0"/>
              </a:rPr>
            </a:br>
            <a:r>
              <a:rPr lang="bn-BD" dirty="0" smtClean="0">
                <a:latin typeface="Nikosh" pitchFamily="2" charset="0"/>
                <a:cs typeface="Nikosh" pitchFamily="2" charset="0"/>
              </a:rPr>
              <a:t/>
            </a:r>
            <a:br>
              <a:rPr lang="bn-BD" dirty="0" smtClean="0">
                <a:latin typeface="Nikosh" pitchFamily="2" charset="0"/>
                <a:cs typeface="Nikosh" pitchFamily="2" charset="0"/>
              </a:rPr>
            </a:br>
            <a:endParaRPr lang="en-US" dirty="0"/>
          </a:p>
        </p:txBody>
      </p:sp>
      <p:sp>
        <p:nvSpPr>
          <p:cNvPr id="3" name="Content Placeholder 2"/>
          <p:cNvSpPr>
            <a:spLocks noGrp="1"/>
          </p:cNvSpPr>
          <p:nvPr>
            <p:ph idx="1"/>
          </p:nvPr>
        </p:nvSpPr>
        <p:spPr>
          <a:xfrm>
            <a:off x="533400" y="1600200"/>
            <a:ext cx="8229600" cy="4525963"/>
          </a:xfrm>
        </p:spPr>
        <p:txBody>
          <a:bodyPr>
            <a:noAutofit/>
          </a:bodyPr>
          <a:lstStyle/>
          <a:p>
            <a:pPr>
              <a:buNone/>
            </a:pPr>
            <a:r>
              <a:rPr lang="bn-BD" sz="2000" b="1" dirty="0" smtClean="0">
                <a:latin typeface="Nikosh" pitchFamily="2" charset="0"/>
                <a:cs typeface="Nikosh" pitchFamily="2" charset="0"/>
              </a:rPr>
              <a:t>১১</a:t>
            </a:r>
            <a:r>
              <a:rPr lang="bn-BD" sz="2000" dirty="0" smtClean="0">
                <a:latin typeface="Nikosh" pitchFamily="2" charset="0"/>
                <a:cs typeface="Nikosh" pitchFamily="2" charset="0"/>
              </a:rPr>
              <a:t>। ২৫ মার্চ রাতে হানাদার বাহিনী সর্বপ্রথম কোথায় হামলা চালায়?  </a:t>
            </a:r>
          </a:p>
          <a:p>
            <a:pPr>
              <a:buNone/>
            </a:pPr>
            <a:r>
              <a:rPr lang="bn-BD" sz="2000" b="1" dirty="0" smtClean="0">
                <a:latin typeface="Nikosh" pitchFamily="2" charset="0"/>
                <a:cs typeface="Nikosh" pitchFamily="2" charset="0"/>
              </a:rPr>
              <a:t>ক।  ঢাকা বিশ্ববিদ্যালয়ে  </a:t>
            </a:r>
            <a:r>
              <a:rPr lang="bn-BD" sz="2000" dirty="0" smtClean="0">
                <a:latin typeface="Nikosh" pitchFamily="2" charset="0"/>
                <a:cs typeface="Nikosh" pitchFamily="2" charset="0"/>
              </a:rPr>
              <a:t>খ। রাজারবাগ পুলিশ লাইন  গ। রায়েরবাজার     ঘ। শাখ্রি পট্টি       </a:t>
            </a:r>
          </a:p>
          <a:p>
            <a:pPr>
              <a:buNone/>
            </a:pPr>
            <a:r>
              <a:rPr lang="bn-BD" sz="2000" b="1" dirty="0" smtClean="0">
                <a:latin typeface="Nikosh" pitchFamily="2" charset="0"/>
                <a:cs typeface="Nikosh" pitchFamily="2" charset="0"/>
              </a:rPr>
              <a:t>১২</a:t>
            </a:r>
            <a:r>
              <a:rPr lang="bn-BD" sz="2000" dirty="0" smtClean="0">
                <a:latin typeface="Nikosh" pitchFamily="2" charset="0"/>
                <a:cs typeface="Nikosh" pitchFamily="2" charset="0"/>
              </a:rPr>
              <a:t>। বঙ্গবন্ধ শেখ মুজিবুর রহমানের ঘোষনাপত্রটি কালুরঘাট বেতার কেন্দ্র থেকে কে সর্বপ্রথম পাঠ করেন?   </a:t>
            </a:r>
          </a:p>
          <a:p>
            <a:pPr>
              <a:buNone/>
            </a:pPr>
            <a:r>
              <a:rPr lang="bn-BD" sz="2000" dirty="0" smtClean="0">
                <a:latin typeface="Nikosh" pitchFamily="2" charset="0"/>
                <a:cs typeface="Nikosh" pitchFamily="2" charset="0"/>
              </a:rPr>
              <a:t>ক। তাজউদ্দীন আহমদ  </a:t>
            </a:r>
            <a:r>
              <a:rPr lang="bn-BD" sz="2000" b="1" dirty="0" smtClean="0">
                <a:latin typeface="Nikosh" pitchFamily="2" charset="0"/>
                <a:cs typeface="Nikosh" pitchFamily="2" charset="0"/>
              </a:rPr>
              <a:t>খ। এম এ হান্নান  </a:t>
            </a:r>
            <a:r>
              <a:rPr lang="bn-BD" sz="2000" dirty="0" smtClean="0">
                <a:latin typeface="Nikosh" pitchFamily="2" charset="0"/>
                <a:cs typeface="Nikosh" pitchFamily="2" charset="0"/>
              </a:rPr>
              <a:t>গ।</a:t>
            </a:r>
            <a:r>
              <a:rPr lang="bn-BD" sz="2000" b="1" dirty="0" smtClean="0">
                <a:latin typeface="Nikosh" pitchFamily="2" charset="0"/>
                <a:cs typeface="Nikosh" pitchFamily="2" charset="0"/>
              </a:rPr>
              <a:t> </a:t>
            </a:r>
            <a:r>
              <a:rPr lang="bn-BD" sz="2000" dirty="0" smtClean="0">
                <a:latin typeface="Nikosh" pitchFamily="2" charset="0"/>
                <a:cs typeface="Nikosh" pitchFamily="2" charset="0"/>
              </a:rPr>
              <a:t>সৈয়দ নজরুল ইসলাম  ঘ। মেজর জিয়াউর রহমান        </a:t>
            </a:r>
          </a:p>
          <a:p>
            <a:pPr>
              <a:buNone/>
            </a:pPr>
            <a:r>
              <a:rPr lang="bn-BD" sz="2000" dirty="0" smtClean="0">
                <a:latin typeface="Nikosh" pitchFamily="2" charset="0"/>
                <a:cs typeface="Nikosh" pitchFamily="2" charset="0"/>
              </a:rPr>
              <a:t>  </a:t>
            </a:r>
            <a:r>
              <a:rPr lang="bn-BD" sz="2000" b="1" dirty="0" smtClean="0">
                <a:latin typeface="Nikosh" pitchFamily="2" charset="0"/>
                <a:cs typeface="Nikosh" pitchFamily="2" charset="0"/>
              </a:rPr>
              <a:t>১৩</a:t>
            </a:r>
            <a:r>
              <a:rPr lang="bn-BD" sz="2000" dirty="0" smtClean="0">
                <a:latin typeface="Nikosh" pitchFamily="2" charset="0"/>
                <a:cs typeface="Nikosh" pitchFamily="2" charset="0"/>
              </a:rPr>
              <a:t>।  অপারেশন সার্চলাইটের মাধ্যমে পাকিস্তানি শাসকগোষ্ঠীর উদ্দেশ্য ছিল ? </a:t>
            </a:r>
          </a:p>
          <a:p>
            <a:pPr>
              <a:buNone/>
            </a:pPr>
            <a:r>
              <a:rPr lang="bn-BD" sz="2000" b="1" dirty="0" smtClean="0">
                <a:latin typeface="Nikosh" pitchFamily="2" charset="0"/>
                <a:cs typeface="Nikosh" pitchFamily="2" charset="0"/>
              </a:rPr>
              <a:t>ক। গণহত্যার মাধ্যমে বাংলার মাটি নিয়ন্ত্রণ করা </a:t>
            </a:r>
            <a:r>
              <a:rPr lang="bn-BD" sz="2000" dirty="0" smtClean="0">
                <a:latin typeface="Nikosh" pitchFamily="2" charset="0"/>
                <a:cs typeface="Nikosh" pitchFamily="2" charset="0"/>
              </a:rPr>
              <a:t>খ। পুর্ব বাংলার নেতাশুর্ন্য করা  </a:t>
            </a:r>
          </a:p>
          <a:p>
            <a:pPr>
              <a:buNone/>
            </a:pPr>
            <a:r>
              <a:rPr lang="bn-BD" sz="2000" dirty="0" smtClean="0">
                <a:latin typeface="Nikosh" pitchFamily="2" charset="0"/>
                <a:cs typeface="Nikosh" pitchFamily="2" charset="0"/>
              </a:rPr>
              <a:t>গ। পুর্ব বাংলার অর্থনৈতিক কাঠামো ধ্বংস করা   ঘ। অসহযোগ   আন্দোলনকারীদের হত্যা করা</a:t>
            </a:r>
          </a:p>
          <a:p>
            <a:pPr>
              <a:buNone/>
            </a:pPr>
            <a:r>
              <a:rPr lang="bn-BD" sz="2000" dirty="0" smtClean="0">
                <a:latin typeface="Nikosh" pitchFamily="2" charset="0"/>
                <a:cs typeface="Nikosh" pitchFamily="2" charset="0"/>
              </a:rPr>
              <a:t> </a:t>
            </a:r>
            <a:r>
              <a:rPr lang="bn-BD" sz="2000" b="1" dirty="0" smtClean="0">
                <a:latin typeface="Nikosh" pitchFamily="2" charset="0"/>
                <a:cs typeface="Nikosh" pitchFamily="2" charset="0"/>
              </a:rPr>
              <a:t> ১৪</a:t>
            </a:r>
            <a:r>
              <a:rPr lang="bn-BD" sz="2000" dirty="0" smtClean="0">
                <a:latin typeface="Nikosh" pitchFamily="2" charset="0"/>
                <a:cs typeface="Nikosh" pitchFamily="2" charset="0"/>
              </a:rPr>
              <a:t>।  বাংলাদেশের স্বাধীনতা ও জাতীয় দিবস কোনটি?     </a:t>
            </a:r>
          </a:p>
          <a:p>
            <a:pPr>
              <a:buNone/>
            </a:pPr>
            <a:r>
              <a:rPr lang="bn-BD" sz="2000" b="1" dirty="0" smtClean="0">
                <a:latin typeface="Nikosh" pitchFamily="2" charset="0"/>
                <a:cs typeface="Nikosh" pitchFamily="2" charset="0"/>
              </a:rPr>
              <a:t>ক।  ২৬ মার্চ  </a:t>
            </a:r>
            <a:r>
              <a:rPr lang="bn-BD" sz="2000" dirty="0" smtClean="0">
                <a:latin typeface="Nikosh" pitchFamily="2" charset="0"/>
                <a:cs typeface="Nikosh" pitchFamily="2" charset="0"/>
              </a:rPr>
              <a:t>খ। ২১ ফেব্রুয়ারী   গ। ৭ মার্চ    ঘ। ১৬ ডিসেম্বর  </a:t>
            </a:r>
          </a:p>
          <a:p>
            <a:pPr>
              <a:buNone/>
            </a:pPr>
            <a:r>
              <a:rPr lang="bn-BD" sz="2000" dirty="0" smtClean="0">
                <a:latin typeface="Nikosh" pitchFamily="2" charset="0"/>
                <a:cs typeface="Nikosh" pitchFamily="2" charset="0"/>
              </a:rPr>
              <a:t>   </a:t>
            </a:r>
            <a:endParaRPr lang="bn-BD" sz="2000" dirty="0" smtClean="0">
              <a:latin typeface="Times New Roman" pitchFamily="18" charset="0"/>
              <a:cs typeface="Nikosh"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5" presetClass="emph" presetSubtype="0" grpId="1" nodeType="clickEffect">
                                  <p:stCondLst>
                                    <p:cond delay="0"/>
                                  </p:stCondLst>
                                  <p:iterate type="lt">
                                    <p:tmAbs val="25"/>
                                  </p:iterate>
                                  <p:childTnLst>
                                    <p:set>
                                      <p:cBhvr override="childStyle">
                                        <p:cTn id="14" dur="indefinite"/>
                                        <p:tgtEl>
                                          <p:spTgt spid="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4572000" cy="1143000"/>
          </a:xfrm>
        </p:spPr>
        <p:txBody>
          <a:bodyPr/>
          <a:lstStyle/>
          <a:p>
            <a:r>
              <a:rPr lang="bn-BD" dirty="0" smtClean="0">
                <a:latin typeface="Nikosh" pitchFamily="2" charset="0"/>
                <a:cs typeface="Nikosh" pitchFamily="2" charset="0"/>
              </a:rPr>
              <a:t>  পাঠ পরিচিতি</a:t>
            </a:r>
            <a:endParaRPr lang="en-US" dirty="0">
              <a:latin typeface="Nikosh" pitchFamily="2" charset="0"/>
              <a:cs typeface="Nikosh" pitchFamily="2" charset="0"/>
            </a:endParaRPr>
          </a:p>
        </p:txBody>
      </p:sp>
      <p:sp>
        <p:nvSpPr>
          <p:cNvPr id="3" name="Content Placeholder 2"/>
          <p:cNvSpPr>
            <a:spLocks noGrp="1"/>
          </p:cNvSpPr>
          <p:nvPr>
            <p:ph idx="1"/>
          </p:nvPr>
        </p:nvSpPr>
        <p:spPr>
          <a:xfrm>
            <a:off x="1828800" y="1828800"/>
            <a:ext cx="4343400" cy="2362200"/>
          </a:xfrm>
        </p:spPr>
        <p:txBody>
          <a:bodyPr/>
          <a:lstStyle/>
          <a:p>
            <a:pPr algn="ctr">
              <a:buNone/>
            </a:pPr>
            <a:r>
              <a:rPr lang="bn-BD" dirty="0" smtClean="0">
                <a:latin typeface="Nikosh" pitchFamily="2" charset="0"/>
                <a:cs typeface="Nikosh" pitchFamily="2" charset="0"/>
              </a:rPr>
              <a:t>শ্রেনীঃ একাদশ   </a:t>
            </a:r>
          </a:p>
          <a:p>
            <a:pPr algn="ctr">
              <a:buNone/>
            </a:pPr>
            <a:r>
              <a:rPr lang="bn-BD" dirty="0" smtClean="0">
                <a:latin typeface="Nikosh" pitchFamily="2" charset="0"/>
                <a:cs typeface="Nikosh" pitchFamily="2" charset="0"/>
              </a:rPr>
              <a:t>ইতিহাস বিভাগ </a:t>
            </a:r>
          </a:p>
          <a:p>
            <a:pPr algn="ctr">
              <a:buNone/>
            </a:pPr>
            <a:r>
              <a:rPr lang="bn-BD" dirty="0" smtClean="0">
                <a:latin typeface="Nikosh" pitchFamily="2" charset="0"/>
                <a:cs typeface="Nikosh" pitchFamily="2" charset="0"/>
              </a:rPr>
              <a:t>সময়ঃ ৪৫ মিনিট                          </a:t>
            </a:r>
          </a:p>
          <a:p>
            <a:pPr algn="ctr">
              <a:buNone/>
            </a:pPr>
            <a:r>
              <a:rPr lang="bn-BD" dirty="0" smtClean="0">
                <a:latin typeface="Nikosh" pitchFamily="2" charset="0"/>
                <a:cs typeface="Nikosh" pitchFamily="2" charset="0"/>
              </a:rPr>
              <a:t>তারিখঃ </a:t>
            </a:r>
            <a:r>
              <a:rPr lang="en-US" dirty="0" smtClean="0">
                <a:latin typeface="Nikosh" pitchFamily="2" charset="0"/>
                <a:cs typeface="Nikosh" pitchFamily="2" charset="0"/>
              </a:rPr>
              <a:t>১৬</a:t>
            </a:r>
            <a:r>
              <a:rPr lang="bn-BD" dirty="0" smtClean="0">
                <a:latin typeface="Nikosh" pitchFamily="2" charset="0"/>
                <a:cs typeface="Nikosh" pitchFamily="2" charset="0"/>
              </a:rPr>
              <a:t>/</a:t>
            </a:r>
            <a:r>
              <a:rPr lang="en-US" dirty="0" smtClean="0">
                <a:latin typeface="Nikosh" pitchFamily="2" charset="0"/>
                <a:cs typeface="Nikosh" pitchFamily="2" charset="0"/>
              </a:rPr>
              <a:t>৯</a:t>
            </a:r>
            <a:r>
              <a:rPr lang="bn-BD" dirty="0" smtClean="0">
                <a:latin typeface="Nikosh" pitchFamily="2" charset="0"/>
                <a:cs typeface="Nikosh" pitchFamily="2" charset="0"/>
              </a:rPr>
              <a:t>/২০১</a:t>
            </a:r>
            <a:r>
              <a:rPr lang="en-US" dirty="0" smtClean="0">
                <a:latin typeface="Nikosh" pitchFamily="2" charset="0"/>
                <a:cs typeface="Nikosh" pitchFamily="2" charset="0"/>
              </a:rPr>
              <a:t>৭</a:t>
            </a:r>
            <a:r>
              <a:rPr lang="bn-BD" dirty="0" smtClean="0">
                <a:latin typeface="Nikosh" pitchFamily="2" charset="0"/>
                <a:cs typeface="Nikosh" pitchFamily="2" charset="0"/>
              </a:rPr>
              <a:t>                            </a:t>
            </a:r>
            <a:endParaRPr lang="en-US" dirty="0">
              <a:latin typeface="Nikosh" pitchFamily="2" charset="0"/>
              <a:cs typeface="Nikosh" pitchFamily="2"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4" presetClass="emph" presetSubtype="0" fill="hold" grpId="1" nodeType="clickEffect">
                                  <p:stCondLst>
                                    <p:cond delay="0"/>
                                  </p:stCondLst>
                                  <p:iterate type="lt">
                                    <p:tmPct val="10000"/>
                                  </p:iterate>
                                  <p:childTnLst>
                                    <p:animMotion origin="layout" path="M 0.0 0.0 L 0.0 -0.07213" pathEditMode="relative" ptsTypes="">
                                      <p:cBhvr>
                                        <p:cTn id="24" dur="250" accel="50000" decel="50000" autoRev="1" fill="hold">
                                          <p:stCondLst>
                                            <p:cond delay="0"/>
                                          </p:stCondLst>
                                        </p:cTn>
                                        <p:tgtEl>
                                          <p:spTgt spid="2"/>
                                        </p:tgtEl>
                                        <p:attrNameLst>
                                          <p:attrName>ppt_x</p:attrName>
                                          <p:attrName>ppt_y</p:attrName>
                                        </p:attrNameLst>
                                      </p:cBhvr>
                                    </p:animMotion>
                                    <p:animRot by="1500000">
                                      <p:cBhvr>
                                        <p:cTn id="25" dur="125" fill="hold">
                                          <p:stCondLst>
                                            <p:cond delay="0"/>
                                          </p:stCondLst>
                                        </p:cTn>
                                        <p:tgtEl>
                                          <p:spTgt spid="2"/>
                                        </p:tgtEl>
                                        <p:attrNameLst>
                                          <p:attrName>r</p:attrName>
                                        </p:attrNameLst>
                                      </p:cBhvr>
                                    </p:animRot>
                                    <p:animRot by="-1500000">
                                      <p:cBhvr>
                                        <p:cTn id="26" dur="125" fill="hold">
                                          <p:stCondLst>
                                            <p:cond delay="125"/>
                                          </p:stCondLst>
                                        </p:cTn>
                                        <p:tgtEl>
                                          <p:spTgt spid="2"/>
                                        </p:tgtEl>
                                        <p:attrNameLst>
                                          <p:attrName>r</p:attrName>
                                        </p:attrNameLst>
                                      </p:cBhvr>
                                    </p:animRot>
                                    <p:animRot by="-1500000">
                                      <p:cBhvr>
                                        <p:cTn id="27" dur="125" fill="hold">
                                          <p:stCondLst>
                                            <p:cond delay="250"/>
                                          </p:stCondLst>
                                        </p:cTn>
                                        <p:tgtEl>
                                          <p:spTgt spid="2"/>
                                        </p:tgtEl>
                                        <p:attrNameLst>
                                          <p:attrName>r</p:attrName>
                                        </p:attrNameLst>
                                      </p:cBhvr>
                                    </p:animRot>
                                    <p:animRot by="1500000">
                                      <p:cBhvr>
                                        <p:cTn id="28"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n-BD" sz="3600" dirty="0" smtClean="0">
                <a:latin typeface="Nikosh" pitchFamily="2" charset="0"/>
                <a:cs typeface="Nikosh" pitchFamily="2" charset="0"/>
              </a:rPr>
              <a:t>জ্ঞান মুলক,</a:t>
            </a:r>
            <a:r>
              <a:rPr lang="en-US" sz="3600" dirty="0" smtClean="0">
                <a:latin typeface="Nikosh" pitchFamily="2" charset="0"/>
                <a:cs typeface="Nikosh" pitchFamily="2" charset="0"/>
              </a:rPr>
              <a:t>অ</a:t>
            </a:r>
            <a:r>
              <a:rPr lang="bn-BD" sz="3600" dirty="0" smtClean="0">
                <a:latin typeface="Nikosh" pitchFamily="2" charset="0"/>
                <a:cs typeface="Nikosh" pitchFamily="2" charset="0"/>
              </a:rPr>
              <a:t>নুধাবন মুলক, প্রয়োগ মুলক   প্রশ্ন</a:t>
            </a:r>
            <a:endParaRPr lang="en-US" sz="3600" dirty="0"/>
          </a:p>
        </p:txBody>
      </p:sp>
      <p:sp>
        <p:nvSpPr>
          <p:cNvPr id="3" name="Content Placeholder 2"/>
          <p:cNvSpPr>
            <a:spLocks noGrp="1"/>
          </p:cNvSpPr>
          <p:nvPr>
            <p:ph idx="1"/>
          </p:nvPr>
        </p:nvSpPr>
        <p:spPr/>
        <p:txBody>
          <a:bodyPr>
            <a:normAutofit fontScale="85000" lnSpcReduction="10000"/>
          </a:bodyPr>
          <a:lstStyle/>
          <a:p>
            <a:pPr>
              <a:buNone/>
            </a:pPr>
            <a:r>
              <a:rPr lang="bn-BD" sz="2000" dirty="0" smtClean="0">
                <a:latin typeface="Nikosh" pitchFamily="2" charset="0"/>
                <a:cs typeface="Nikosh" pitchFamily="2" charset="0"/>
              </a:rPr>
              <a:t>১৫। এম এ হান্নান ২৬ মার্চ দুপুরে কোথায় থাকে স্বাধীনতার ঘোষনাপত্রটি প্রচার করেন? </a:t>
            </a:r>
          </a:p>
          <a:p>
            <a:pPr>
              <a:buNone/>
            </a:pPr>
            <a:r>
              <a:rPr lang="bn-BD" sz="2000" dirty="0" smtClean="0">
                <a:latin typeface="Nikosh" pitchFamily="2" charset="0"/>
                <a:cs typeface="Nikosh" pitchFamily="2" charset="0"/>
              </a:rPr>
              <a:t>   </a:t>
            </a:r>
            <a:r>
              <a:rPr lang="bn-BD" sz="2000" b="1" dirty="0" smtClean="0">
                <a:latin typeface="Nikosh" pitchFamily="2" charset="0"/>
                <a:cs typeface="Nikosh" pitchFamily="2" charset="0"/>
              </a:rPr>
              <a:t>ক। চট্টগ্রাম বেতার কেন্দ্র থেকে     </a:t>
            </a:r>
            <a:r>
              <a:rPr lang="bn-BD" sz="2000" dirty="0" smtClean="0">
                <a:latin typeface="Nikosh" pitchFamily="2" charset="0"/>
                <a:cs typeface="Nikosh" pitchFamily="2" charset="0"/>
              </a:rPr>
              <a:t>খ। ত্রিপুরা বেতার কেন্দ্র থেকে</a:t>
            </a:r>
          </a:p>
          <a:p>
            <a:pPr>
              <a:buNone/>
            </a:pPr>
            <a:r>
              <a:rPr lang="bn-BD" sz="2000" dirty="0" smtClean="0">
                <a:latin typeface="Nikosh" pitchFamily="2" charset="0"/>
                <a:cs typeface="Nikosh" pitchFamily="2" charset="0"/>
              </a:rPr>
              <a:t>গ। আগ্রা বেতার কেন্দ্র থেকে            ঘ। ঢাকা বেতার কেন্দ্র   থেকে</a:t>
            </a:r>
          </a:p>
          <a:p>
            <a:pPr>
              <a:buNone/>
            </a:pPr>
            <a:r>
              <a:rPr lang="bn-BD" sz="2000" dirty="0" smtClean="0">
                <a:latin typeface="Nikosh" pitchFamily="2" charset="0"/>
                <a:cs typeface="Nikosh" pitchFamily="2" charset="0"/>
              </a:rPr>
              <a:t>১৬। ২৫ মার্চ কালোরাতের ঢাকা বিশ্ববিদ্যালয়ের কতজন শিক্ষককে হত্যা করা হয়? </a:t>
            </a:r>
            <a:r>
              <a:rPr lang="bn-BD" sz="1800" dirty="0" smtClean="0">
                <a:latin typeface="Nikosh" pitchFamily="2" charset="0"/>
                <a:cs typeface="Nikosh" pitchFamily="2" charset="0"/>
              </a:rPr>
              <a:t>  </a:t>
            </a:r>
            <a:endParaRPr lang="bn-BD" dirty="0" smtClean="0">
              <a:latin typeface="Nikosh" pitchFamily="2" charset="0"/>
              <a:cs typeface="Nikosh" pitchFamily="2" charset="0"/>
            </a:endParaRPr>
          </a:p>
          <a:p>
            <a:pPr>
              <a:buNone/>
            </a:pPr>
            <a:r>
              <a:rPr lang="bn-BD" sz="2200" b="1" dirty="0" smtClean="0">
                <a:latin typeface="Nikosh" pitchFamily="2" charset="0"/>
                <a:cs typeface="Nikosh" pitchFamily="2" charset="0"/>
              </a:rPr>
              <a:t>ক। ১২ জন  </a:t>
            </a:r>
            <a:r>
              <a:rPr lang="bn-BD" sz="2200" dirty="0" smtClean="0">
                <a:latin typeface="Nikosh" pitchFamily="2" charset="0"/>
                <a:cs typeface="Nikosh" pitchFamily="2" charset="0"/>
              </a:rPr>
              <a:t>খ। ৩ জন  গ। ১১ জন    ঘ। ১০জন </a:t>
            </a:r>
          </a:p>
          <a:p>
            <a:pPr>
              <a:buNone/>
            </a:pPr>
            <a:r>
              <a:rPr lang="bn-BD" sz="2400" dirty="0" smtClean="0">
                <a:latin typeface="Nikosh" pitchFamily="2" charset="0"/>
                <a:cs typeface="Nikosh" pitchFamily="2" charset="0"/>
              </a:rPr>
              <a:t>১৭। বঙ্গবন্ধুর স্বাধীনতা ঘোষনাপত্রটি কোন ভাষায় ছিল?   </a:t>
            </a:r>
          </a:p>
          <a:p>
            <a:pPr>
              <a:buNone/>
            </a:pPr>
            <a:r>
              <a:rPr lang="bn-BD" sz="2400" b="1" dirty="0" smtClean="0">
                <a:latin typeface="Nikosh" pitchFamily="2" charset="0"/>
                <a:cs typeface="Nikosh" pitchFamily="2" charset="0"/>
              </a:rPr>
              <a:t>ক। ইংরেজী ভাষায়   </a:t>
            </a:r>
            <a:r>
              <a:rPr lang="bn-BD" sz="2400" dirty="0" smtClean="0">
                <a:latin typeface="Nikosh" pitchFamily="2" charset="0"/>
                <a:cs typeface="Nikosh" pitchFamily="2" charset="0"/>
              </a:rPr>
              <a:t>খ। বাংলা   গ। উর্দ্দু   ঘ। হিন্দি            </a:t>
            </a:r>
            <a:endParaRPr lang="bn-BD" sz="2400" dirty="0" smtClean="0">
              <a:latin typeface="Times New Roman" pitchFamily="18" charset="0"/>
              <a:cs typeface="Nikosh" pitchFamily="2" charset="0"/>
            </a:endParaRPr>
          </a:p>
          <a:p>
            <a:pPr>
              <a:buNone/>
            </a:pPr>
            <a:r>
              <a:rPr lang="bn-BD" sz="2400" dirty="0" smtClean="0">
                <a:latin typeface="Nikosh" pitchFamily="2" charset="0"/>
                <a:cs typeface="Nikosh" pitchFamily="2" charset="0"/>
              </a:rPr>
              <a:t>১৮।  কোন ব্যাক্তি মুজিবনগর সরকারের মন্ত্রীসভার চিফ অব স্টাফ ছিলেন?     </a:t>
            </a:r>
          </a:p>
          <a:p>
            <a:pPr>
              <a:buNone/>
            </a:pPr>
            <a:r>
              <a:rPr lang="bn-BD" sz="2000" b="1" dirty="0" smtClean="0">
                <a:latin typeface="Nikosh" pitchFamily="2" charset="0"/>
                <a:cs typeface="Nikosh" pitchFamily="2" charset="0"/>
              </a:rPr>
              <a:t>ক। কর্নেল অবঃ আব্দুর রব               </a:t>
            </a:r>
            <a:r>
              <a:rPr lang="bn-BD" sz="2000" dirty="0" smtClean="0">
                <a:latin typeface="Nikosh" pitchFamily="2" charset="0"/>
                <a:cs typeface="Nikosh" pitchFamily="2" charset="0"/>
              </a:rPr>
              <a:t>খ। ক্যাপ্টেন এ কে খন্দকার </a:t>
            </a:r>
          </a:p>
          <a:p>
            <a:pPr>
              <a:buNone/>
            </a:pPr>
            <a:r>
              <a:rPr lang="bn-BD" sz="2000" dirty="0" smtClean="0">
                <a:latin typeface="Nikosh" pitchFamily="2" charset="0"/>
                <a:cs typeface="Nikosh" pitchFamily="2" charset="0"/>
              </a:rPr>
              <a:t>গ। কর্নেল আতাউল গনি ওসমানী        ঘ। এম মুনসুর আলী        </a:t>
            </a:r>
          </a:p>
          <a:p>
            <a:pPr>
              <a:buNone/>
            </a:pPr>
            <a:endParaRPr lang="bn-BD" sz="2200" dirty="0" smtClean="0">
              <a:latin typeface="Nikosh" pitchFamily="2" charset="0"/>
              <a:cs typeface="Nikosh" pitchFamily="2" charset="0"/>
            </a:endParaRPr>
          </a:p>
          <a:p>
            <a:pPr>
              <a:buNone/>
            </a:pPr>
            <a:endParaRPr lang="en-US" sz="2800" dirty="0" smtClean="0">
              <a:latin typeface="Nikosh" pitchFamily="2" charset="0"/>
              <a:cs typeface="Nikosh" pitchFamily="2" charset="0"/>
            </a:endParaRPr>
          </a:p>
          <a:p>
            <a:pPr>
              <a:buNone/>
            </a:pPr>
            <a:endParaRPr lang="bn-BD" sz="4000" dirty="0" smtClean="0">
              <a:latin typeface="Times New Roman" pitchFamily="18" charset="0"/>
              <a:cs typeface="Nikosh" pitchFamily="2" charset="0"/>
            </a:endParaRPr>
          </a:p>
          <a:p>
            <a:pPr>
              <a:buNone/>
            </a:pPr>
            <a:endParaRPr 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mph" presetSubtype="0" fill="hold" grpId="1" nodeType="clickEffect">
                                  <p:stCondLst>
                                    <p:cond delay="0"/>
                                  </p:stCondLst>
                                  <p:childTnLst>
                                    <p:animClr clrSpc="hsl" dir="cw">
                                      <p:cBhvr override="childStyle">
                                        <p:cTn id="11" dur="500" fill="hold"/>
                                        <p:tgtEl>
                                          <p:spTgt spid="2"/>
                                        </p:tgtEl>
                                        <p:attrNameLst>
                                          <p:attrName>style.color</p:attrName>
                                        </p:attrNameLst>
                                      </p:cBhvr>
                                      <p:by>
                                        <p:hsl h="7200000" s="0" l="0"/>
                                      </p:by>
                                    </p:animClr>
                                    <p:animClr clrSpc="hsl" dir="cw">
                                      <p:cBhvr>
                                        <p:cTn id="12" dur="500" fill="hold"/>
                                        <p:tgtEl>
                                          <p:spTgt spid="2"/>
                                        </p:tgtEl>
                                        <p:attrNameLst>
                                          <p:attrName>fillcolor</p:attrName>
                                        </p:attrNameLst>
                                      </p:cBhvr>
                                      <p:by>
                                        <p:hsl h="7200000" s="0" l="0"/>
                                      </p:by>
                                    </p:animClr>
                                    <p:animClr clrSpc="hsl" dir="cw">
                                      <p:cBhvr>
                                        <p:cTn id="13" dur="500" fill="hold"/>
                                        <p:tgtEl>
                                          <p:spTgt spid="2"/>
                                        </p:tgtEl>
                                        <p:attrNameLst>
                                          <p:attrName>stroke.color</p:attrName>
                                        </p:attrNameLst>
                                      </p:cBhvr>
                                      <p:by>
                                        <p:hsl h="7200000" s="0" l="0"/>
                                      </p:by>
                                    </p:animClr>
                                    <p:set>
                                      <p:cBhvr>
                                        <p:cTn id="14"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6781800" cy="1143000"/>
          </a:xfrm>
        </p:spPr>
        <p:txBody>
          <a:bodyPr>
            <a:normAutofit fontScale="90000"/>
          </a:bodyPr>
          <a:lstStyle/>
          <a:p>
            <a:r>
              <a:rPr lang="bn-BD" dirty="0" smtClean="0">
                <a:latin typeface="Nikosh" pitchFamily="2" charset="0"/>
                <a:cs typeface="Nikosh" pitchFamily="2" charset="0"/>
              </a:rPr>
              <a:t/>
            </a:r>
            <a:br>
              <a:rPr lang="bn-BD" dirty="0" smtClean="0">
                <a:latin typeface="Nikosh" pitchFamily="2" charset="0"/>
                <a:cs typeface="Nikosh" pitchFamily="2" charset="0"/>
              </a:rPr>
            </a:br>
            <a:r>
              <a:rPr lang="bn-BD" sz="3600" dirty="0" smtClean="0">
                <a:latin typeface="Nikosh" pitchFamily="2" charset="0"/>
                <a:cs typeface="Nikosh" pitchFamily="2" charset="0"/>
              </a:rPr>
              <a:t>জ্ঞান মুলক,</a:t>
            </a:r>
            <a:r>
              <a:rPr lang="en-US" sz="3600" dirty="0" smtClean="0">
                <a:latin typeface="Nikosh" pitchFamily="2" charset="0"/>
                <a:cs typeface="Nikosh" pitchFamily="2" charset="0"/>
              </a:rPr>
              <a:t>অ</a:t>
            </a:r>
            <a:r>
              <a:rPr lang="bn-BD" sz="3600" dirty="0" smtClean="0">
                <a:latin typeface="Nikosh" pitchFamily="2" charset="0"/>
                <a:cs typeface="Nikosh" pitchFamily="2" charset="0"/>
              </a:rPr>
              <a:t>নুধাবন মুলক, প্রয়োগ মুলক   প্রশ্ন </a:t>
            </a:r>
            <a:r>
              <a:rPr lang="bn-BD" dirty="0" smtClean="0">
                <a:latin typeface="Nikosh" pitchFamily="2" charset="0"/>
                <a:cs typeface="Nikosh" pitchFamily="2" charset="0"/>
              </a:rPr>
              <a:t/>
            </a:r>
            <a:br>
              <a:rPr lang="bn-BD" dirty="0" smtClean="0">
                <a:latin typeface="Nikosh" pitchFamily="2" charset="0"/>
                <a:cs typeface="Nikosh" pitchFamily="2" charset="0"/>
              </a:rPr>
            </a:br>
            <a:endParaRPr lang="en-US" dirty="0"/>
          </a:p>
        </p:txBody>
      </p:sp>
      <p:sp>
        <p:nvSpPr>
          <p:cNvPr id="3" name="Content Placeholder 2"/>
          <p:cNvSpPr>
            <a:spLocks noGrp="1"/>
          </p:cNvSpPr>
          <p:nvPr>
            <p:ph idx="1"/>
          </p:nvPr>
        </p:nvSpPr>
        <p:spPr/>
        <p:txBody>
          <a:bodyPr>
            <a:normAutofit fontScale="47500" lnSpcReduction="20000"/>
          </a:bodyPr>
          <a:lstStyle/>
          <a:p>
            <a:pPr>
              <a:buNone/>
            </a:pPr>
            <a:r>
              <a:rPr lang="bn-BD" sz="2800" dirty="0" smtClean="0">
                <a:latin typeface="Nikosh" pitchFamily="2" charset="0"/>
                <a:cs typeface="Nikosh" pitchFamily="2" charset="0"/>
              </a:rPr>
              <a:t>১৯।  মুক্তিযুদ্ধের সম্য যৌথ কমান্ডার কিভাবে গঠিত হয়?     </a:t>
            </a:r>
          </a:p>
          <a:p>
            <a:pPr>
              <a:buNone/>
            </a:pPr>
            <a:r>
              <a:rPr lang="bn-BD" sz="2800" dirty="0" smtClean="0">
                <a:latin typeface="Nikosh" pitchFamily="2" charset="0"/>
                <a:cs typeface="Nikosh" pitchFamily="2" charset="0"/>
              </a:rPr>
              <a:t>ক। মুক্তিবাহিনী ও আলবদর বাহিনী নিয়ে </a:t>
            </a:r>
            <a:r>
              <a:rPr lang="bn-BD" sz="2800" b="1" dirty="0" smtClean="0">
                <a:latin typeface="Nikosh" pitchFamily="2" charset="0"/>
                <a:cs typeface="Nikosh" pitchFamily="2" charset="0"/>
              </a:rPr>
              <a:t>খ। মুক্তিবাহিনী ও মিত্র বাহিনীর সমন্বয়ে</a:t>
            </a:r>
          </a:p>
          <a:p>
            <a:pPr>
              <a:buNone/>
            </a:pPr>
            <a:r>
              <a:rPr lang="bn-BD" sz="2800" b="1" dirty="0" smtClean="0">
                <a:latin typeface="Nikosh" pitchFamily="2" charset="0"/>
                <a:cs typeface="Nikosh" pitchFamily="2" charset="0"/>
              </a:rPr>
              <a:t> </a:t>
            </a:r>
            <a:r>
              <a:rPr lang="bn-BD" sz="2800" dirty="0" smtClean="0">
                <a:latin typeface="Nikosh" pitchFamily="2" charset="0"/>
                <a:cs typeface="Nikosh" pitchFamily="2" charset="0"/>
              </a:rPr>
              <a:t>গ।</a:t>
            </a:r>
            <a:r>
              <a:rPr lang="bn-BD" sz="2800" b="1" dirty="0" smtClean="0">
                <a:latin typeface="Nikosh" pitchFamily="2" charset="0"/>
                <a:cs typeface="Nikosh" pitchFamily="2" charset="0"/>
              </a:rPr>
              <a:t> </a:t>
            </a:r>
            <a:r>
              <a:rPr lang="bn-BD" sz="2800" dirty="0" smtClean="0">
                <a:latin typeface="Nikosh" pitchFamily="2" charset="0"/>
                <a:cs typeface="Nikosh" pitchFamily="2" charset="0"/>
              </a:rPr>
              <a:t>আলবদর বাহিনী ও মিত্রবাহিনী নিয়ে  ঘ। মুক্তিবাহিনী ও সেনা বাহিনী নিয়ে           </a:t>
            </a:r>
            <a:endParaRPr lang="bn-BD" sz="2800" dirty="0" smtClean="0">
              <a:latin typeface="Times New Roman" pitchFamily="18" charset="0"/>
              <a:cs typeface="Nikosh" pitchFamily="2" charset="0"/>
            </a:endParaRPr>
          </a:p>
          <a:p>
            <a:pPr>
              <a:buNone/>
            </a:pPr>
            <a:r>
              <a:rPr lang="bn-BD" sz="2600" b="1" dirty="0" smtClean="0">
                <a:latin typeface="Nikosh" pitchFamily="2" charset="0"/>
                <a:cs typeface="Nikosh" pitchFamily="2" charset="0"/>
              </a:rPr>
              <a:t>২০</a:t>
            </a:r>
            <a:r>
              <a:rPr lang="bn-BD" sz="2600" dirty="0" smtClean="0">
                <a:latin typeface="Nikosh" pitchFamily="2" charset="0"/>
                <a:cs typeface="Nikosh" pitchFamily="2" charset="0"/>
              </a:rPr>
              <a:t>।  শহিদ বুদ্ধিজীবি দিবস কত তারিখ?  </a:t>
            </a:r>
          </a:p>
          <a:p>
            <a:pPr>
              <a:buNone/>
            </a:pPr>
            <a:r>
              <a:rPr lang="bn-BD" sz="2600" b="1" dirty="0" smtClean="0">
                <a:latin typeface="Nikosh" pitchFamily="2" charset="0"/>
                <a:cs typeface="Nikosh" pitchFamily="2" charset="0"/>
              </a:rPr>
              <a:t>ক। ১৪ ডিসেম্বর  </a:t>
            </a:r>
            <a:r>
              <a:rPr lang="bn-BD" sz="2600" dirty="0" smtClean="0">
                <a:latin typeface="Nikosh" pitchFamily="2" charset="0"/>
                <a:cs typeface="Nikosh" pitchFamily="2" charset="0"/>
              </a:rPr>
              <a:t>খ। ২৫ ডিসেম্বর  গ। ৬ ডিসেম্বর  ঘ। ১৬ ডিসেম্বর </a:t>
            </a:r>
          </a:p>
          <a:p>
            <a:pPr>
              <a:buNone/>
            </a:pPr>
            <a:r>
              <a:rPr lang="bn-BD" sz="2600" dirty="0" smtClean="0">
                <a:latin typeface="Nikosh" pitchFamily="2" charset="0"/>
                <a:cs typeface="Nikosh" pitchFamily="2" charset="0"/>
              </a:rPr>
              <a:t>২১।  ১৯৭১ সালের ১৬ ডেসেম্বর যার কাছে পাকবাহিনী আত্মসমর্পন করে-      </a:t>
            </a:r>
          </a:p>
          <a:p>
            <a:pPr>
              <a:buNone/>
            </a:pPr>
            <a:r>
              <a:rPr lang="bn-BD" sz="2600" b="1" dirty="0" smtClean="0">
                <a:latin typeface="Nikosh" pitchFamily="2" charset="0"/>
                <a:cs typeface="Nikosh" pitchFamily="2" charset="0"/>
              </a:rPr>
              <a:t>ক। জগজিৎ সিং অরোরা      </a:t>
            </a:r>
            <a:r>
              <a:rPr lang="bn-BD" sz="2600" dirty="0" smtClean="0">
                <a:latin typeface="Nikosh" pitchFamily="2" charset="0"/>
                <a:cs typeface="Nikosh" pitchFamily="2" charset="0"/>
              </a:rPr>
              <a:t>খ। তাজউদ্দীন আহমেদ </a:t>
            </a:r>
          </a:p>
          <a:p>
            <a:pPr>
              <a:buNone/>
            </a:pPr>
            <a:r>
              <a:rPr lang="bn-BD" sz="2600" dirty="0" smtClean="0">
                <a:latin typeface="Nikosh" pitchFamily="2" charset="0"/>
                <a:cs typeface="Nikosh" pitchFamily="2" charset="0"/>
              </a:rPr>
              <a:t>গ। এম এ জি ওসমানী          ঘ। সৈয়দ নজরুল ইসলাম   </a:t>
            </a:r>
          </a:p>
          <a:p>
            <a:pPr>
              <a:buNone/>
            </a:pPr>
            <a:r>
              <a:rPr lang="bn-BD" sz="2600" dirty="0" smtClean="0">
                <a:latin typeface="Nikosh" pitchFamily="2" charset="0"/>
                <a:cs typeface="Nikosh" pitchFamily="2" charset="0"/>
              </a:rPr>
              <a:t>    </a:t>
            </a:r>
            <a:r>
              <a:rPr lang="bn-BD" sz="2400" dirty="0" smtClean="0">
                <a:latin typeface="Nikosh" pitchFamily="2" charset="0"/>
                <a:cs typeface="Nikosh" pitchFamily="2" charset="0"/>
              </a:rPr>
              <a:t>২২। মুজিবনগর সরকার কেন যুদ্ধক্ষেত্রকে ১১ টি সেক্টরে ভাগ করেন?   </a:t>
            </a:r>
          </a:p>
          <a:p>
            <a:pPr>
              <a:buNone/>
            </a:pPr>
            <a:r>
              <a:rPr lang="bn-BD" sz="2400" dirty="0" smtClean="0">
                <a:latin typeface="Nikosh" pitchFamily="2" charset="0"/>
                <a:cs typeface="Nikosh" pitchFamily="2" charset="0"/>
              </a:rPr>
              <a:t>ক। ভারতের সাহায্য লাভের জন্য       খ। সাধারণ মানুষের কাছে যুদ্ধের বার্তা পৌছানোর জন্য </a:t>
            </a:r>
          </a:p>
          <a:p>
            <a:pPr>
              <a:buNone/>
            </a:pPr>
            <a:r>
              <a:rPr lang="bn-BD" sz="2400" dirty="0" smtClean="0">
                <a:latin typeface="Nikosh" pitchFamily="2" charset="0"/>
                <a:cs typeface="Nikosh" pitchFamily="2" charset="0"/>
              </a:rPr>
              <a:t> </a:t>
            </a:r>
            <a:r>
              <a:rPr lang="bn-BD" sz="2400" b="1" dirty="0" smtClean="0">
                <a:latin typeface="Nikosh" pitchFamily="2" charset="0"/>
                <a:cs typeface="Nikosh" pitchFamily="2" charset="0"/>
              </a:rPr>
              <a:t>গ। মুক্তিযুদ্ধকে সুসংহত করার জন্য   </a:t>
            </a:r>
            <a:r>
              <a:rPr lang="bn-BD" sz="2400" dirty="0" smtClean="0">
                <a:latin typeface="Nikosh" pitchFamily="2" charset="0"/>
                <a:cs typeface="Nikosh" pitchFamily="2" charset="0"/>
              </a:rPr>
              <a:t>ঘ। যুদ্ধের সংবাদ বহির্বিশ্বে ছড়িয়ে দেওয়ার জন্য             </a:t>
            </a:r>
            <a:endParaRPr lang="bn-BD" sz="2400" dirty="0" smtClean="0">
              <a:latin typeface="Times New Roman" pitchFamily="18" charset="0"/>
              <a:cs typeface="Nikosh" pitchFamily="2" charset="0"/>
            </a:endParaRPr>
          </a:p>
          <a:p>
            <a:pPr>
              <a:buNone/>
            </a:pPr>
            <a:r>
              <a:rPr lang="bn-BD" sz="2400" dirty="0" smtClean="0">
                <a:latin typeface="Nikosh" pitchFamily="2" charset="0"/>
                <a:cs typeface="Nikosh" pitchFamily="2" charset="0"/>
              </a:rPr>
              <a:t>২৩। মুক্তি যুদ্ধে কে ফোর্সের অধিনায়ক কে ছিলেন?   </a:t>
            </a:r>
          </a:p>
          <a:p>
            <a:pPr>
              <a:buNone/>
            </a:pPr>
            <a:r>
              <a:rPr lang="bn-BD" sz="2400" b="1" dirty="0" smtClean="0">
                <a:latin typeface="Nikosh" pitchFamily="2" charset="0"/>
                <a:cs typeface="Nikosh" pitchFamily="2" charset="0"/>
              </a:rPr>
              <a:t>ক। খালেদ মোশারফ  </a:t>
            </a:r>
            <a:r>
              <a:rPr lang="bn-BD" sz="2400" dirty="0" smtClean="0">
                <a:latin typeface="Nikosh" pitchFamily="2" charset="0"/>
                <a:cs typeface="Nikosh" pitchFamily="2" charset="0"/>
              </a:rPr>
              <a:t>খ। এম এ মঞ্জুর  গ। আবু তাহের  ঘ। জিয়াউর রহমান          </a:t>
            </a:r>
            <a:endParaRPr lang="bn-BD" sz="2400" dirty="0" smtClean="0">
              <a:latin typeface="Times New Roman" pitchFamily="18" charset="0"/>
              <a:cs typeface="Nikosh" pitchFamily="2" charset="0"/>
            </a:endParaRPr>
          </a:p>
          <a:p>
            <a:pPr>
              <a:buNone/>
            </a:pPr>
            <a:r>
              <a:rPr lang="bn-BD" sz="2600" dirty="0" smtClean="0">
                <a:latin typeface="Nikosh" pitchFamily="2" charset="0"/>
                <a:cs typeface="Nikosh" pitchFamily="2" charset="0"/>
              </a:rPr>
              <a:t>                     </a:t>
            </a:r>
            <a:endParaRPr lang="bn-BD" sz="2600" dirty="0" smtClean="0">
              <a:latin typeface="Times New Roman" pitchFamily="18" charset="0"/>
              <a:cs typeface="Nikosh" pitchFamily="2" charset="0"/>
            </a:endParaRPr>
          </a:p>
          <a:p>
            <a:pPr>
              <a:buNone/>
            </a:pPr>
            <a:endParaRPr lang="bn-BD" sz="2800" dirty="0" smtClean="0">
              <a:latin typeface="Nikosh" pitchFamily="2" charset="0"/>
              <a:cs typeface="Nikosh" pitchFamily="2" charset="0"/>
            </a:endParaRPr>
          </a:p>
          <a:p>
            <a:pPr>
              <a:buNone/>
            </a:pPr>
            <a:endParaRPr lang="bn-BD" sz="1200" dirty="0" smtClean="0">
              <a:latin typeface="Nikosh" pitchFamily="2" charset="0"/>
              <a:cs typeface="Nikosh" pitchFamily="2" charset="0"/>
            </a:endParaRPr>
          </a:p>
          <a:p>
            <a:pPr>
              <a:buNone/>
            </a:pPr>
            <a:endParaRPr lang="bn-BD" b="1" dirty="0" smtClean="0">
              <a:latin typeface="Times New Roman" pitchFamily="18" charset="0"/>
              <a:cs typeface="Nikosh" pitchFamily="2" charset="0"/>
            </a:endParaRPr>
          </a:p>
          <a:p>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0" s="12549" l="25098"/>
                                      </p:by>
                                    </p:animClr>
                                    <p:animClr clrSpc="hsl" dir="cw">
                                      <p:cBhvr>
                                        <p:cTn id="7" dur="500" fill="hold"/>
                                        <p:tgtEl>
                                          <p:spTgt spid="2"/>
                                        </p:tgtEl>
                                        <p:attrNameLst>
                                          <p:attrName>fillcolor</p:attrName>
                                        </p:attrNameLst>
                                      </p:cBhvr>
                                      <p:by>
                                        <p:hsl h="0" s="12549" l="25098"/>
                                      </p:by>
                                    </p:animClr>
                                    <p:animClr clrSpc="hsl" dir="cw">
                                      <p:cBhvr>
                                        <p:cTn id="8" dur="500" fill="hold"/>
                                        <p:tgtEl>
                                          <p:spTgt spid="2"/>
                                        </p:tgtEl>
                                        <p:attrNameLst>
                                          <p:attrName>stroke.color</p:attrName>
                                        </p:attrNameLst>
                                      </p:cBhvr>
                                      <p:by>
                                        <p:hsl h="0" s="12549" l="25098"/>
                                      </p:by>
                                    </p:animClr>
                                    <p:set>
                                      <p:cBhvr>
                                        <p:cTn id="9" dur="5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9" presetClass="emph" presetSubtype="0" grpId="1" nodeType="clickEffect">
                                  <p:stCondLst>
                                    <p:cond delay="0"/>
                                  </p:stCondLst>
                                  <p:childTnLst>
                                    <p:set>
                                      <p:cBhvr rctx="PPT">
                                        <p:cTn id="13" dur="indefinite"/>
                                        <p:tgtEl>
                                          <p:spTgt spid="2"/>
                                        </p:tgtEl>
                                        <p:attrNameLst>
                                          <p:attrName>style.opacity</p:attrName>
                                        </p:attrNameLst>
                                      </p:cBhvr>
                                      <p:to>
                                        <p:strVal val="0.5"/>
                                      </p:to>
                                    </p:set>
                                    <p:animEffect filter="image" prLst="opacity: 0.5">
                                      <p:cBhvr rctx="IE">
                                        <p:cTn id="14"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n-BD" sz="4000" dirty="0" smtClean="0">
                <a:latin typeface="Nikosh" pitchFamily="2" charset="0"/>
                <a:cs typeface="Nikosh" pitchFamily="2" charset="0"/>
              </a:rPr>
              <a:t>জ্ঞান মুলক,</a:t>
            </a:r>
            <a:r>
              <a:rPr lang="en-US" sz="4000" dirty="0" smtClean="0">
                <a:latin typeface="Nikosh" pitchFamily="2" charset="0"/>
                <a:cs typeface="Nikosh" pitchFamily="2" charset="0"/>
              </a:rPr>
              <a:t>অ</a:t>
            </a:r>
            <a:r>
              <a:rPr lang="bn-BD" sz="4000" dirty="0" smtClean="0">
                <a:latin typeface="Nikosh" pitchFamily="2" charset="0"/>
                <a:cs typeface="Nikosh" pitchFamily="2" charset="0"/>
              </a:rPr>
              <a:t>নুধাবন মুলক, প্রয়োগ মুলক   প্রশ্ন </a:t>
            </a:r>
            <a:r>
              <a:rPr lang="bn-BD" dirty="0" smtClean="0">
                <a:latin typeface="Nikosh" pitchFamily="2" charset="0"/>
                <a:cs typeface="Nikosh" pitchFamily="2" charset="0"/>
              </a:rPr>
              <a:t/>
            </a:r>
            <a:br>
              <a:rPr lang="bn-BD" dirty="0" smtClean="0">
                <a:latin typeface="Nikosh" pitchFamily="2" charset="0"/>
                <a:cs typeface="Nikosh" pitchFamily="2" charset="0"/>
              </a:rPr>
            </a:br>
            <a:endParaRPr lang="en-US" dirty="0"/>
          </a:p>
        </p:txBody>
      </p:sp>
      <p:sp>
        <p:nvSpPr>
          <p:cNvPr id="3" name="Content Placeholder 2"/>
          <p:cNvSpPr>
            <a:spLocks noGrp="1"/>
          </p:cNvSpPr>
          <p:nvPr>
            <p:ph idx="1"/>
          </p:nvPr>
        </p:nvSpPr>
        <p:spPr/>
        <p:txBody>
          <a:bodyPr>
            <a:normAutofit fontScale="40000" lnSpcReduction="20000"/>
          </a:bodyPr>
          <a:lstStyle/>
          <a:p>
            <a:pPr>
              <a:buNone/>
            </a:pPr>
            <a:endParaRPr lang="bn-BD" sz="2800" dirty="0" smtClean="0">
              <a:latin typeface="Nikosh" pitchFamily="2" charset="0"/>
              <a:cs typeface="Nikosh" pitchFamily="2" charset="0"/>
            </a:endParaRPr>
          </a:p>
          <a:p>
            <a:pPr>
              <a:buNone/>
            </a:pPr>
            <a:r>
              <a:rPr lang="bn-BD" sz="2800" dirty="0" smtClean="0">
                <a:latin typeface="Nikosh" pitchFamily="2" charset="0"/>
                <a:cs typeface="Nikosh" pitchFamily="2" charset="0"/>
              </a:rPr>
              <a:t>২৪। মুক্তি যুদ্ধে জেড ফোর্সের অধিনায়ক কে ছিলেন? </a:t>
            </a:r>
          </a:p>
          <a:p>
            <a:pPr>
              <a:buNone/>
            </a:pPr>
            <a:r>
              <a:rPr lang="bn-BD" sz="2800" dirty="0" smtClean="0">
                <a:latin typeface="Nikosh" pitchFamily="2" charset="0"/>
                <a:cs typeface="Nikosh" pitchFamily="2" charset="0"/>
              </a:rPr>
              <a:t>ক। খালেদ মোশারফ  খ। এম এ মঞ্জুর  গ। আবু তাহের  </a:t>
            </a:r>
            <a:r>
              <a:rPr lang="bn-BD" sz="2800" b="1" dirty="0" smtClean="0">
                <a:latin typeface="Nikosh" pitchFamily="2" charset="0"/>
                <a:cs typeface="Nikosh" pitchFamily="2" charset="0"/>
              </a:rPr>
              <a:t>ঘ। জিয়াউর রহমান          </a:t>
            </a:r>
            <a:endParaRPr lang="bn-BD" sz="2800" b="1" dirty="0" smtClean="0">
              <a:latin typeface="Times New Roman" pitchFamily="18" charset="0"/>
              <a:cs typeface="Nikosh" pitchFamily="2" charset="0"/>
            </a:endParaRPr>
          </a:p>
          <a:p>
            <a:pPr>
              <a:buNone/>
            </a:pPr>
            <a:r>
              <a:rPr lang="bn-BD" sz="2000" b="1" dirty="0" smtClean="0">
                <a:latin typeface="Nikosh" pitchFamily="2" charset="0"/>
                <a:cs typeface="Nikosh" pitchFamily="2" charset="0"/>
              </a:rPr>
              <a:t>২৫</a:t>
            </a:r>
            <a:r>
              <a:rPr lang="bn-BD" sz="2800" dirty="0" smtClean="0">
                <a:latin typeface="Nikosh" pitchFamily="2" charset="0"/>
                <a:cs typeface="Nikosh" pitchFamily="2" charset="0"/>
              </a:rPr>
              <a:t>। মুজিবনগরের পুর্ব নাম কি?    </a:t>
            </a:r>
          </a:p>
          <a:p>
            <a:pPr>
              <a:buNone/>
            </a:pPr>
            <a:r>
              <a:rPr lang="bn-BD" sz="2800" dirty="0" smtClean="0">
                <a:latin typeface="Nikosh" pitchFamily="2" charset="0"/>
                <a:cs typeface="Nikosh" pitchFamily="2" charset="0"/>
              </a:rPr>
              <a:t>ক। ভৈরব  </a:t>
            </a:r>
            <a:r>
              <a:rPr lang="bn-BD" sz="2800" b="1" dirty="0" smtClean="0">
                <a:latin typeface="Nikosh" pitchFamily="2" charset="0"/>
                <a:cs typeface="Nikosh" pitchFamily="2" charset="0"/>
              </a:rPr>
              <a:t>খ। বৈদ্যনাথ তলা   </a:t>
            </a:r>
            <a:r>
              <a:rPr lang="bn-BD" sz="2800" dirty="0" smtClean="0">
                <a:latin typeface="Nikosh" pitchFamily="2" charset="0"/>
                <a:cs typeface="Nikosh" pitchFamily="2" charset="0"/>
              </a:rPr>
              <a:t>গ।</a:t>
            </a:r>
            <a:r>
              <a:rPr lang="bn-BD" sz="2800" b="1" dirty="0" smtClean="0">
                <a:latin typeface="Nikosh" pitchFamily="2" charset="0"/>
                <a:cs typeface="Nikosh" pitchFamily="2" charset="0"/>
              </a:rPr>
              <a:t> চন্দেদীপ  </a:t>
            </a:r>
            <a:r>
              <a:rPr lang="bn-BD" sz="2800" dirty="0" smtClean="0">
                <a:latin typeface="Nikosh" pitchFamily="2" charset="0"/>
                <a:cs typeface="Nikosh" pitchFamily="2" charset="0"/>
              </a:rPr>
              <a:t>  ঘ। মেহেরপুর         </a:t>
            </a:r>
            <a:endParaRPr lang="bn-BD" sz="2800" dirty="0" smtClean="0">
              <a:latin typeface="Times New Roman" pitchFamily="18" charset="0"/>
              <a:cs typeface="Nikosh" pitchFamily="2" charset="0"/>
            </a:endParaRPr>
          </a:p>
          <a:p>
            <a:pPr>
              <a:buNone/>
            </a:pPr>
            <a:r>
              <a:rPr lang="bn-BD" sz="2800" b="1" dirty="0" smtClean="0">
                <a:latin typeface="Nikosh" pitchFamily="2" charset="0"/>
                <a:cs typeface="Nikosh" pitchFamily="2" charset="0"/>
              </a:rPr>
              <a:t>২৬</a:t>
            </a:r>
            <a:r>
              <a:rPr lang="bn-BD" sz="2800" dirty="0" smtClean="0">
                <a:latin typeface="Nikosh" pitchFamily="2" charset="0"/>
                <a:cs typeface="Nikosh" pitchFamily="2" charset="0"/>
              </a:rPr>
              <a:t>।  কার সাথে পরামর্শ করে ইয়াহিয়া খান ৩ মার্চ জাতীয় পরিষদের অধিবেশণ স্থগিত করেন? </a:t>
            </a:r>
          </a:p>
          <a:p>
            <a:pPr>
              <a:buNone/>
            </a:pPr>
            <a:r>
              <a:rPr lang="bn-BD" sz="2800" b="1" dirty="0" smtClean="0">
                <a:latin typeface="Nikosh" pitchFamily="2" charset="0"/>
                <a:cs typeface="Nikosh" pitchFamily="2" charset="0"/>
              </a:rPr>
              <a:t>ক। জুলফিকার আলী ভুট্টো          </a:t>
            </a:r>
            <a:r>
              <a:rPr lang="bn-BD" sz="2800" dirty="0" smtClean="0">
                <a:latin typeface="Nikosh" pitchFamily="2" charset="0"/>
                <a:cs typeface="Nikosh" pitchFamily="2" charset="0"/>
              </a:rPr>
              <a:t>খ। জেনারেল টিক্কা খান </a:t>
            </a:r>
          </a:p>
          <a:p>
            <a:pPr>
              <a:buNone/>
            </a:pPr>
            <a:r>
              <a:rPr lang="bn-BD" sz="2800" dirty="0" smtClean="0">
                <a:latin typeface="Nikosh" pitchFamily="2" charset="0"/>
                <a:cs typeface="Nikosh" pitchFamily="2" charset="0"/>
              </a:rPr>
              <a:t>গ। রাও ফরমান আলী                ঘ। শেখ মুজিবুর রহমান </a:t>
            </a:r>
          </a:p>
          <a:p>
            <a:pPr>
              <a:buNone/>
            </a:pPr>
            <a:r>
              <a:rPr lang="bn-BD" sz="2800" dirty="0" smtClean="0">
                <a:latin typeface="Nikosh" pitchFamily="2" charset="0"/>
                <a:cs typeface="Nikosh" pitchFamily="2" charset="0"/>
              </a:rPr>
              <a:t> </a:t>
            </a:r>
            <a:r>
              <a:rPr lang="bn-BD" sz="4000" dirty="0" smtClean="0">
                <a:latin typeface="Nikosh" pitchFamily="2" charset="0"/>
                <a:cs typeface="Nikosh" pitchFamily="2" charset="0"/>
              </a:rPr>
              <a:t>২৭</a:t>
            </a:r>
            <a:r>
              <a:rPr lang="bn-BD" sz="2900" dirty="0" smtClean="0">
                <a:latin typeface="Nikosh" pitchFamily="2" charset="0"/>
                <a:cs typeface="Nikosh" pitchFamily="2" charset="0"/>
              </a:rPr>
              <a:t>।  উইটনেস টু সারেন্ডার গ্রন্থের লেখক কে? </a:t>
            </a:r>
            <a:endParaRPr lang="bn-BD" sz="2800" dirty="0" smtClean="0">
              <a:latin typeface="Nikosh" pitchFamily="2" charset="0"/>
              <a:cs typeface="Nikosh" pitchFamily="2" charset="0"/>
            </a:endParaRPr>
          </a:p>
          <a:p>
            <a:pPr>
              <a:buNone/>
            </a:pPr>
            <a:r>
              <a:rPr lang="bn-BD" sz="2800" b="1" dirty="0" smtClean="0">
                <a:latin typeface="Nikosh" pitchFamily="2" charset="0"/>
                <a:cs typeface="Nikosh" pitchFamily="2" charset="0"/>
              </a:rPr>
              <a:t>ক।   সিদ্দিক মালিক   </a:t>
            </a:r>
            <a:r>
              <a:rPr lang="bn-BD" sz="2800" dirty="0" smtClean="0">
                <a:latin typeface="Nikosh" pitchFamily="2" charset="0"/>
                <a:cs typeface="Nikosh" pitchFamily="2" charset="0"/>
              </a:rPr>
              <a:t>খ। শামসুর রহমান   গ। শওকত ওসমান   ঘ। মাক্সিম গোর্কি          </a:t>
            </a:r>
            <a:endParaRPr lang="bn-BD" sz="2800" dirty="0" smtClean="0">
              <a:latin typeface="Times New Roman" pitchFamily="18" charset="0"/>
              <a:cs typeface="Nikosh" pitchFamily="2" charset="0"/>
            </a:endParaRPr>
          </a:p>
          <a:p>
            <a:pPr>
              <a:buNone/>
            </a:pPr>
            <a:r>
              <a:rPr lang="bn-BD" sz="2900" dirty="0" smtClean="0">
                <a:latin typeface="Nikosh" pitchFamily="2" charset="0"/>
                <a:cs typeface="Nikosh" pitchFamily="2" charset="0"/>
              </a:rPr>
              <a:t>২৮। বেলুচিস্থানের কসাই নামে কুখ্যাত ছিল</a:t>
            </a:r>
            <a:r>
              <a:rPr lang="bn-BD" sz="2400" dirty="0" smtClean="0">
                <a:latin typeface="Nikosh" pitchFamily="2" charset="0"/>
                <a:cs typeface="Nikosh" pitchFamily="2" charset="0"/>
              </a:rPr>
              <a:t>?</a:t>
            </a:r>
            <a:endParaRPr lang="bn-BD" sz="2800" dirty="0" smtClean="0">
              <a:latin typeface="Nikosh" pitchFamily="2" charset="0"/>
              <a:cs typeface="Nikosh" pitchFamily="2" charset="0"/>
            </a:endParaRPr>
          </a:p>
          <a:p>
            <a:pPr>
              <a:buNone/>
            </a:pPr>
            <a:r>
              <a:rPr lang="bn-BD" sz="2800" b="1" dirty="0" smtClean="0">
                <a:latin typeface="Nikosh" pitchFamily="2" charset="0"/>
                <a:cs typeface="Nikosh" pitchFamily="2" charset="0"/>
              </a:rPr>
              <a:t>ক। টিক্কা খান   </a:t>
            </a:r>
            <a:r>
              <a:rPr lang="bn-BD" sz="2800" dirty="0" smtClean="0">
                <a:latin typeface="Nikosh" pitchFamily="2" charset="0"/>
                <a:cs typeface="Nikosh" pitchFamily="2" charset="0"/>
              </a:rPr>
              <a:t>খ। খাদিম হোসেন  গ। জুলফিকার আলী ভুট্টো  ঘ। রাও ফরমান আলী            </a:t>
            </a:r>
            <a:endParaRPr lang="bn-BD" sz="2800" dirty="0" smtClean="0">
              <a:latin typeface="Times New Roman" pitchFamily="18" charset="0"/>
              <a:cs typeface="Nikosh" pitchFamily="2" charset="0"/>
            </a:endParaRPr>
          </a:p>
          <a:p>
            <a:pPr>
              <a:buNone/>
            </a:pPr>
            <a:endParaRPr lang="bn-BD" sz="2800" dirty="0" smtClean="0">
              <a:latin typeface="Nikosh" pitchFamily="2" charset="0"/>
              <a:cs typeface="Nikosh" pitchFamily="2" charset="0"/>
            </a:endParaRPr>
          </a:p>
          <a:p>
            <a:pPr>
              <a:buNone/>
            </a:pPr>
            <a:r>
              <a:rPr lang="bn-BD" sz="2800" dirty="0" smtClean="0">
                <a:latin typeface="Nikosh" pitchFamily="2" charset="0"/>
                <a:cs typeface="Nikosh" pitchFamily="2" charset="0"/>
              </a:rPr>
              <a:t>            </a:t>
            </a:r>
            <a:endParaRPr lang="bn-BD" sz="2800" dirty="0" smtClean="0">
              <a:latin typeface="Times New Roman" pitchFamily="18" charset="0"/>
              <a:cs typeface="Nikosh" pitchFamily="2" charset="0"/>
            </a:endParaRPr>
          </a:p>
          <a:p>
            <a:pPr>
              <a:buNone/>
            </a:pPr>
            <a:endParaRPr lang="en-US"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mph" presetSubtype="0" grpId="1" nodeType="clickEffect">
                                  <p:stCondLst>
                                    <p:cond delay="0"/>
                                  </p:stCondLst>
                                  <p:iterate type="lt">
                                    <p:tmAbs val="25"/>
                                  </p:iterate>
                                  <p:childTnLst>
                                    <p:set>
                                      <p:cBhvr override="childStyle">
                                        <p:cTn id="11" dur="indefinite"/>
                                        <p:tgtEl>
                                          <p:spTgt spid="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n-BD" sz="4000" dirty="0" smtClean="0">
                <a:latin typeface="Nikosh" pitchFamily="2" charset="0"/>
                <a:cs typeface="Nikosh" pitchFamily="2" charset="0"/>
              </a:rPr>
              <a:t>জ্ঞান মুলক,</a:t>
            </a:r>
            <a:r>
              <a:rPr lang="en-US" sz="4000" dirty="0" smtClean="0">
                <a:latin typeface="Nikosh" pitchFamily="2" charset="0"/>
                <a:cs typeface="Nikosh" pitchFamily="2" charset="0"/>
              </a:rPr>
              <a:t>অ</a:t>
            </a:r>
            <a:r>
              <a:rPr lang="bn-BD" sz="4000" dirty="0" smtClean="0">
                <a:latin typeface="Nikosh" pitchFamily="2" charset="0"/>
                <a:cs typeface="Nikosh" pitchFamily="2" charset="0"/>
              </a:rPr>
              <a:t>নুধাবন মুলক, প্রয়োগ মুলক   প্রশ্ন </a:t>
            </a:r>
            <a:r>
              <a:rPr lang="bn-BD" dirty="0" smtClean="0">
                <a:latin typeface="Nikosh" pitchFamily="2" charset="0"/>
                <a:cs typeface="Nikosh" pitchFamily="2" charset="0"/>
              </a:rPr>
              <a:t/>
            </a:r>
            <a:br>
              <a:rPr lang="bn-BD" dirty="0" smtClean="0">
                <a:latin typeface="Nikosh" pitchFamily="2" charset="0"/>
                <a:cs typeface="Nikosh" pitchFamily="2" charset="0"/>
              </a:rPr>
            </a:br>
            <a:endParaRPr lang="en-US" dirty="0"/>
          </a:p>
        </p:txBody>
      </p:sp>
      <p:sp>
        <p:nvSpPr>
          <p:cNvPr id="3" name="Content Placeholder 2"/>
          <p:cNvSpPr>
            <a:spLocks noGrp="1"/>
          </p:cNvSpPr>
          <p:nvPr>
            <p:ph idx="1"/>
          </p:nvPr>
        </p:nvSpPr>
        <p:spPr/>
        <p:txBody>
          <a:bodyPr>
            <a:normAutofit fontScale="25000" lnSpcReduction="20000"/>
          </a:bodyPr>
          <a:lstStyle/>
          <a:p>
            <a:pPr>
              <a:buNone/>
            </a:pPr>
            <a:r>
              <a:rPr lang="bn-BD" sz="2900" dirty="0" smtClean="0">
                <a:latin typeface="Nikosh" pitchFamily="2" charset="0"/>
                <a:cs typeface="Nikosh" pitchFamily="2" charset="0"/>
              </a:rPr>
              <a:t>২৯</a:t>
            </a:r>
            <a:r>
              <a:rPr lang="bn-BD" sz="3600" dirty="0" smtClean="0">
                <a:latin typeface="Nikosh" pitchFamily="2" charset="0"/>
                <a:cs typeface="Nikosh" pitchFamily="2" charset="0"/>
              </a:rPr>
              <a:t>। মুজিবনগর দেশের কোন  জেলায় অবস্থিত ? </a:t>
            </a:r>
          </a:p>
          <a:p>
            <a:pPr>
              <a:buNone/>
            </a:pPr>
            <a:r>
              <a:rPr lang="bn-BD" sz="2900" b="1" dirty="0" smtClean="0">
                <a:latin typeface="Nikosh" pitchFamily="2" charset="0"/>
                <a:cs typeface="Nikosh" pitchFamily="2" charset="0"/>
              </a:rPr>
              <a:t>ক। মেহেরপুর    </a:t>
            </a:r>
            <a:r>
              <a:rPr lang="bn-BD" sz="2900" dirty="0" smtClean="0">
                <a:latin typeface="Nikosh" pitchFamily="2" charset="0"/>
                <a:cs typeface="Nikosh" pitchFamily="2" charset="0"/>
              </a:rPr>
              <a:t>খ। ফরিদপুর   গ। কিশোরগঞ্জ  ঘ। চুয়াডাঙ্গা     </a:t>
            </a:r>
          </a:p>
          <a:p>
            <a:pPr>
              <a:buNone/>
            </a:pPr>
            <a:r>
              <a:rPr lang="bn-BD" sz="2900" b="1" dirty="0" smtClean="0">
                <a:latin typeface="Nikosh" pitchFamily="2" charset="0"/>
                <a:cs typeface="Nikosh" pitchFamily="2" charset="0"/>
              </a:rPr>
              <a:t>৩০</a:t>
            </a:r>
            <a:r>
              <a:rPr lang="bn-BD" sz="3600" dirty="0" smtClean="0">
                <a:latin typeface="Nikosh" pitchFamily="2" charset="0"/>
                <a:cs typeface="Nikosh" pitchFamily="2" charset="0"/>
              </a:rPr>
              <a:t>। স্বাধীনতার ঘোষনা পত্রটি কে পাঠ করেন?      </a:t>
            </a:r>
          </a:p>
          <a:p>
            <a:pPr>
              <a:buNone/>
            </a:pPr>
            <a:r>
              <a:rPr lang="bn-BD" sz="3600" dirty="0" smtClean="0">
                <a:latin typeface="Nikosh" pitchFamily="2" charset="0"/>
                <a:cs typeface="Nikosh" pitchFamily="2" charset="0"/>
              </a:rPr>
              <a:t>ক। তাজউদ্দীন আহমেদ         </a:t>
            </a:r>
            <a:r>
              <a:rPr lang="bn-BD" sz="3600" b="1" dirty="0" smtClean="0">
                <a:latin typeface="Nikosh" pitchFamily="2" charset="0"/>
                <a:cs typeface="Nikosh" pitchFamily="2" charset="0"/>
              </a:rPr>
              <a:t>খ। অধ্যাপক ইউসুফ আলী  </a:t>
            </a:r>
          </a:p>
          <a:p>
            <a:pPr>
              <a:buNone/>
            </a:pPr>
            <a:r>
              <a:rPr lang="bn-BD" sz="3600" dirty="0" smtClean="0">
                <a:latin typeface="Nikosh" pitchFamily="2" charset="0"/>
                <a:cs typeface="Nikosh" pitchFamily="2" charset="0"/>
              </a:rPr>
              <a:t>গ।</a:t>
            </a:r>
            <a:r>
              <a:rPr lang="bn-BD" sz="3600" b="1" dirty="0" smtClean="0">
                <a:latin typeface="Nikosh" pitchFamily="2" charset="0"/>
                <a:cs typeface="Nikosh" pitchFamily="2" charset="0"/>
              </a:rPr>
              <a:t> সৈয়দ নজরুল ইসলাম</a:t>
            </a:r>
            <a:r>
              <a:rPr lang="bn-BD" sz="3600" dirty="0" smtClean="0">
                <a:latin typeface="Nikosh" pitchFamily="2" charset="0"/>
                <a:cs typeface="Nikosh" pitchFamily="2" charset="0"/>
              </a:rPr>
              <a:t>       ঘ। এম মনসুর আলী          </a:t>
            </a:r>
            <a:endParaRPr lang="bn-BD" sz="3600" dirty="0" smtClean="0">
              <a:latin typeface="Times New Roman" pitchFamily="18" charset="0"/>
              <a:cs typeface="Nikosh" pitchFamily="2" charset="0"/>
            </a:endParaRPr>
          </a:p>
          <a:p>
            <a:pPr>
              <a:buNone/>
            </a:pPr>
            <a:r>
              <a:rPr lang="bn-BD" sz="3600" b="1" dirty="0" smtClean="0">
                <a:latin typeface="Nikosh" pitchFamily="2" charset="0"/>
                <a:cs typeface="Nikosh" pitchFamily="2" charset="0"/>
              </a:rPr>
              <a:t> </a:t>
            </a:r>
            <a:r>
              <a:rPr lang="bn-BD" sz="2900" b="1" dirty="0" smtClean="0">
                <a:latin typeface="Nikosh" pitchFamily="2" charset="0"/>
                <a:cs typeface="Nikosh" pitchFamily="2" charset="0"/>
              </a:rPr>
              <a:t>৩১</a:t>
            </a:r>
            <a:r>
              <a:rPr lang="bn-BD" sz="3600" dirty="0" smtClean="0">
                <a:latin typeface="Nikosh" pitchFamily="2" charset="0"/>
                <a:cs typeface="Nikosh" pitchFamily="2" charset="0"/>
              </a:rPr>
              <a:t>। স্বাধীন বাংলাদেশের প্রথম শপথ অনুষ্ঠানটি কে পরিচালনা করেন?    </a:t>
            </a:r>
          </a:p>
          <a:p>
            <a:pPr>
              <a:buNone/>
            </a:pPr>
            <a:r>
              <a:rPr lang="bn-BD" sz="3600" b="1" dirty="0" smtClean="0">
                <a:latin typeface="Nikosh" pitchFamily="2" charset="0"/>
                <a:cs typeface="Nikosh" pitchFamily="2" charset="0"/>
              </a:rPr>
              <a:t>ক। আব্দুল মান্নান                </a:t>
            </a:r>
            <a:r>
              <a:rPr lang="bn-BD" sz="3600" dirty="0" smtClean="0">
                <a:latin typeface="Nikosh" pitchFamily="2" charset="0"/>
                <a:cs typeface="Nikosh" pitchFamily="2" charset="0"/>
              </a:rPr>
              <a:t>খ। এ কে খন্দকার </a:t>
            </a:r>
          </a:p>
          <a:p>
            <a:pPr>
              <a:buNone/>
            </a:pPr>
            <a:r>
              <a:rPr lang="bn-BD" sz="3600" dirty="0" smtClean="0">
                <a:latin typeface="Nikosh" pitchFamily="2" charset="0"/>
                <a:cs typeface="Nikosh" pitchFamily="2" charset="0"/>
              </a:rPr>
              <a:t>গ। অধ্যাপক ইউসুফ আলী      ঘ। বারিস্টার আমিরুল ইসলাম </a:t>
            </a:r>
          </a:p>
          <a:p>
            <a:pPr>
              <a:buNone/>
            </a:pPr>
            <a:r>
              <a:rPr lang="bn-BD" sz="3600" dirty="0" smtClean="0">
                <a:latin typeface="Nikosh" pitchFamily="2" charset="0"/>
                <a:cs typeface="Nikosh" pitchFamily="2" charset="0"/>
              </a:rPr>
              <a:t>  </a:t>
            </a:r>
            <a:r>
              <a:rPr lang="bn-BD" sz="3600" b="1" dirty="0" smtClean="0">
                <a:latin typeface="Nikosh" pitchFamily="2" charset="0"/>
                <a:cs typeface="Nikosh" pitchFamily="2" charset="0"/>
              </a:rPr>
              <a:t> </a:t>
            </a:r>
            <a:r>
              <a:rPr lang="bn-BD" sz="2900" b="1" dirty="0" smtClean="0">
                <a:latin typeface="Nikosh" pitchFamily="2" charset="0"/>
                <a:cs typeface="Nikosh" pitchFamily="2" charset="0"/>
              </a:rPr>
              <a:t>৩২</a:t>
            </a:r>
            <a:r>
              <a:rPr lang="bn-BD" sz="3600" dirty="0" smtClean="0">
                <a:latin typeface="Nikosh" pitchFamily="2" charset="0"/>
                <a:cs typeface="Nikosh" pitchFamily="2" charset="0"/>
              </a:rPr>
              <a:t>। অম্রকানন নামটি স্বাধীন বাংলাদেশের শপথবাক্য পাঠ ছাড়া অন্য কোন কারনে ইতিহাসে প্রসিদ্ধ ?    </a:t>
            </a:r>
          </a:p>
          <a:p>
            <a:pPr>
              <a:buNone/>
            </a:pPr>
            <a:r>
              <a:rPr lang="bn-BD" sz="3600" b="1" dirty="0" smtClean="0">
                <a:latin typeface="Nikosh" pitchFamily="2" charset="0"/>
                <a:cs typeface="Nikosh" pitchFamily="2" charset="0"/>
              </a:rPr>
              <a:t>ক। পলাশীর অম্রকাননে নবাব সিরাজউদ্দৌলা পরাজিত হয়েছিল বলে  </a:t>
            </a:r>
            <a:r>
              <a:rPr lang="bn-BD" sz="3600" dirty="0" smtClean="0">
                <a:latin typeface="Nikosh" pitchFamily="2" charset="0"/>
                <a:cs typeface="Nikosh" pitchFamily="2" charset="0"/>
              </a:rPr>
              <a:t>খ। ফলের রাজা আম হওয়ায়  </a:t>
            </a:r>
          </a:p>
          <a:p>
            <a:pPr>
              <a:buNone/>
            </a:pPr>
            <a:r>
              <a:rPr lang="bn-BD" sz="3600" dirty="0" smtClean="0">
                <a:latin typeface="Nikosh" pitchFamily="2" charset="0"/>
                <a:cs typeface="Nikosh" pitchFamily="2" charset="0"/>
              </a:rPr>
              <a:t>গ। অম্রকাননে মুক্তিযোদ্ধারা পাক সেনাদের পরাজিত করায়   ঘ। আম গাছ জাতীয় গাছ হওয়ায়   </a:t>
            </a:r>
          </a:p>
          <a:p>
            <a:pPr>
              <a:buNone/>
            </a:pPr>
            <a:r>
              <a:rPr lang="bn-BD" sz="3600" dirty="0" smtClean="0">
                <a:latin typeface="Nikosh" pitchFamily="2" charset="0"/>
                <a:cs typeface="Nikosh" pitchFamily="2" charset="0"/>
              </a:rPr>
              <a:t>৩৩। ১ মার্চ ১৯৭১ সর্বপ্রথম স্বাধীন বাংলাদেশের পতাকা কে উত্তোলন করেন?    </a:t>
            </a:r>
          </a:p>
          <a:p>
            <a:pPr>
              <a:buNone/>
            </a:pPr>
            <a:r>
              <a:rPr lang="bn-BD" sz="3600" b="1" dirty="0" smtClean="0">
                <a:latin typeface="Nikosh" pitchFamily="2" charset="0"/>
                <a:cs typeface="Nikosh" pitchFamily="2" charset="0"/>
              </a:rPr>
              <a:t>ক। আ স ম রব  </a:t>
            </a:r>
            <a:r>
              <a:rPr lang="bn-BD" sz="3600" dirty="0" smtClean="0">
                <a:latin typeface="Nikosh" pitchFamily="2" charset="0"/>
                <a:cs typeface="Nikosh" pitchFamily="2" charset="0"/>
              </a:rPr>
              <a:t>খ। তাজউদ্দীন আহমদ  গ। সৈয়দ নজরুল ইসলাম   ঘ। বিচারপতি আবু সাইদ চৌধুরী              </a:t>
            </a:r>
            <a:endParaRPr lang="bn-BD" sz="3600" dirty="0" smtClean="0">
              <a:latin typeface="Times New Roman" pitchFamily="18" charset="0"/>
              <a:cs typeface="Nikosh" pitchFamily="2" charset="0"/>
            </a:endParaRPr>
          </a:p>
          <a:p>
            <a:pPr>
              <a:buNone/>
            </a:pPr>
            <a:r>
              <a:rPr lang="bn-BD" dirty="0" smtClean="0">
                <a:latin typeface="Nikosh" pitchFamily="2" charset="0"/>
                <a:cs typeface="Nikosh" pitchFamily="2" charset="0"/>
              </a:rPr>
              <a:t>     </a:t>
            </a:r>
            <a:endParaRPr lang="bn-BD" dirty="0" smtClean="0">
              <a:latin typeface="Times New Roman" pitchFamily="18" charset="0"/>
              <a:cs typeface="Nikosh" pitchFamily="2" charset="0"/>
            </a:endParaRPr>
          </a:p>
          <a:p>
            <a:pPr>
              <a:buNone/>
            </a:pPr>
            <a:r>
              <a:rPr lang="bn-BD" dirty="0" smtClean="0">
                <a:latin typeface="Nikosh" pitchFamily="2" charset="0"/>
                <a:cs typeface="Nikosh" pitchFamily="2" charset="0"/>
              </a:rPr>
              <a:t>           </a:t>
            </a:r>
            <a:endParaRPr lang="bn-BD" dirty="0" smtClean="0">
              <a:latin typeface="Times New Roman" pitchFamily="18" charset="0"/>
              <a:cs typeface="Nikosh" pitchFamily="2" charset="0"/>
            </a:endParaRPr>
          </a:p>
          <a:p>
            <a:pPr>
              <a:buNone/>
            </a:pP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mph" presetSubtype="0" fill="hold" grpId="1" nodeType="clickEffect">
                                  <p:stCondLst>
                                    <p:cond delay="0"/>
                                  </p:stCondLst>
                                  <p:childTnLst>
                                    <p:animClr clrSpc="hsl" dir="cw">
                                      <p:cBhvr override="childStyle">
                                        <p:cTn id="11" dur="500" fill="hold"/>
                                        <p:tgtEl>
                                          <p:spTgt spid="2"/>
                                        </p:tgtEl>
                                        <p:attrNameLst>
                                          <p:attrName>style.color</p:attrName>
                                        </p:attrNameLst>
                                      </p:cBhvr>
                                      <p:by>
                                        <p:hsl h="7200000" s="0" l="0"/>
                                      </p:by>
                                    </p:animClr>
                                    <p:animClr clrSpc="hsl" dir="cw">
                                      <p:cBhvr>
                                        <p:cTn id="12" dur="500" fill="hold"/>
                                        <p:tgtEl>
                                          <p:spTgt spid="2"/>
                                        </p:tgtEl>
                                        <p:attrNameLst>
                                          <p:attrName>fillcolor</p:attrName>
                                        </p:attrNameLst>
                                      </p:cBhvr>
                                      <p:by>
                                        <p:hsl h="7200000" s="0" l="0"/>
                                      </p:by>
                                    </p:animClr>
                                    <p:animClr clrSpc="hsl" dir="cw">
                                      <p:cBhvr>
                                        <p:cTn id="13" dur="500" fill="hold"/>
                                        <p:tgtEl>
                                          <p:spTgt spid="2"/>
                                        </p:tgtEl>
                                        <p:attrNameLst>
                                          <p:attrName>stroke.color</p:attrName>
                                        </p:attrNameLst>
                                      </p:cBhvr>
                                      <p:by>
                                        <p:hsl h="7200000" s="0" l="0"/>
                                      </p:by>
                                    </p:animClr>
                                    <p:set>
                                      <p:cBhvr>
                                        <p:cTn id="14"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19912"/>
          </a:xfrm>
        </p:spPr>
        <p:txBody>
          <a:bodyPr>
            <a:noAutofit/>
          </a:bodyPr>
          <a:lstStyle/>
          <a:p>
            <a:r>
              <a:rPr lang="bn-BD" sz="3200" dirty="0" smtClean="0">
                <a:latin typeface="Nikosh" pitchFamily="2" charset="0"/>
                <a:cs typeface="Nikosh" pitchFamily="2" charset="0"/>
              </a:rPr>
              <a:t>বহুপদী সমাপ্তি সুচক/</a:t>
            </a:r>
            <a:r>
              <a:rPr lang="en-US" sz="3200" dirty="0" smtClean="0">
                <a:latin typeface="Nikosh" pitchFamily="2" charset="0"/>
                <a:cs typeface="Nikosh" pitchFamily="2" charset="0"/>
              </a:rPr>
              <a:t>অ</a:t>
            </a:r>
            <a:r>
              <a:rPr lang="bn-BD" sz="3200" dirty="0" smtClean="0">
                <a:latin typeface="Nikosh" pitchFamily="2" charset="0"/>
                <a:cs typeface="Nikosh" pitchFamily="2" charset="0"/>
              </a:rPr>
              <a:t>ভিন্ন তথ্যভিত্তিক বহুনির্বাচনী প্রশ্ন</a:t>
            </a:r>
            <a:endParaRPr lang="en-US" sz="2800" dirty="0"/>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pPr>
              <a:buNone/>
            </a:pPr>
            <a:r>
              <a:rPr lang="bn-BD" sz="2600" dirty="0" smtClean="0">
                <a:latin typeface="Nikosh" pitchFamily="2" charset="0"/>
                <a:cs typeface="Nikosh" pitchFamily="2" charset="0"/>
              </a:rPr>
              <a:t>উদ্দীপকটি পড় ও নিচের প্রশ্নের উত্তর দাও?</a:t>
            </a:r>
          </a:p>
          <a:p>
            <a:pPr>
              <a:buNone/>
            </a:pPr>
            <a:r>
              <a:rPr lang="bn-BD" sz="2000" dirty="0" smtClean="0">
                <a:latin typeface="Nikosh" pitchFamily="2" charset="0"/>
                <a:cs typeface="Nikosh" pitchFamily="2" charset="0"/>
              </a:rPr>
              <a:t> স্বাধীনতা যুদ্ধের প্রাক্কালে একজন ব্যাক্তির প্রতিবাদী কন্ঠ ছিল মুক্তিকামী মানুষের প্রেরণার উৎস। মহান এ ব্যাক্তির কন্ঠস্বর আর শোনা যায়না।  স্বাধীন বাংলা বেতার কেন্দ্রের মাধ্যমে সকল জনগন অবহিত হয়েছিলেন স্বাধীনতার যুদ্ধ সম্পর্কে। সেই বেতার কেন্দ্রের নাম বিশ্বব্যাপী । সেই চট্টগ্রামেরই সন্তান জহুর আহম্মেদ।  চট্টগ্রামের জহুর আহম্মেদ চৌধুরী স্টেডিয়ামে আন্তর্জাতিক ক্রিকেটের একটি ভেন্যু আছে। যার নামে নামকরণ সেই ব্যাক্তির খ্যাতি লাভের পেছনে  যে কথা  সঠিক তা হল- </a:t>
            </a:r>
          </a:p>
          <a:p>
            <a:pPr>
              <a:buNone/>
            </a:pPr>
            <a:r>
              <a:rPr lang="bn-BD" sz="2000" dirty="0" smtClean="0">
                <a:latin typeface="Nikosh" pitchFamily="2" charset="0"/>
                <a:cs typeface="Nikosh" pitchFamily="2" charset="0"/>
              </a:rPr>
              <a:t>৩৪। অপারেশন সার্চ লাইটের নীল নকশা গঠন করা হয় ?</a:t>
            </a:r>
          </a:p>
          <a:p>
            <a:pPr marL="514350" indent="-514350">
              <a:buNone/>
            </a:pPr>
            <a:r>
              <a:rPr lang="bn-BD" sz="2000" dirty="0" smtClean="0">
                <a:latin typeface="Nikosh" pitchFamily="2" charset="0"/>
                <a:cs typeface="Nikosh" pitchFamily="2" charset="0"/>
              </a:rPr>
              <a:t>  </a:t>
            </a:r>
            <a:r>
              <a:rPr lang="en-US" sz="2000" dirty="0" err="1" smtClean="0">
                <a:latin typeface="Times New Roman" pitchFamily="18" charset="0"/>
                <a:cs typeface="Times New Roman" pitchFamily="18" charset="0"/>
              </a:rPr>
              <a:t>i</a:t>
            </a:r>
            <a:r>
              <a:rPr lang="bn-BD" sz="2000" dirty="0" smtClean="0">
                <a:latin typeface="Times New Roman" pitchFamily="18" charset="0"/>
                <a:cs typeface="Times New Roman" pitchFamily="18" charset="0"/>
              </a:rPr>
              <a:t>. </a:t>
            </a:r>
            <a:r>
              <a:rPr lang="bn-BD" sz="2000" dirty="0" smtClean="0">
                <a:latin typeface="Nikosh" pitchFamily="2" charset="0"/>
                <a:cs typeface="Nikosh" pitchFamily="2" charset="0"/>
              </a:rPr>
              <a:t>টিক্কা খানের মাধ্যমে</a:t>
            </a:r>
            <a:r>
              <a:rPr lang="en-US" sz="2000" dirty="0" smtClean="0">
                <a:latin typeface="Nikosh" pitchFamily="2" charset="0"/>
                <a:cs typeface="Nikosh" pitchFamily="2" charset="0"/>
              </a:rPr>
              <a:t>  </a:t>
            </a:r>
            <a:r>
              <a:rPr lang="en-US" sz="2000" dirty="0" smtClean="0">
                <a:latin typeface="Times New Roman" pitchFamily="18" charset="0"/>
                <a:cs typeface="Times New Roman" pitchFamily="18" charset="0"/>
              </a:rPr>
              <a:t>ii</a:t>
            </a:r>
            <a:r>
              <a:rPr lang="en-US" sz="2000" dirty="0" smtClean="0">
                <a:latin typeface="Nikosh" pitchFamily="2" charset="0"/>
                <a:cs typeface="Nikosh" pitchFamily="2" charset="0"/>
              </a:rPr>
              <a:t>. </a:t>
            </a:r>
            <a:r>
              <a:rPr lang="bn-BD" sz="2000" dirty="0" smtClean="0">
                <a:latin typeface="Nikosh" pitchFamily="2" charset="0"/>
                <a:cs typeface="Nikosh" pitchFamily="2" charset="0"/>
              </a:rPr>
              <a:t>ইয়াহিয়া খানের মাধ্যমে  </a:t>
            </a:r>
            <a:r>
              <a:rPr lang="en-US" sz="2000" dirty="0" smtClean="0">
                <a:latin typeface="Times New Roman" pitchFamily="18" charset="0"/>
                <a:cs typeface="Times New Roman" pitchFamily="18" charset="0"/>
              </a:rPr>
              <a:t>iii.</a:t>
            </a:r>
            <a:r>
              <a:rPr lang="bn-BD" sz="2000" dirty="0" smtClean="0">
                <a:latin typeface="Nikosh" pitchFamily="2" charset="0"/>
                <a:cs typeface="Nikosh" pitchFamily="2" charset="0"/>
              </a:rPr>
              <a:t> রাও ফরমান আলীর মাধ্যমে</a:t>
            </a:r>
          </a:p>
          <a:p>
            <a:pPr marL="514350" indent="-514350">
              <a:buNone/>
            </a:pPr>
            <a:r>
              <a:rPr lang="bn-BD"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bn-BD" sz="2000" dirty="0" smtClean="0">
                <a:latin typeface="Nikosh" pitchFamily="2" charset="0"/>
                <a:cs typeface="Nikosh" pitchFamily="2" charset="0"/>
              </a:rPr>
              <a:t>নিচের কোনটি সঠিক?</a:t>
            </a:r>
          </a:p>
          <a:p>
            <a:pPr>
              <a:buNone/>
            </a:pPr>
            <a:r>
              <a:rPr lang="bn-BD" sz="2000" dirty="0" smtClean="0">
                <a:latin typeface="Nikosh" pitchFamily="2" charset="0"/>
                <a:cs typeface="Nikosh" pitchFamily="2" charset="0"/>
              </a:rPr>
              <a:t>ক। </a:t>
            </a:r>
            <a:r>
              <a:rPr lang="en-US" sz="2000" dirty="0" err="1" smtClean="0">
                <a:latin typeface="Times New Roman" pitchFamily="18" charset="0"/>
                <a:cs typeface="Times New Roman" pitchFamily="18" charset="0"/>
              </a:rPr>
              <a:t>i</a:t>
            </a:r>
            <a:r>
              <a:rPr lang="en-US" sz="2000" dirty="0" smtClean="0">
                <a:latin typeface="Times New Roman" pitchFamily="18" charset="0"/>
                <a:cs typeface="Times New Roman" pitchFamily="18" charset="0"/>
              </a:rPr>
              <a:t>     </a:t>
            </a:r>
            <a:r>
              <a:rPr lang="bn-BD" sz="2000" dirty="0" smtClean="0">
                <a:latin typeface="Nikosh" pitchFamily="2" charset="0"/>
                <a:cs typeface="Nikosh" pitchFamily="2" charset="0"/>
              </a:rPr>
              <a:t>খ।</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i</a:t>
            </a:r>
            <a:r>
              <a:rPr lang="en-US" sz="2000" dirty="0" smtClean="0">
                <a:latin typeface="Times New Roman" pitchFamily="18" charset="0"/>
                <a:cs typeface="Times New Roman" pitchFamily="18" charset="0"/>
              </a:rPr>
              <a:t>  </a:t>
            </a:r>
            <a:r>
              <a:rPr lang="bn-BD" sz="2000" dirty="0" smtClean="0">
                <a:latin typeface="Nikosh" pitchFamily="2" charset="0"/>
                <a:cs typeface="Nikosh" pitchFamily="2" charset="0"/>
              </a:rPr>
              <a:t>ও</a:t>
            </a:r>
            <a:r>
              <a:rPr lang="en-US" sz="2000" dirty="0" smtClean="0">
                <a:latin typeface="Times New Roman" pitchFamily="18" charset="0"/>
                <a:cs typeface="Times New Roman" pitchFamily="18" charset="0"/>
              </a:rPr>
              <a:t> ii </a:t>
            </a:r>
            <a:r>
              <a:rPr lang="bn-BD" sz="2000" dirty="0" smtClean="0">
                <a:latin typeface="Times New Roman" pitchFamily="18" charset="0"/>
                <a:cs typeface="Times New Roman" pitchFamily="18" charset="0"/>
              </a:rPr>
              <a:t> </a:t>
            </a:r>
            <a:r>
              <a:rPr lang="bn-BD" sz="2000" dirty="0" smtClean="0">
                <a:latin typeface="Nikosh" pitchFamily="2" charset="0"/>
                <a:cs typeface="Nikosh" pitchFamily="2" charset="0"/>
              </a:rPr>
              <a:t>গ।</a:t>
            </a:r>
            <a:r>
              <a:rPr lang="bn-BD"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ii  </a:t>
            </a:r>
            <a:r>
              <a:rPr lang="bn-BD" sz="2000" dirty="0" smtClean="0">
                <a:latin typeface="Nikosh" pitchFamily="2" charset="0"/>
                <a:cs typeface="Nikosh" pitchFamily="2" charset="0"/>
              </a:rPr>
              <a:t>ও</a:t>
            </a:r>
            <a:r>
              <a:rPr lang="en-US" sz="2000" dirty="0" smtClean="0">
                <a:latin typeface="Times New Roman" pitchFamily="18" charset="0"/>
                <a:cs typeface="Times New Roman" pitchFamily="18" charset="0"/>
              </a:rPr>
              <a:t> iii   </a:t>
            </a:r>
            <a:r>
              <a:rPr lang="bn-BD" sz="2000" dirty="0" smtClean="0">
                <a:latin typeface="Times New Roman" pitchFamily="18" charset="0"/>
                <a:cs typeface="Times New Roman" pitchFamily="18" charset="0"/>
              </a:rPr>
              <a:t> </a:t>
            </a:r>
            <a:r>
              <a:rPr lang="bn-BD" sz="2000" b="1" dirty="0" smtClean="0">
                <a:latin typeface="Nikosh" pitchFamily="2" charset="0"/>
                <a:cs typeface="Nikosh" pitchFamily="2" charset="0"/>
              </a:rPr>
              <a:t>ঘ।</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i</a:t>
            </a:r>
            <a:r>
              <a:rPr lang="en-US" sz="2000" b="1" dirty="0" smtClean="0">
                <a:latin typeface="Times New Roman" pitchFamily="18" charset="0"/>
                <a:cs typeface="Times New Roman" pitchFamily="18" charset="0"/>
              </a:rPr>
              <a:t> </a:t>
            </a:r>
            <a:r>
              <a:rPr lang="bn-BD" sz="2000" b="1" dirty="0" smtClean="0">
                <a:latin typeface="Nikosh" pitchFamily="2" charset="0"/>
                <a:cs typeface="Nikosh" pitchFamily="2" charset="0"/>
              </a:rPr>
              <a:t>ও</a:t>
            </a:r>
            <a:r>
              <a:rPr lang="en-US" sz="2000" b="1" dirty="0" smtClean="0">
                <a:latin typeface="Times New Roman" pitchFamily="18" charset="0"/>
                <a:cs typeface="Times New Roman" pitchFamily="18" charset="0"/>
              </a:rPr>
              <a:t> iii </a:t>
            </a:r>
            <a:endParaRPr lang="bn-BD" sz="2000" b="1" dirty="0" smtClean="0">
              <a:latin typeface="Times New Roman" pitchFamily="18" charset="0"/>
              <a:cs typeface="Times New Roman" pitchFamily="18" charset="0"/>
            </a:endParaRPr>
          </a:p>
          <a:p>
            <a:pPr>
              <a:buNone/>
            </a:pPr>
            <a:r>
              <a:rPr lang="bn-BD" sz="2000" dirty="0" smtClean="0">
                <a:latin typeface="Nikosh" pitchFamily="2" charset="0"/>
                <a:cs typeface="Nikosh" pitchFamily="2" charset="0"/>
              </a:rPr>
              <a:t>৩৫। জহুর আহমেদের খ্যাতি?    </a:t>
            </a:r>
          </a:p>
          <a:p>
            <a:pPr marL="514350" indent="-514350">
              <a:buNone/>
            </a:pPr>
            <a:r>
              <a:rPr lang="bn-BD" sz="2000" dirty="0" smtClean="0">
                <a:latin typeface="Nikosh" pitchFamily="2" charset="0"/>
                <a:cs typeface="Nikosh" pitchFamily="2" charset="0"/>
              </a:rPr>
              <a:t> </a:t>
            </a:r>
            <a:r>
              <a:rPr lang="en-US" sz="2000" dirty="0" err="1" smtClean="0">
                <a:latin typeface="Times New Roman" pitchFamily="18" charset="0"/>
                <a:cs typeface="Times New Roman" pitchFamily="18" charset="0"/>
              </a:rPr>
              <a:t>i</a:t>
            </a:r>
            <a:r>
              <a:rPr lang="bn-BD" sz="2000" dirty="0" smtClean="0">
                <a:latin typeface="Times New Roman" pitchFamily="18" charset="0"/>
                <a:cs typeface="Times New Roman" pitchFamily="18" charset="0"/>
              </a:rPr>
              <a:t>. </a:t>
            </a:r>
            <a:r>
              <a:rPr lang="bn-BD" sz="2000" dirty="0" smtClean="0">
                <a:latin typeface="Nikosh" pitchFamily="2" charset="0"/>
                <a:cs typeface="Nikosh" pitchFamily="2" charset="0"/>
              </a:rPr>
              <a:t>মুক্তিযুদ্ধে</a:t>
            </a:r>
            <a:r>
              <a:rPr lang="bn-BD" sz="2000" dirty="0" smtClean="0">
                <a:latin typeface="Times New Roman" pitchFamily="18" charset="0"/>
                <a:cs typeface="Nikosh" pitchFamily="2" charset="0"/>
              </a:rPr>
              <a:t>র সংগঠক</a:t>
            </a:r>
            <a:r>
              <a:rPr lang="bn-BD" sz="2000" dirty="0" smtClean="0">
                <a:latin typeface="Times New Roman" pitchFamily="18" charset="0"/>
                <a:cs typeface="Times New Roman" pitchFamily="18" charset="0"/>
              </a:rPr>
              <a:t> </a:t>
            </a:r>
            <a:r>
              <a:rPr lang="bn-BD" sz="2000" dirty="0" smtClean="0">
                <a:latin typeface="Nikosh" pitchFamily="2" charset="0"/>
                <a:cs typeface="Nikosh" pitchFamily="2" charset="0"/>
              </a:rPr>
              <a:t> </a:t>
            </a:r>
            <a:r>
              <a:rPr lang="en-US" sz="2000" dirty="0" smtClean="0">
                <a:latin typeface="Times New Roman" pitchFamily="18" charset="0"/>
                <a:cs typeface="Times New Roman" pitchFamily="18" charset="0"/>
              </a:rPr>
              <a:t>ii</a:t>
            </a:r>
            <a:r>
              <a:rPr lang="en-US" sz="2000" dirty="0" smtClean="0">
                <a:latin typeface="Nikosh" pitchFamily="2" charset="0"/>
                <a:cs typeface="Nikosh" pitchFamily="2" charset="0"/>
              </a:rPr>
              <a:t>.</a:t>
            </a:r>
            <a:r>
              <a:rPr lang="bn-BD" sz="2000" dirty="0" smtClean="0">
                <a:latin typeface="Nikosh" pitchFamily="2" charset="0"/>
                <a:cs typeface="Nikosh" pitchFamily="2" charset="0"/>
              </a:rPr>
              <a:t>  ক্রীড়া সংগঠক  </a:t>
            </a:r>
            <a:r>
              <a:rPr lang="en-US" sz="2000" dirty="0" smtClean="0">
                <a:latin typeface="Times New Roman" pitchFamily="18" charset="0"/>
                <a:cs typeface="Times New Roman" pitchFamily="18" charset="0"/>
              </a:rPr>
              <a:t>iii.</a:t>
            </a:r>
            <a:r>
              <a:rPr lang="bn-BD" sz="2000" dirty="0" smtClean="0">
                <a:latin typeface="Nikosh" pitchFamily="2" charset="0"/>
                <a:cs typeface="Nikosh" pitchFamily="2" charset="0"/>
              </a:rPr>
              <a:t> স্বাধীনতার ঘোষনাপত্রের অনুবাদক –</a:t>
            </a:r>
            <a:r>
              <a:rPr lang="en-US" sz="2000" dirty="0" smtClean="0">
                <a:latin typeface="Times New Roman" pitchFamily="18" charset="0"/>
                <a:cs typeface="Times New Roman" pitchFamily="18" charset="0"/>
              </a:rPr>
              <a:t> </a:t>
            </a:r>
            <a:endParaRPr lang="bn-BD" sz="2000" dirty="0" smtClean="0">
              <a:latin typeface="Times New Roman" pitchFamily="18" charset="0"/>
              <a:cs typeface="Times New Roman" pitchFamily="18" charset="0"/>
            </a:endParaRPr>
          </a:p>
          <a:p>
            <a:pPr marL="514350" indent="-514350">
              <a:buNone/>
            </a:pPr>
            <a:r>
              <a:rPr lang="bn-BD" sz="2000" dirty="0" smtClean="0">
                <a:latin typeface="Nikosh" pitchFamily="2" charset="0"/>
                <a:cs typeface="Nikosh" pitchFamily="2" charset="0"/>
              </a:rPr>
              <a:t>নিচের কোনটি সঠিক?</a:t>
            </a:r>
          </a:p>
          <a:p>
            <a:pPr>
              <a:buNone/>
            </a:pPr>
            <a:r>
              <a:rPr lang="bn-BD" sz="2000" dirty="0" smtClean="0">
                <a:latin typeface="Nikosh" pitchFamily="2" charset="0"/>
                <a:cs typeface="Nikosh" pitchFamily="2" charset="0"/>
              </a:rPr>
              <a:t>ক। </a:t>
            </a:r>
            <a:r>
              <a:rPr lang="en-US" sz="2000" dirty="0" err="1" smtClean="0">
                <a:latin typeface="Times New Roman" pitchFamily="18" charset="0"/>
                <a:cs typeface="Times New Roman" pitchFamily="18" charset="0"/>
              </a:rPr>
              <a:t>i</a:t>
            </a:r>
            <a:r>
              <a:rPr lang="en-US" sz="2000" dirty="0" smtClean="0">
                <a:latin typeface="Times New Roman" pitchFamily="18" charset="0"/>
                <a:cs typeface="Times New Roman" pitchFamily="18" charset="0"/>
              </a:rPr>
              <a:t> </a:t>
            </a:r>
            <a:r>
              <a:rPr lang="bn-BD" sz="2000" dirty="0" smtClean="0">
                <a:latin typeface="Nikosh" pitchFamily="2" charset="0"/>
                <a:cs typeface="Nikosh" pitchFamily="2" charset="0"/>
              </a:rPr>
              <a:t>ও</a:t>
            </a:r>
            <a:r>
              <a:rPr lang="bn-BD"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ii    </a:t>
            </a:r>
            <a:r>
              <a:rPr lang="bn-BD" sz="2000" dirty="0" smtClean="0">
                <a:latin typeface="Nikosh" pitchFamily="2" charset="0"/>
                <a:cs typeface="Nikosh" pitchFamily="2" charset="0"/>
              </a:rPr>
              <a:t>খ।</a:t>
            </a:r>
            <a:r>
              <a:rPr lang="en-US" sz="2000" dirty="0" smtClean="0">
                <a:latin typeface="Times New Roman" pitchFamily="18" charset="0"/>
                <a:cs typeface="Times New Roman" pitchFamily="18" charset="0"/>
              </a:rPr>
              <a:t>  iii </a:t>
            </a:r>
            <a:r>
              <a:rPr lang="bn-BD" sz="2000" dirty="0" smtClean="0">
                <a:latin typeface="Times New Roman" pitchFamily="18" charset="0"/>
                <a:cs typeface="Times New Roman" pitchFamily="18" charset="0"/>
              </a:rPr>
              <a:t>   </a:t>
            </a:r>
            <a:r>
              <a:rPr lang="bn-BD" sz="2000" dirty="0" smtClean="0">
                <a:latin typeface="Nikosh" pitchFamily="2" charset="0"/>
                <a:cs typeface="Nikosh" pitchFamily="2" charset="0"/>
              </a:rPr>
              <a:t>গ।</a:t>
            </a:r>
            <a:r>
              <a:rPr lang="bn-BD"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ii  </a:t>
            </a:r>
            <a:r>
              <a:rPr lang="bn-BD" sz="2000" dirty="0" smtClean="0">
                <a:latin typeface="Nikosh" pitchFamily="2" charset="0"/>
                <a:cs typeface="Nikosh" pitchFamily="2" charset="0"/>
              </a:rPr>
              <a:t>ও</a:t>
            </a:r>
            <a:r>
              <a:rPr lang="en-US" sz="2000" dirty="0" smtClean="0">
                <a:latin typeface="Times New Roman" pitchFamily="18" charset="0"/>
                <a:cs typeface="Times New Roman" pitchFamily="18" charset="0"/>
              </a:rPr>
              <a:t> iii   </a:t>
            </a:r>
            <a:r>
              <a:rPr lang="bn-BD" sz="2000" dirty="0" smtClean="0">
                <a:latin typeface="Times New Roman" pitchFamily="18" charset="0"/>
                <a:cs typeface="Times New Roman" pitchFamily="18" charset="0"/>
              </a:rPr>
              <a:t> </a:t>
            </a:r>
            <a:r>
              <a:rPr lang="bn-BD" sz="2000" b="1" dirty="0" smtClean="0">
                <a:latin typeface="Nikosh" pitchFamily="2" charset="0"/>
                <a:cs typeface="Nikosh" pitchFamily="2" charset="0"/>
              </a:rPr>
              <a:t>ঘ।</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i</a:t>
            </a:r>
            <a:r>
              <a:rPr lang="en-US" sz="2000" b="1" dirty="0" smtClean="0">
                <a:latin typeface="Times New Roman" pitchFamily="18" charset="0"/>
                <a:cs typeface="Times New Roman" pitchFamily="18" charset="0"/>
              </a:rPr>
              <a:t>, ii </a:t>
            </a:r>
            <a:r>
              <a:rPr lang="bn-BD" sz="2000" b="1" dirty="0" smtClean="0">
                <a:latin typeface="Nikosh" pitchFamily="2" charset="0"/>
                <a:cs typeface="Nikosh" pitchFamily="2" charset="0"/>
              </a:rPr>
              <a:t>ও</a:t>
            </a:r>
            <a:r>
              <a:rPr lang="en-US" sz="2000" b="1" dirty="0" smtClean="0">
                <a:latin typeface="Times New Roman" pitchFamily="18" charset="0"/>
                <a:cs typeface="Times New Roman" pitchFamily="18" charset="0"/>
              </a:rPr>
              <a:t> iii </a:t>
            </a:r>
            <a:r>
              <a:rPr lang="bn-BD" sz="2000" b="1" dirty="0" smtClean="0">
                <a:latin typeface="Times New Roman" pitchFamily="18" charset="0"/>
                <a:cs typeface="Times New Roman" pitchFamily="18" charset="0"/>
              </a:rPr>
              <a:t>    </a:t>
            </a:r>
            <a:endParaRPr lang="bn-BD" sz="1800" b="1" dirty="0" smtClean="0">
              <a:latin typeface="Times New Roman" pitchFamily="18" charset="0"/>
              <a:cs typeface="Times New Roman" pitchFamily="18" charset="0"/>
            </a:endParaRPr>
          </a:p>
          <a:p>
            <a:pPr>
              <a:buNone/>
            </a:pPr>
            <a:endParaRPr lang="bn-BD" sz="1600" dirty="0" smtClean="0">
              <a:latin typeface="Nikosh" pitchFamily="2" charset="0"/>
              <a:cs typeface="Nikosh" pitchFamily="2" charset="0"/>
            </a:endParaRPr>
          </a:p>
          <a:p>
            <a:pPr>
              <a:buNone/>
            </a:pPr>
            <a:endParaRPr lang="bn-BD" sz="1600" b="1" dirty="0" smtClean="0">
              <a:latin typeface="Times New Roman" pitchFamily="18" charset="0"/>
              <a:cs typeface="Times New Roman" pitchFamily="18" charset="0"/>
            </a:endParaRPr>
          </a:p>
          <a:p>
            <a:pPr>
              <a:buNone/>
            </a:pPr>
            <a:endParaRPr lang="bn-BD" sz="1600" dirty="0" smtClean="0">
              <a:latin typeface="Times New Roman" pitchFamily="18" charset="0"/>
              <a:cs typeface="Times New Roman" pitchFamily="18" charset="0"/>
            </a:endParaRPr>
          </a:p>
          <a:p>
            <a:pPr>
              <a:buNone/>
            </a:pPr>
            <a:endParaRPr lang="bn-BD" dirty="0" smtClean="0">
              <a:latin typeface="Nikosh" pitchFamily="2" charset="0"/>
              <a:cs typeface="Nikosh" pitchFamily="2" charset="0"/>
            </a:endParaRPr>
          </a:p>
          <a:p>
            <a:pPr>
              <a:buNone/>
            </a:pPr>
            <a:endParaRPr lang="en-US" dirty="0">
              <a:latin typeface="Nikosh" pitchFamily="2" charset="0"/>
              <a:cs typeface="Nikosh"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1" nodeType="click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2"/>
                                        </p:tgtEl>
                                        <p:attrNameLst>
                                          <p:attrName>ppt_x</p:attrName>
                                          <p:attrName>ppt_y</p:attrName>
                                        </p:attrNameLst>
                                      </p:cBhvr>
                                    </p:animMotion>
                                    <p:animRot by="1500000">
                                      <p:cBhvr>
                                        <p:cTn id="12" dur="125" fill="hold">
                                          <p:stCondLst>
                                            <p:cond delay="0"/>
                                          </p:stCondLst>
                                        </p:cTn>
                                        <p:tgtEl>
                                          <p:spTgt spid="2"/>
                                        </p:tgtEl>
                                        <p:attrNameLst>
                                          <p:attrName>r</p:attrName>
                                        </p:attrNameLst>
                                      </p:cBhvr>
                                    </p:animRot>
                                    <p:animRot by="-1500000">
                                      <p:cBhvr>
                                        <p:cTn id="13" dur="125" fill="hold">
                                          <p:stCondLst>
                                            <p:cond delay="125"/>
                                          </p:stCondLst>
                                        </p:cTn>
                                        <p:tgtEl>
                                          <p:spTgt spid="2"/>
                                        </p:tgtEl>
                                        <p:attrNameLst>
                                          <p:attrName>r</p:attrName>
                                        </p:attrNameLst>
                                      </p:cBhvr>
                                    </p:animRot>
                                    <p:animRot by="-1500000">
                                      <p:cBhvr>
                                        <p:cTn id="14" dur="125" fill="hold">
                                          <p:stCondLst>
                                            <p:cond delay="250"/>
                                          </p:stCondLst>
                                        </p:cTn>
                                        <p:tgtEl>
                                          <p:spTgt spid="2"/>
                                        </p:tgtEl>
                                        <p:attrNameLst>
                                          <p:attrName>r</p:attrName>
                                        </p:attrNameLst>
                                      </p:cBhvr>
                                    </p:animRot>
                                    <p:animRot by="1500000">
                                      <p:cBhvr>
                                        <p:cTn id="15"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n-BD" sz="3200" dirty="0" smtClean="0">
                <a:latin typeface="Nikosh" pitchFamily="2" charset="0"/>
                <a:cs typeface="Nikosh" pitchFamily="2" charset="0"/>
              </a:rPr>
              <a:t>বহুপদী সমাপ্তি সুচক/</a:t>
            </a:r>
            <a:r>
              <a:rPr lang="en-US" sz="3200" dirty="0" smtClean="0">
                <a:latin typeface="Nikosh" pitchFamily="2" charset="0"/>
                <a:cs typeface="Nikosh" pitchFamily="2" charset="0"/>
              </a:rPr>
              <a:t>অ</a:t>
            </a:r>
            <a:r>
              <a:rPr lang="bn-BD" sz="3200" dirty="0" smtClean="0">
                <a:latin typeface="Nikosh" pitchFamily="2" charset="0"/>
                <a:cs typeface="Nikosh" pitchFamily="2" charset="0"/>
              </a:rPr>
              <a:t>ভিন্ন তথ্যভিত্তিক বহুনির্বাচনী প্রশ্ন</a:t>
            </a:r>
            <a:endParaRPr lang="en-US" sz="3200" dirty="0"/>
          </a:p>
        </p:txBody>
      </p:sp>
      <p:sp>
        <p:nvSpPr>
          <p:cNvPr id="3" name="Content Placeholder 2"/>
          <p:cNvSpPr>
            <a:spLocks noGrp="1"/>
          </p:cNvSpPr>
          <p:nvPr>
            <p:ph idx="1"/>
          </p:nvPr>
        </p:nvSpPr>
        <p:spPr/>
        <p:txBody>
          <a:bodyPr>
            <a:normAutofit fontScale="32500" lnSpcReduction="20000"/>
          </a:bodyPr>
          <a:lstStyle/>
          <a:p>
            <a:pPr>
              <a:buNone/>
            </a:pPr>
            <a:r>
              <a:rPr lang="bn-BD" sz="3400" dirty="0" smtClean="0">
                <a:latin typeface="Nikosh" pitchFamily="2" charset="0"/>
                <a:cs typeface="Nikosh" pitchFamily="2" charset="0"/>
              </a:rPr>
              <a:t>৩৬। বঙ্গবন্ধুর ৭ মার্চের ভাষনের মুল বিষয়ের সঙ্গে সাদৃশ্য রয়েছে?      </a:t>
            </a:r>
          </a:p>
          <a:p>
            <a:pPr marL="571500" indent="-571500">
              <a:buNone/>
            </a:pPr>
            <a:r>
              <a:rPr lang="bn-BD" sz="3400" dirty="0" smtClean="0">
                <a:latin typeface="Nikosh" pitchFamily="2" charset="0"/>
                <a:cs typeface="Nikosh" pitchFamily="2" charset="0"/>
              </a:rPr>
              <a:t> </a:t>
            </a:r>
            <a:r>
              <a:rPr lang="en-US" sz="3400" dirty="0" err="1" smtClean="0">
                <a:latin typeface="Times New Roman" pitchFamily="18" charset="0"/>
                <a:cs typeface="Times New Roman" pitchFamily="18" charset="0"/>
              </a:rPr>
              <a:t>i</a:t>
            </a:r>
            <a:r>
              <a:rPr lang="bn-BD" sz="3400" dirty="0" smtClean="0">
                <a:latin typeface="Times New Roman" pitchFamily="18" charset="0"/>
                <a:cs typeface="Times New Roman" pitchFamily="18" charset="0"/>
              </a:rPr>
              <a:t>.  </a:t>
            </a:r>
            <a:r>
              <a:rPr lang="bn-BD" sz="3400" dirty="0" smtClean="0">
                <a:latin typeface="Nikosh" pitchFamily="2" charset="0"/>
                <a:cs typeface="Nikosh" pitchFamily="2" charset="0"/>
              </a:rPr>
              <a:t>সামরিক আইন প্রত্যাহার  </a:t>
            </a:r>
            <a:r>
              <a:rPr lang="en-US" sz="3400" dirty="0" smtClean="0">
                <a:latin typeface="Nikosh" pitchFamily="2" charset="0"/>
                <a:cs typeface="Nikosh" pitchFamily="2" charset="0"/>
              </a:rPr>
              <a:t> </a:t>
            </a:r>
            <a:r>
              <a:rPr lang="bn-BD" sz="3400" dirty="0" smtClean="0">
                <a:latin typeface="Nikosh" pitchFamily="2" charset="0"/>
                <a:cs typeface="Nikosh" pitchFamily="2" charset="0"/>
              </a:rPr>
              <a:t> </a:t>
            </a:r>
            <a:r>
              <a:rPr lang="en-US" sz="3400" dirty="0" smtClean="0">
                <a:latin typeface="Times New Roman" pitchFamily="18" charset="0"/>
                <a:cs typeface="Times New Roman" pitchFamily="18" charset="0"/>
              </a:rPr>
              <a:t>ii</a:t>
            </a:r>
            <a:r>
              <a:rPr lang="en-US" sz="3400" dirty="0" smtClean="0">
                <a:latin typeface="Nikosh" pitchFamily="2" charset="0"/>
                <a:cs typeface="Nikosh" pitchFamily="2" charset="0"/>
              </a:rPr>
              <a:t>. </a:t>
            </a:r>
            <a:r>
              <a:rPr lang="bn-BD" sz="3400" dirty="0" smtClean="0">
                <a:latin typeface="Nikosh" pitchFamily="2" charset="0"/>
                <a:cs typeface="Nikosh" pitchFamily="2" charset="0"/>
              </a:rPr>
              <a:t>সৈন্যদের ব্যারাকে ফিরিয়ে নেওয়া </a:t>
            </a:r>
            <a:r>
              <a:rPr lang="en-US" sz="3400" dirty="0" smtClean="0">
                <a:latin typeface="Nikosh" pitchFamily="2" charset="0"/>
                <a:cs typeface="Nikosh" pitchFamily="2" charset="0"/>
              </a:rPr>
              <a:t> </a:t>
            </a:r>
            <a:r>
              <a:rPr lang="en-US" sz="3400" dirty="0" smtClean="0">
                <a:latin typeface="Times New Roman" pitchFamily="18" charset="0"/>
                <a:cs typeface="Times New Roman" pitchFamily="18" charset="0"/>
              </a:rPr>
              <a:t>iii. </a:t>
            </a:r>
            <a:r>
              <a:rPr lang="bn-BD" sz="3400" dirty="0" smtClean="0">
                <a:latin typeface="Nikosh" pitchFamily="2" charset="0"/>
                <a:cs typeface="Nikosh" pitchFamily="2" charset="0"/>
              </a:rPr>
              <a:t>গণহত্যার তদন্ত করা -</a:t>
            </a:r>
            <a:r>
              <a:rPr lang="en-US" sz="3400" dirty="0" smtClean="0">
                <a:latin typeface="Nikosh" pitchFamily="2" charset="0"/>
                <a:cs typeface="Nikosh" pitchFamily="2" charset="0"/>
              </a:rPr>
              <a:t> </a:t>
            </a:r>
            <a:r>
              <a:rPr lang="bn-BD" sz="3400" dirty="0" smtClean="0">
                <a:latin typeface="Nikosh" pitchFamily="2" charset="0"/>
                <a:cs typeface="Nikosh" pitchFamily="2" charset="0"/>
              </a:rPr>
              <a:t>নিচের কোনটি সঠিক? </a:t>
            </a:r>
          </a:p>
          <a:p>
            <a:pPr>
              <a:buNone/>
            </a:pPr>
            <a:r>
              <a:rPr lang="bn-BD" sz="3400" dirty="0" smtClean="0">
                <a:latin typeface="Nikosh" pitchFamily="2" charset="0"/>
                <a:cs typeface="Nikosh" pitchFamily="2" charset="0"/>
              </a:rPr>
              <a:t>ক। </a:t>
            </a:r>
            <a:r>
              <a:rPr lang="en-US" sz="3400" dirty="0" err="1" smtClean="0">
                <a:latin typeface="Times New Roman" pitchFamily="18" charset="0"/>
                <a:cs typeface="Times New Roman" pitchFamily="18" charset="0"/>
              </a:rPr>
              <a:t>i</a:t>
            </a:r>
            <a:r>
              <a:rPr lang="en-US" sz="3400" dirty="0" smtClean="0">
                <a:latin typeface="Times New Roman" pitchFamily="18" charset="0"/>
                <a:cs typeface="Times New Roman" pitchFamily="18" charset="0"/>
              </a:rPr>
              <a:t>     </a:t>
            </a:r>
            <a:r>
              <a:rPr lang="bn-BD" sz="3400" dirty="0" smtClean="0">
                <a:latin typeface="Nikosh" pitchFamily="2" charset="0"/>
                <a:cs typeface="Nikosh" pitchFamily="2" charset="0"/>
              </a:rPr>
              <a:t>খ।</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i</a:t>
            </a:r>
            <a:r>
              <a:rPr lang="en-US" sz="3400" dirty="0" smtClean="0">
                <a:latin typeface="Times New Roman" pitchFamily="18" charset="0"/>
                <a:cs typeface="Times New Roman" pitchFamily="18" charset="0"/>
              </a:rPr>
              <a:t>  </a:t>
            </a:r>
            <a:r>
              <a:rPr lang="bn-BD" sz="3400" dirty="0" smtClean="0">
                <a:latin typeface="Nikosh" pitchFamily="2" charset="0"/>
                <a:cs typeface="Nikosh" pitchFamily="2" charset="0"/>
              </a:rPr>
              <a:t>ও</a:t>
            </a:r>
            <a:r>
              <a:rPr lang="en-US" sz="3400" dirty="0" smtClean="0">
                <a:latin typeface="Times New Roman" pitchFamily="18" charset="0"/>
                <a:cs typeface="Times New Roman" pitchFamily="18" charset="0"/>
              </a:rPr>
              <a:t> ii </a:t>
            </a:r>
            <a:r>
              <a:rPr lang="bn-BD" sz="3400" dirty="0" smtClean="0">
                <a:latin typeface="Times New Roman" pitchFamily="18" charset="0"/>
                <a:cs typeface="Times New Roman" pitchFamily="18" charset="0"/>
              </a:rPr>
              <a:t> </a:t>
            </a:r>
            <a:r>
              <a:rPr lang="bn-BD" sz="3400" dirty="0" smtClean="0">
                <a:latin typeface="Nikosh" pitchFamily="2" charset="0"/>
                <a:cs typeface="Nikosh" pitchFamily="2" charset="0"/>
              </a:rPr>
              <a:t>গ।</a:t>
            </a:r>
            <a:r>
              <a:rPr lang="bn-BD" sz="3400" dirty="0" smtClean="0">
                <a:latin typeface="Times New Roman" pitchFamily="18" charset="0"/>
                <a:cs typeface="Times New Roman" pitchFamily="18" charset="0"/>
              </a:rPr>
              <a:t> </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i</a:t>
            </a:r>
            <a:r>
              <a:rPr lang="en-US" sz="3400" dirty="0" smtClean="0">
                <a:latin typeface="Times New Roman" pitchFamily="18" charset="0"/>
                <a:cs typeface="Times New Roman" pitchFamily="18" charset="0"/>
              </a:rPr>
              <a:t>  </a:t>
            </a:r>
            <a:r>
              <a:rPr lang="bn-BD" sz="3400" dirty="0" smtClean="0">
                <a:latin typeface="Nikosh" pitchFamily="2" charset="0"/>
                <a:cs typeface="Nikosh" pitchFamily="2" charset="0"/>
              </a:rPr>
              <a:t>ও</a:t>
            </a:r>
            <a:r>
              <a:rPr lang="en-US" sz="3400" dirty="0" smtClean="0">
                <a:latin typeface="Times New Roman" pitchFamily="18" charset="0"/>
                <a:cs typeface="Times New Roman" pitchFamily="18" charset="0"/>
              </a:rPr>
              <a:t> iii   </a:t>
            </a:r>
            <a:r>
              <a:rPr lang="bn-BD" sz="3400" dirty="0" smtClean="0">
                <a:latin typeface="Times New Roman" pitchFamily="18" charset="0"/>
                <a:cs typeface="Times New Roman" pitchFamily="18" charset="0"/>
              </a:rPr>
              <a:t> </a:t>
            </a:r>
            <a:r>
              <a:rPr lang="bn-BD" sz="3400" b="1" dirty="0" smtClean="0">
                <a:latin typeface="Nikosh" pitchFamily="2" charset="0"/>
                <a:cs typeface="Nikosh" pitchFamily="2" charset="0"/>
              </a:rPr>
              <a:t>ঘ।</a:t>
            </a:r>
            <a:r>
              <a:rPr lang="en-US" sz="3400" b="1" dirty="0" smtClean="0">
                <a:latin typeface="Times New Roman" pitchFamily="18" charset="0"/>
                <a:cs typeface="Times New Roman" pitchFamily="18" charset="0"/>
              </a:rPr>
              <a:t>  </a:t>
            </a:r>
            <a:r>
              <a:rPr lang="en-US" sz="3400" b="1" dirty="0" err="1" smtClean="0">
                <a:latin typeface="Times New Roman" pitchFamily="18" charset="0"/>
                <a:cs typeface="Times New Roman" pitchFamily="18" charset="0"/>
              </a:rPr>
              <a:t>i</a:t>
            </a:r>
            <a:r>
              <a:rPr lang="en-US" sz="3400" b="1" dirty="0" smtClean="0">
                <a:latin typeface="Times New Roman" pitchFamily="18" charset="0"/>
                <a:cs typeface="Times New Roman" pitchFamily="18" charset="0"/>
              </a:rPr>
              <a:t>,  </a:t>
            </a:r>
            <a:r>
              <a:rPr lang="en-US" sz="3400" b="1" dirty="0" err="1" smtClean="0">
                <a:latin typeface="Times New Roman" pitchFamily="18" charset="0"/>
                <a:cs typeface="Times New Roman" pitchFamily="18" charset="0"/>
              </a:rPr>
              <a:t>i</a:t>
            </a:r>
            <a:r>
              <a:rPr lang="en-US" sz="3400" b="1" dirty="0" smtClean="0">
                <a:latin typeface="Times New Roman" pitchFamily="18" charset="0"/>
                <a:cs typeface="Times New Roman" pitchFamily="18" charset="0"/>
              </a:rPr>
              <a:t> </a:t>
            </a:r>
            <a:r>
              <a:rPr lang="bn-BD" sz="3400" b="1" dirty="0" smtClean="0">
                <a:latin typeface="Nikosh" pitchFamily="2" charset="0"/>
                <a:cs typeface="Nikosh" pitchFamily="2" charset="0"/>
              </a:rPr>
              <a:t>ও</a:t>
            </a:r>
            <a:r>
              <a:rPr lang="en-US" sz="3400" b="1" dirty="0" smtClean="0">
                <a:latin typeface="Times New Roman" pitchFamily="18" charset="0"/>
                <a:cs typeface="Times New Roman" pitchFamily="18" charset="0"/>
              </a:rPr>
              <a:t> iii </a:t>
            </a:r>
            <a:r>
              <a:rPr lang="bn-BD" sz="3400" b="1" dirty="0" smtClean="0">
                <a:latin typeface="Times New Roman" pitchFamily="18" charset="0"/>
                <a:cs typeface="Times New Roman" pitchFamily="18" charset="0"/>
              </a:rPr>
              <a:t>  </a:t>
            </a:r>
          </a:p>
          <a:p>
            <a:pPr>
              <a:buNone/>
            </a:pPr>
            <a:r>
              <a:rPr lang="bn-BD" sz="3400" dirty="0" smtClean="0">
                <a:latin typeface="Nikosh" pitchFamily="2" charset="0"/>
                <a:cs typeface="Nikosh" pitchFamily="2" charset="0"/>
              </a:rPr>
              <a:t>৩৭।  একাধারে বঞ্চনা ও শোষন স্বাধীনতা যুদ্ধে মানুষ এক হয়েছিল তা মুলত কি কারনে ? -</a:t>
            </a:r>
          </a:p>
          <a:p>
            <a:pPr marL="514350" indent="-514350">
              <a:buNone/>
            </a:pPr>
            <a:r>
              <a:rPr lang="bn-BD" sz="3400" dirty="0" smtClean="0">
                <a:latin typeface="Nikosh" pitchFamily="2" charset="0"/>
                <a:cs typeface="Nikosh" pitchFamily="2" charset="0"/>
              </a:rPr>
              <a:t>  </a:t>
            </a:r>
            <a:r>
              <a:rPr lang="en-US" sz="3400" dirty="0" err="1" smtClean="0">
                <a:latin typeface="Times New Roman" pitchFamily="18" charset="0"/>
                <a:cs typeface="Times New Roman" pitchFamily="18" charset="0"/>
              </a:rPr>
              <a:t>i</a:t>
            </a:r>
            <a:r>
              <a:rPr lang="bn-BD" sz="3400" dirty="0" smtClean="0">
                <a:latin typeface="Times New Roman" pitchFamily="18" charset="0"/>
                <a:cs typeface="Times New Roman" pitchFamily="18" charset="0"/>
              </a:rPr>
              <a:t>. </a:t>
            </a:r>
            <a:r>
              <a:rPr lang="bn-BD" sz="3400" dirty="0" smtClean="0">
                <a:latin typeface="Nikosh" pitchFamily="2" charset="0"/>
                <a:cs typeface="Nikosh" pitchFamily="2" charset="0"/>
              </a:rPr>
              <a:t>নেতৃত্বের জন্য</a:t>
            </a:r>
            <a:r>
              <a:rPr lang="en-US" sz="3400" dirty="0" smtClean="0">
                <a:latin typeface="Nikosh" pitchFamily="2" charset="0"/>
                <a:cs typeface="Nikosh" pitchFamily="2" charset="0"/>
              </a:rPr>
              <a:t>   </a:t>
            </a:r>
            <a:r>
              <a:rPr lang="en-US" sz="3400" dirty="0" smtClean="0">
                <a:latin typeface="Times New Roman" pitchFamily="18" charset="0"/>
                <a:cs typeface="Times New Roman" pitchFamily="18" charset="0"/>
              </a:rPr>
              <a:t>ii</a:t>
            </a:r>
            <a:r>
              <a:rPr lang="en-US" sz="3400" dirty="0" smtClean="0">
                <a:latin typeface="Nikosh" pitchFamily="2" charset="0"/>
                <a:cs typeface="Nikosh" pitchFamily="2" charset="0"/>
              </a:rPr>
              <a:t>. </a:t>
            </a:r>
            <a:r>
              <a:rPr lang="bn-BD" sz="3400" dirty="0" smtClean="0">
                <a:latin typeface="Nikosh" pitchFamily="2" charset="0"/>
                <a:cs typeface="Nikosh" pitchFamily="2" charset="0"/>
              </a:rPr>
              <a:t>মানুষকে অনুপ্রানীত করা  </a:t>
            </a:r>
            <a:r>
              <a:rPr lang="en-US" sz="3400" dirty="0" smtClean="0">
                <a:latin typeface="Nikosh" pitchFamily="2" charset="0"/>
                <a:cs typeface="Nikosh" pitchFamily="2" charset="0"/>
              </a:rPr>
              <a:t> </a:t>
            </a:r>
            <a:r>
              <a:rPr lang="en-US" sz="3400" dirty="0" smtClean="0">
                <a:latin typeface="Times New Roman" pitchFamily="18" charset="0"/>
                <a:cs typeface="Times New Roman" pitchFamily="18" charset="0"/>
              </a:rPr>
              <a:t>iii.</a:t>
            </a:r>
            <a:r>
              <a:rPr lang="bn-BD" sz="3400" dirty="0" smtClean="0">
                <a:latin typeface="Nikosh" pitchFamily="2" charset="0"/>
                <a:cs typeface="Nikosh" pitchFamily="2" charset="0"/>
              </a:rPr>
              <a:t> নির্দেশনা দান  </a:t>
            </a:r>
          </a:p>
          <a:p>
            <a:pPr marL="514350" indent="-514350">
              <a:buNone/>
            </a:pPr>
            <a:r>
              <a:rPr lang="bn-BD" sz="3400" dirty="0" smtClean="0">
                <a:latin typeface="Nikosh" pitchFamily="2" charset="0"/>
                <a:cs typeface="Nikosh" pitchFamily="2" charset="0"/>
              </a:rPr>
              <a:t>--</a:t>
            </a:r>
            <a:r>
              <a:rPr lang="bn-BD" sz="3400" dirty="0" smtClean="0">
                <a:latin typeface="Times New Roman" pitchFamily="18" charset="0"/>
                <a:cs typeface="Times New Roman" pitchFamily="18" charset="0"/>
              </a:rPr>
              <a:t>  </a:t>
            </a:r>
            <a:r>
              <a:rPr lang="en-US" sz="3400" dirty="0" smtClean="0">
                <a:latin typeface="Times New Roman" pitchFamily="18" charset="0"/>
                <a:cs typeface="Times New Roman" pitchFamily="18" charset="0"/>
              </a:rPr>
              <a:t> </a:t>
            </a:r>
            <a:r>
              <a:rPr lang="bn-BD" sz="3400" dirty="0" smtClean="0">
                <a:latin typeface="Nikosh" pitchFamily="2" charset="0"/>
                <a:cs typeface="Nikosh" pitchFamily="2" charset="0"/>
              </a:rPr>
              <a:t>নিচের কোনটি সঠিক?</a:t>
            </a:r>
          </a:p>
          <a:p>
            <a:pPr>
              <a:buNone/>
            </a:pPr>
            <a:r>
              <a:rPr lang="bn-BD" sz="3400" dirty="0" smtClean="0">
                <a:latin typeface="Nikosh" pitchFamily="2" charset="0"/>
                <a:cs typeface="Nikosh" pitchFamily="2" charset="0"/>
              </a:rPr>
              <a:t>ক। </a:t>
            </a:r>
            <a:r>
              <a:rPr lang="en-US" sz="3400" dirty="0" err="1" smtClean="0">
                <a:latin typeface="Times New Roman" pitchFamily="18" charset="0"/>
                <a:cs typeface="Times New Roman" pitchFamily="18" charset="0"/>
              </a:rPr>
              <a:t>i</a:t>
            </a:r>
            <a:r>
              <a:rPr lang="en-US" sz="3400" dirty="0" smtClean="0">
                <a:latin typeface="Times New Roman" pitchFamily="18" charset="0"/>
                <a:cs typeface="Times New Roman" pitchFamily="18" charset="0"/>
              </a:rPr>
              <a:t>     </a:t>
            </a:r>
            <a:r>
              <a:rPr lang="bn-BD" sz="3400" b="1" dirty="0" smtClean="0">
                <a:latin typeface="Nikosh" pitchFamily="2" charset="0"/>
                <a:cs typeface="Nikosh" pitchFamily="2" charset="0"/>
              </a:rPr>
              <a:t>খ।</a:t>
            </a:r>
            <a:r>
              <a:rPr lang="en-US" sz="3400" b="1" dirty="0" smtClean="0">
                <a:latin typeface="Times New Roman" pitchFamily="18" charset="0"/>
                <a:cs typeface="Times New Roman" pitchFamily="18" charset="0"/>
              </a:rPr>
              <a:t> </a:t>
            </a:r>
            <a:r>
              <a:rPr lang="en-US" sz="3400" b="1" dirty="0" err="1" smtClean="0">
                <a:latin typeface="Times New Roman" pitchFamily="18" charset="0"/>
                <a:cs typeface="Times New Roman" pitchFamily="18" charset="0"/>
              </a:rPr>
              <a:t>i</a:t>
            </a:r>
            <a:r>
              <a:rPr lang="en-US" sz="3400" b="1" dirty="0" smtClean="0">
                <a:latin typeface="Times New Roman" pitchFamily="18" charset="0"/>
                <a:cs typeface="Times New Roman" pitchFamily="18" charset="0"/>
              </a:rPr>
              <a:t>  </a:t>
            </a:r>
            <a:r>
              <a:rPr lang="bn-BD" sz="3400" b="1" dirty="0" smtClean="0">
                <a:latin typeface="Nikosh" pitchFamily="2" charset="0"/>
                <a:cs typeface="Nikosh" pitchFamily="2" charset="0"/>
              </a:rPr>
              <a:t>ও</a:t>
            </a:r>
            <a:r>
              <a:rPr lang="en-US" sz="3400" b="1" dirty="0" smtClean="0">
                <a:latin typeface="Times New Roman" pitchFamily="18" charset="0"/>
                <a:cs typeface="Times New Roman" pitchFamily="18" charset="0"/>
              </a:rPr>
              <a:t> ii </a:t>
            </a:r>
            <a:r>
              <a:rPr lang="bn-BD" sz="3400" b="1" dirty="0" smtClean="0">
                <a:latin typeface="Times New Roman" pitchFamily="18" charset="0"/>
                <a:cs typeface="Times New Roman" pitchFamily="18" charset="0"/>
              </a:rPr>
              <a:t> </a:t>
            </a:r>
            <a:r>
              <a:rPr lang="bn-BD" sz="3400" dirty="0" smtClean="0">
                <a:latin typeface="Nikosh" pitchFamily="2" charset="0"/>
                <a:cs typeface="Nikosh" pitchFamily="2" charset="0"/>
              </a:rPr>
              <a:t>গ।</a:t>
            </a:r>
            <a:r>
              <a:rPr lang="bn-BD" sz="3400" dirty="0" smtClean="0">
                <a:latin typeface="Times New Roman" pitchFamily="18" charset="0"/>
                <a:cs typeface="Times New Roman" pitchFamily="18" charset="0"/>
              </a:rPr>
              <a:t> </a:t>
            </a:r>
            <a:r>
              <a:rPr lang="en-US" sz="3400" dirty="0" smtClean="0">
                <a:latin typeface="Times New Roman" pitchFamily="18" charset="0"/>
                <a:cs typeface="Times New Roman" pitchFamily="18" charset="0"/>
              </a:rPr>
              <a:t> ii  </a:t>
            </a:r>
            <a:r>
              <a:rPr lang="bn-BD" sz="3400" dirty="0" smtClean="0">
                <a:latin typeface="Nikosh" pitchFamily="2" charset="0"/>
                <a:cs typeface="Nikosh" pitchFamily="2" charset="0"/>
              </a:rPr>
              <a:t>ও</a:t>
            </a:r>
            <a:r>
              <a:rPr lang="en-US" sz="3400" dirty="0" smtClean="0">
                <a:latin typeface="Times New Roman" pitchFamily="18" charset="0"/>
                <a:cs typeface="Times New Roman" pitchFamily="18" charset="0"/>
              </a:rPr>
              <a:t> iii   </a:t>
            </a:r>
            <a:r>
              <a:rPr lang="bn-BD" sz="3400" dirty="0" smtClean="0">
                <a:latin typeface="Times New Roman" pitchFamily="18" charset="0"/>
                <a:cs typeface="Times New Roman" pitchFamily="18" charset="0"/>
              </a:rPr>
              <a:t> </a:t>
            </a:r>
            <a:r>
              <a:rPr lang="bn-BD" sz="3400" dirty="0" smtClean="0">
                <a:latin typeface="Nikosh" pitchFamily="2" charset="0"/>
                <a:cs typeface="Nikosh" pitchFamily="2" charset="0"/>
              </a:rPr>
              <a:t>ঘ।</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i</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i</a:t>
            </a:r>
            <a:r>
              <a:rPr lang="en-US" sz="3400" dirty="0" smtClean="0">
                <a:latin typeface="Times New Roman" pitchFamily="18" charset="0"/>
                <a:cs typeface="Times New Roman" pitchFamily="18" charset="0"/>
              </a:rPr>
              <a:t> </a:t>
            </a:r>
            <a:r>
              <a:rPr lang="bn-BD" sz="3400" dirty="0" smtClean="0">
                <a:latin typeface="Nikosh" pitchFamily="2" charset="0"/>
                <a:cs typeface="Nikosh" pitchFamily="2" charset="0"/>
              </a:rPr>
              <a:t>ও</a:t>
            </a:r>
            <a:r>
              <a:rPr lang="en-US" sz="3400" dirty="0" smtClean="0">
                <a:latin typeface="Times New Roman" pitchFamily="18" charset="0"/>
                <a:cs typeface="Times New Roman" pitchFamily="18" charset="0"/>
              </a:rPr>
              <a:t> iii </a:t>
            </a:r>
            <a:endParaRPr lang="bn-BD" sz="3400" dirty="0" smtClean="0">
              <a:latin typeface="Times New Roman" pitchFamily="18" charset="0"/>
              <a:cs typeface="Times New Roman" pitchFamily="18" charset="0"/>
            </a:endParaRPr>
          </a:p>
          <a:p>
            <a:pPr>
              <a:buNone/>
            </a:pPr>
            <a:r>
              <a:rPr lang="bn-BD" sz="3400" dirty="0" smtClean="0">
                <a:latin typeface="Nikosh" pitchFamily="2" charset="0"/>
                <a:cs typeface="Nikosh" pitchFamily="2" charset="0"/>
              </a:rPr>
              <a:t>৩৮। ৭ মার্চের ঐতিহাসিক ভাষণ সম্পর্কে বলা যায়?    </a:t>
            </a:r>
          </a:p>
          <a:p>
            <a:pPr marL="514350" indent="-514350">
              <a:buNone/>
            </a:pPr>
            <a:r>
              <a:rPr lang="bn-BD" sz="3400" dirty="0" smtClean="0">
                <a:latin typeface="Nikosh" pitchFamily="2" charset="0"/>
                <a:cs typeface="Nikosh" pitchFamily="2" charset="0"/>
              </a:rPr>
              <a:t> </a:t>
            </a:r>
            <a:r>
              <a:rPr lang="en-US" sz="3400" dirty="0" err="1" smtClean="0">
                <a:latin typeface="Times New Roman" pitchFamily="18" charset="0"/>
                <a:cs typeface="Times New Roman" pitchFamily="18" charset="0"/>
              </a:rPr>
              <a:t>i</a:t>
            </a:r>
            <a:r>
              <a:rPr lang="bn-BD" sz="3400" dirty="0" smtClean="0">
                <a:latin typeface="Times New Roman" pitchFamily="18" charset="0"/>
                <a:cs typeface="Times New Roman" pitchFamily="18" charset="0"/>
              </a:rPr>
              <a:t>. </a:t>
            </a:r>
            <a:r>
              <a:rPr lang="bn-BD" sz="3400" dirty="0" smtClean="0">
                <a:latin typeface="Nikosh" pitchFamily="2" charset="0"/>
                <a:cs typeface="Nikosh" pitchFamily="2" charset="0"/>
              </a:rPr>
              <a:t>পাকিস্তানের স্বৈরশাসকের পতন ঘটে </a:t>
            </a:r>
            <a:r>
              <a:rPr lang="en-US" sz="3400" dirty="0" smtClean="0">
                <a:latin typeface="Nikosh" pitchFamily="2" charset="0"/>
                <a:cs typeface="Nikosh" pitchFamily="2" charset="0"/>
              </a:rPr>
              <a:t>  </a:t>
            </a:r>
            <a:r>
              <a:rPr lang="en-US" sz="3400" dirty="0" smtClean="0">
                <a:latin typeface="Times New Roman" pitchFamily="18" charset="0"/>
                <a:cs typeface="Times New Roman" pitchFamily="18" charset="0"/>
              </a:rPr>
              <a:t>ii</a:t>
            </a:r>
            <a:r>
              <a:rPr lang="en-US" sz="3400" dirty="0" smtClean="0">
                <a:latin typeface="Nikosh" pitchFamily="2" charset="0"/>
                <a:cs typeface="Nikosh" pitchFamily="2" charset="0"/>
              </a:rPr>
              <a:t>. </a:t>
            </a:r>
            <a:r>
              <a:rPr lang="bn-BD" sz="3400" dirty="0" smtClean="0">
                <a:latin typeface="Nikosh" pitchFamily="2" charset="0"/>
                <a:cs typeface="Nikosh" pitchFamily="2" charset="0"/>
              </a:rPr>
              <a:t>বঙ্গবন্ধুর সংগ্রামী ব্যাক্তিত্বের প্রকাশ ঘটে  </a:t>
            </a:r>
          </a:p>
          <a:p>
            <a:pPr marL="514350" indent="-514350">
              <a:buNone/>
            </a:pPr>
            <a:r>
              <a:rPr lang="bn-BD" sz="3400" dirty="0" smtClean="0">
                <a:latin typeface="Nikosh" pitchFamily="2" charset="0"/>
                <a:cs typeface="Nikosh" pitchFamily="2" charset="0"/>
              </a:rPr>
              <a:t>  </a:t>
            </a:r>
            <a:r>
              <a:rPr lang="en-US" sz="3400" dirty="0" smtClean="0">
                <a:latin typeface="Times New Roman" pitchFamily="18" charset="0"/>
                <a:cs typeface="Times New Roman" pitchFamily="18" charset="0"/>
              </a:rPr>
              <a:t>iii.</a:t>
            </a:r>
            <a:r>
              <a:rPr lang="bn-BD" sz="3400" dirty="0" smtClean="0">
                <a:latin typeface="Nikosh" pitchFamily="2" charset="0"/>
                <a:cs typeface="Nikosh" pitchFamily="2" charset="0"/>
              </a:rPr>
              <a:t>  বাংগালোদের স্বাধীনতাযুদ্ধে ঝাপিয়ে পড়তে উৎসাহী করে  </a:t>
            </a:r>
            <a:r>
              <a:rPr lang="en-US" sz="3400" dirty="0" smtClean="0">
                <a:latin typeface="Times New Roman" pitchFamily="18" charset="0"/>
                <a:cs typeface="Times New Roman" pitchFamily="18" charset="0"/>
              </a:rPr>
              <a:t> </a:t>
            </a:r>
            <a:r>
              <a:rPr lang="bn-BD" sz="3400" dirty="0" smtClean="0">
                <a:latin typeface="Nikosh" pitchFamily="2" charset="0"/>
                <a:cs typeface="Nikosh" pitchFamily="2" charset="0"/>
              </a:rPr>
              <a:t>নিচের কোনটি সঠিক?</a:t>
            </a:r>
          </a:p>
          <a:p>
            <a:pPr>
              <a:buNone/>
            </a:pPr>
            <a:r>
              <a:rPr lang="bn-BD" sz="3400" dirty="0" smtClean="0">
                <a:latin typeface="Nikosh" pitchFamily="2" charset="0"/>
                <a:cs typeface="Nikosh" pitchFamily="2" charset="0"/>
              </a:rPr>
              <a:t>ক। </a:t>
            </a:r>
            <a:r>
              <a:rPr lang="en-US" sz="3400" dirty="0" err="1" smtClean="0">
                <a:latin typeface="Times New Roman" pitchFamily="18" charset="0"/>
                <a:cs typeface="Times New Roman" pitchFamily="18" charset="0"/>
              </a:rPr>
              <a:t>i</a:t>
            </a:r>
            <a:r>
              <a:rPr lang="en-US" sz="3400" dirty="0" smtClean="0">
                <a:latin typeface="Times New Roman" pitchFamily="18" charset="0"/>
                <a:cs typeface="Times New Roman" pitchFamily="18" charset="0"/>
              </a:rPr>
              <a:t>     </a:t>
            </a:r>
            <a:r>
              <a:rPr lang="bn-BD" sz="3400" dirty="0" smtClean="0">
                <a:latin typeface="Nikosh" pitchFamily="2" charset="0"/>
                <a:cs typeface="Nikosh" pitchFamily="2" charset="0"/>
              </a:rPr>
              <a:t>খ।</a:t>
            </a:r>
            <a:r>
              <a:rPr lang="en-US" sz="3400" dirty="0" smtClean="0">
                <a:latin typeface="Times New Roman" pitchFamily="18" charset="0"/>
                <a:cs typeface="Times New Roman" pitchFamily="18" charset="0"/>
              </a:rPr>
              <a:t>  iii </a:t>
            </a:r>
            <a:r>
              <a:rPr lang="bn-BD" sz="3400" dirty="0" smtClean="0">
                <a:latin typeface="Times New Roman" pitchFamily="18" charset="0"/>
                <a:cs typeface="Times New Roman" pitchFamily="18" charset="0"/>
              </a:rPr>
              <a:t>   </a:t>
            </a:r>
            <a:r>
              <a:rPr lang="bn-BD" sz="3400" dirty="0" smtClean="0">
                <a:latin typeface="Nikosh" pitchFamily="2" charset="0"/>
                <a:cs typeface="Nikosh" pitchFamily="2" charset="0"/>
              </a:rPr>
              <a:t>গ।</a:t>
            </a:r>
            <a:r>
              <a:rPr lang="bn-BD" sz="3400" dirty="0" smtClean="0">
                <a:latin typeface="Times New Roman" pitchFamily="18" charset="0"/>
                <a:cs typeface="Times New Roman" pitchFamily="18" charset="0"/>
              </a:rPr>
              <a:t> </a:t>
            </a:r>
            <a:r>
              <a:rPr lang="en-US" sz="3400" dirty="0" smtClean="0">
                <a:latin typeface="Times New Roman" pitchFamily="18" charset="0"/>
                <a:cs typeface="Times New Roman" pitchFamily="18" charset="0"/>
              </a:rPr>
              <a:t> ii  </a:t>
            </a:r>
            <a:r>
              <a:rPr lang="bn-BD" sz="3400" dirty="0" smtClean="0">
                <a:latin typeface="Nikosh" pitchFamily="2" charset="0"/>
                <a:cs typeface="Nikosh" pitchFamily="2" charset="0"/>
              </a:rPr>
              <a:t>ও</a:t>
            </a:r>
            <a:r>
              <a:rPr lang="en-US" sz="3400" dirty="0" smtClean="0">
                <a:latin typeface="Times New Roman" pitchFamily="18" charset="0"/>
                <a:cs typeface="Times New Roman" pitchFamily="18" charset="0"/>
              </a:rPr>
              <a:t> iii   </a:t>
            </a:r>
            <a:r>
              <a:rPr lang="bn-BD" sz="3400" dirty="0" smtClean="0">
                <a:latin typeface="Times New Roman" pitchFamily="18" charset="0"/>
                <a:cs typeface="Times New Roman" pitchFamily="18" charset="0"/>
              </a:rPr>
              <a:t> </a:t>
            </a:r>
            <a:r>
              <a:rPr lang="bn-BD" sz="3400" b="1" dirty="0" smtClean="0">
                <a:latin typeface="Nikosh" pitchFamily="2" charset="0"/>
                <a:cs typeface="Nikosh" pitchFamily="2" charset="0"/>
              </a:rPr>
              <a:t>ঘ।</a:t>
            </a:r>
            <a:r>
              <a:rPr lang="en-US" sz="3400" b="1" dirty="0" smtClean="0">
                <a:latin typeface="Times New Roman" pitchFamily="18" charset="0"/>
                <a:cs typeface="Times New Roman" pitchFamily="18" charset="0"/>
              </a:rPr>
              <a:t>  </a:t>
            </a:r>
            <a:r>
              <a:rPr lang="en-US" sz="3400" b="1" dirty="0" err="1" smtClean="0">
                <a:latin typeface="Times New Roman" pitchFamily="18" charset="0"/>
                <a:cs typeface="Times New Roman" pitchFamily="18" charset="0"/>
              </a:rPr>
              <a:t>i</a:t>
            </a:r>
            <a:r>
              <a:rPr lang="en-US" sz="3400" b="1" dirty="0" smtClean="0">
                <a:latin typeface="Times New Roman" pitchFamily="18" charset="0"/>
                <a:cs typeface="Times New Roman" pitchFamily="18" charset="0"/>
              </a:rPr>
              <a:t>, ii </a:t>
            </a:r>
            <a:r>
              <a:rPr lang="bn-BD" sz="3400" b="1" dirty="0" smtClean="0">
                <a:latin typeface="Nikosh" pitchFamily="2" charset="0"/>
                <a:cs typeface="Nikosh" pitchFamily="2" charset="0"/>
              </a:rPr>
              <a:t>ও</a:t>
            </a:r>
            <a:r>
              <a:rPr lang="en-US" sz="3400" b="1" dirty="0" smtClean="0">
                <a:latin typeface="Times New Roman" pitchFamily="18" charset="0"/>
                <a:cs typeface="Times New Roman" pitchFamily="18" charset="0"/>
              </a:rPr>
              <a:t> iii </a:t>
            </a:r>
            <a:r>
              <a:rPr lang="bn-BD" sz="3400" b="1" dirty="0" smtClean="0">
                <a:latin typeface="Times New Roman" pitchFamily="18" charset="0"/>
                <a:cs typeface="Times New Roman" pitchFamily="18" charset="0"/>
              </a:rPr>
              <a:t>    </a:t>
            </a:r>
          </a:p>
          <a:p>
            <a:pPr>
              <a:buNone/>
            </a:pPr>
            <a:r>
              <a:rPr lang="bn-BD" sz="3400" dirty="0" smtClean="0">
                <a:latin typeface="Nikosh" pitchFamily="2" charset="0"/>
                <a:cs typeface="Nikosh" pitchFamily="2" charset="0"/>
              </a:rPr>
              <a:t>৩৯।    একটি দেশের স্বাধীনতার জন্য সবচেয়ে বড় শক্তি হল       </a:t>
            </a:r>
          </a:p>
          <a:p>
            <a:pPr marL="571500" indent="-571500">
              <a:buNone/>
            </a:pPr>
            <a:r>
              <a:rPr lang="en-US" sz="3400" dirty="0" err="1" smtClean="0">
                <a:latin typeface="Times New Roman" pitchFamily="18" charset="0"/>
                <a:cs typeface="Times New Roman" pitchFamily="18" charset="0"/>
              </a:rPr>
              <a:t>i</a:t>
            </a:r>
            <a:r>
              <a:rPr lang="en-US" sz="3400" dirty="0" smtClean="0">
                <a:latin typeface="Times New Roman" pitchFamily="18" charset="0"/>
                <a:cs typeface="Times New Roman" pitchFamily="18" charset="0"/>
              </a:rPr>
              <a:t>. </a:t>
            </a:r>
            <a:r>
              <a:rPr lang="bn-BD" sz="3400" dirty="0" smtClean="0">
                <a:latin typeface="Nikosh" pitchFamily="2" charset="0"/>
                <a:cs typeface="Nikosh" pitchFamily="2" charset="0"/>
              </a:rPr>
              <a:t>একতা</a:t>
            </a:r>
            <a:r>
              <a:rPr lang="bn-BD" sz="3400" dirty="0" smtClean="0">
                <a:latin typeface="Times New Roman" pitchFamily="18" charset="0"/>
                <a:cs typeface="Times New Roman" pitchFamily="18" charset="0"/>
              </a:rPr>
              <a:t> </a:t>
            </a:r>
            <a:r>
              <a:rPr lang="bn-BD" sz="3400" dirty="0" smtClean="0">
                <a:latin typeface="Nikosh" pitchFamily="2" charset="0"/>
                <a:cs typeface="Nikosh" pitchFamily="2" charset="0"/>
              </a:rPr>
              <a:t>    </a:t>
            </a:r>
            <a:r>
              <a:rPr lang="en-US" sz="3400" dirty="0" smtClean="0">
                <a:latin typeface="Times New Roman" pitchFamily="18" charset="0"/>
                <a:cs typeface="Times New Roman" pitchFamily="18" charset="0"/>
              </a:rPr>
              <a:t>ii</a:t>
            </a:r>
            <a:r>
              <a:rPr lang="en-US" sz="3400" dirty="0" smtClean="0">
                <a:latin typeface="Nikosh" pitchFamily="2" charset="0"/>
                <a:cs typeface="Nikosh" pitchFamily="2" charset="0"/>
              </a:rPr>
              <a:t>.</a:t>
            </a:r>
            <a:r>
              <a:rPr lang="bn-BD" sz="3400" dirty="0" smtClean="0">
                <a:latin typeface="Nikosh" pitchFamily="2" charset="0"/>
                <a:cs typeface="Nikosh" pitchFamily="2" charset="0"/>
              </a:rPr>
              <a:t>  ভেদাভেদ দূর করা    </a:t>
            </a:r>
            <a:r>
              <a:rPr lang="en-US" sz="3400" dirty="0" smtClean="0">
                <a:latin typeface="Nikosh" pitchFamily="2" charset="0"/>
                <a:cs typeface="Nikosh" pitchFamily="2" charset="0"/>
              </a:rPr>
              <a:t> </a:t>
            </a:r>
            <a:r>
              <a:rPr lang="en-US" sz="3400" dirty="0" smtClean="0">
                <a:latin typeface="Times New Roman" pitchFamily="18" charset="0"/>
                <a:cs typeface="Times New Roman" pitchFamily="18" charset="0"/>
              </a:rPr>
              <a:t>iii. </a:t>
            </a:r>
            <a:r>
              <a:rPr lang="bn-BD" sz="3400" dirty="0" smtClean="0">
                <a:latin typeface="Nikosh" pitchFamily="2" charset="0"/>
                <a:cs typeface="Nikosh" pitchFamily="2" charset="0"/>
              </a:rPr>
              <a:t>সম্মিলিত প্রয়াস   </a:t>
            </a:r>
            <a:r>
              <a:rPr lang="en-US" sz="3400" dirty="0" smtClean="0">
                <a:latin typeface="Nikosh" pitchFamily="2" charset="0"/>
                <a:cs typeface="Nikosh" pitchFamily="2" charset="0"/>
              </a:rPr>
              <a:t> </a:t>
            </a:r>
            <a:r>
              <a:rPr lang="bn-BD" sz="3400" dirty="0" smtClean="0">
                <a:latin typeface="Nikosh" pitchFamily="2" charset="0"/>
                <a:cs typeface="Nikosh" pitchFamily="2" charset="0"/>
              </a:rPr>
              <a:t>নিচের কোনটি সঠিক? </a:t>
            </a:r>
          </a:p>
          <a:p>
            <a:pPr>
              <a:buNone/>
            </a:pPr>
            <a:r>
              <a:rPr lang="bn-BD" sz="3400" dirty="0" smtClean="0">
                <a:latin typeface="Nikosh" pitchFamily="2" charset="0"/>
                <a:cs typeface="Nikosh" pitchFamily="2" charset="0"/>
              </a:rPr>
              <a:t>ক। </a:t>
            </a:r>
            <a:r>
              <a:rPr lang="en-US" sz="3400" dirty="0" err="1" smtClean="0">
                <a:latin typeface="Times New Roman" pitchFamily="18" charset="0"/>
                <a:cs typeface="Times New Roman" pitchFamily="18" charset="0"/>
              </a:rPr>
              <a:t>i</a:t>
            </a:r>
            <a:r>
              <a:rPr lang="en-US" sz="3400" dirty="0" smtClean="0">
                <a:latin typeface="Times New Roman" pitchFamily="18" charset="0"/>
                <a:cs typeface="Times New Roman" pitchFamily="18" charset="0"/>
              </a:rPr>
              <a:t>     </a:t>
            </a:r>
            <a:r>
              <a:rPr lang="bn-BD" sz="3400" dirty="0" smtClean="0">
                <a:latin typeface="Nikosh" pitchFamily="2" charset="0"/>
                <a:cs typeface="Nikosh" pitchFamily="2" charset="0"/>
              </a:rPr>
              <a:t>খ।</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i</a:t>
            </a:r>
            <a:r>
              <a:rPr lang="en-US" sz="3400" dirty="0" smtClean="0">
                <a:latin typeface="Times New Roman" pitchFamily="18" charset="0"/>
                <a:cs typeface="Times New Roman" pitchFamily="18" charset="0"/>
              </a:rPr>
              <a:t>  </a:t>
            </a:r>
            <a:r>
              <a:rPr lang="bn-BD" sz="3400" dirty="0" smtClean="0">
                <a:latin typeface="Nikosh" pitchFamily="2" charset="0"/>
                <a:cs typeface="Nikosh" pitchFamily="2" charset="0"/>
              </a:rPr>
              <a:t>ও</a:t>
            </a:r>
            <a:r>
              <a:rPr lang="en-US" sz="3400" dirty="0" smtClean="0">
                <a:latin typeface="Times New Roman" pitchFamily="18" charset="0"/>
                <a:cs typeface="Times New Roman" pitchFamily="18" charset="0"/>
              </a:rPr>
              <a:t> ii </a:t>
            </a:r>
            <a:r>
              <a:rPr lang="bn-BD" sz="3400" dirty="0" smtClean="0">
                <a:latin typeface="Times New Roman" pitchFamily="18" charset="0"/>
                <a:cs typeface="Times New Roman" pitchFamily="18" charset="0"/>
              </a:rPr>
              <a:t> </a:t>
            </a:r>
            <a:r>
              <a:rPr lang="bn-BD" sz="3400" dirty="0" smtClean="0">
                <a:latin typeface="Nikosh" pitchFamily="2" charset="0"/>
                <a:cs typeface="Nikosh" pitchFamily="2" charset="0"/>
              </a:rPr>
              <a:t>গ।</a:t>
            </a:r>
            <a:r>
              <a:rPr lang="bn-BD" sz="3400" dirty="0" smtClean="0">
                <a:latin typeface="Times New Roman" pitchFamily="18" charset="0"/>
                <a:cs typeface="Times New Roman" pitchFamily="18" charset="0"/>
              </a:rPr>
              <a:t> </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i</a:t>
            </a:r>
            <a:r>
              <a:rPr lang="en-US" sz="3400" dirty="0" smtClean="0">
                <a:latin typeface="Times New Roman" pitchFamily="18" charset="0"/>
                <a:cs typeface="Times New Roman" pitchFamily="18" charset="0"/>
              </a:rPr>
              <a:t>  </a:t>
            </a:r>
            <a:r>
              <a:rPr lang="bn-BD" sz="3400" dirty="0" smtClean="0">
                <a:latin typeface="Nikosh" pitchFamily="2" charset="0"/>
                <a:cs typeface="Nikosh" pitchFamily="2" charset="0"/>
              </a:rPr>
              <a:t>ও</a:t>
            </a:r>
            <a:r>
              <a:rPr lang="en-US" sz="3400" dirty="0" smtClean="0">
                <a:latin typeface="Times New Roman" pitchFamily="18" charset="0"/>
                <a:cs typeface="Times New Roman" pitchFamily="18" charset="0"/>
              </a:rPr>
              <a:t> iii   </a:t>
            </a:r>
            <a:r>
              <a:rPr lang="bn-BD" sz="3400" dirty="0" smtClean="0">
                <a:latin typeface="Times New Roman" pitchFamily="18" charset="0"/>
                <a:cs typeface="Times New Roman" pitchFamily="18" charset="0"/>
              </a:rPr>
              <a:t> </a:t>
            </a:r>
            <a:r>
              <a:rPr lang="bn-BD" sz="3400" b="1" dirty="0" smtClean="0">
                <a:latin typeface="Nikosh" pitchFamily="2" charset="0"/>
                <a:cs typeface="Nikosh" pitchFamily="2" charset="0"/>
              </a:rPr>
              <a:t>ঘ।</a:t>
            </a:r>
            <a:r>
              <a:rPr lang="en-US" sz="3400" b="1" dirty="0" smtClean="0">
                <a:latin typeface="Times New Roman" pitchFamily="18" charset="0"/>
                <a:cs typeface="Times New Roman" pitchFamily="18" charset="0"/>
              </a:rPr>
              <a:t>  </a:t>
            </a:r>
            <a:r>
              <a:rPr lang="en-US" sz="3400" b="1" dirty="0" err="1" smtClean="0">
                <a:latin typeface="Times New Roman" pitchFamily="18" charset="0"/>
                <a:cs typeface="Times New Roman" pitchFamily="18" charset="0"/>
              </a:rPr>
              <a:t>i</a:t>
            </a:r>
            <a:r>
              <a:rPr lang="en-US" sz="3400" b="1" dirty="0" smtClean="0">
                <a:latin typeface="Times New Roman" pitchFamily="18" charset="0"/>
                <a:cs typeface="Times New Roman" pitchFamily="18" charset="0"/>
              </a:rPr>
              <a:t>,  </a:t>
            </a:r>
            <a:r>
              <a:rPr lang="en-US" sz="3400" b="1" dirty="0" err="1" smtClean="0">
                <a:latin typeface="Times New Roman" pitchFamily="18" charset="0"/>
                <a:cs typeface="Times New Roman" pitchFamily="18" charset="0"/>
              </a:rPr>
              <a:t>i</a:t>
            </a:r>
            <a:r>
              <a:rPr lang="en-US" sz="3400" b="1" dirty="0" smtClean="0">
                <a:latin typeface="Times New Roman" pitchFamily="18" charset="0"/>
                <a:cs typeface="Times New Roman" pitchFamily="18" charset="0"/>
              </a:rPr>
              <a:t> </a:t>
            </a:r>
            <a:r>
              <a:rPr lang="bn-BD" sz="3400" b="1" dirty="0" smtClean="0">
                <a:latin typeface="Nikosh" pitchFamily="2" charset="0"/>
                <a:cs typeface="Nikosh" pitchFamily="2" charset="0"/>
              </a:rPr>
              <a:t>ও</a:t>
            </a:r>
            <a:r>
              <a:rPr lang="en-US" sz="3400" b="1" dirty="0" smtClean="0">
                <a:latin typeface="Times New Roman" pitchFamily="18" charset="0"/>
                <a:cs typeface="Times New Roman" pitchFamily="18" charset="0"/>
              </a:rPr>
              <a:t> iii </a:t>
            </a:r>
            <a:r>
              <a:rPr lang="bn-BD" sz="3400" b="1" dirty="0" smtClean="0">
                <a:latin typeface="Times New Roman" pitchFamily="18" charset="0"/>
                <a:cs typeface="Times New Roman" pitchFamily="18" charset="0"/>
              </a:rPr>
              <a:t>  </a:t>
            </a:r>
          </a:p>
          <a:p>
            <a:pPr>
              <a:buNone/>
            </a:pPr>
            <a:endParaRPr lang="en-US"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1" nodeType="clickEffect">
                                  <p:stCondLst>
                                    <p:cond delay="0"/>
                                  </p:stCondLst>
                                  <p:childTnLst>
                                    <p:set>
                                      <p:cBhvr rctx="PPT">
                                        <p:cTn id="11" dur="indefinite"/>
                                        <p:tgtEl>
                                          <p:spTgt spid="2"/>
                                        </p:tgtEl>
                                        <p:attrNameLst>
                                          <p:attrName>style.opacity</p:attrName>
                                        </p:attrNameLst>
                                      </p:cBhvr>
                                      <p:to>
                                        <p:strVal val="0.5"/>
                                      </p:to>
                                    </p:set>
                                    <p:animEffect filter="image" prLst="opacity: 0.5">
                                      <p:cBhvr rctx="IE">
                                        <p:cTn id="12"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74638"/>
            <a:ext cx="3048000" cy="1143000"/>
          </a:xfrm>
        </p:spPr>
        <p:txBody>
          <a:bodyPr/>
          <a:lstStyle/>
          <a:p>
            <a:r>
              <a:rPr lang="bn-BD" dirty="0" smtClean="0">
                <a:latin typeface="Nikosh" pitchFamily="2" charset="0"/>
                <a:cs typeface="Nikosh" pitchFamily="2" charset="0"/>
              </a:rPr>
              <a:t>সমাধান</a:t>
            </a:r>
            <a:endParaRPr lang="en-US" dirty="0">
              <a:latin typeface="Nikosh" pitchFamily="2" charset="0"/>
              <a:cs typeface="Nikosh" pitchFamily="2" charset="0"/>
            </a:endParaRPr>
          </a:p>
        </p:txBody>
      </p:sp>
      <p:sp>
        <p:nvSpPr>
          <p:cNvPr id="3" name="Content Placeholder 2"/>
          <p:cNvSpPr>
            <a:spLocks noGrp="1"/>
          </p:cNvSpPr>
          <p:nvPr>
            <p:ph idx="1"/>
          </p:nvPr>
        </p:nvSpPr>
        <p:spPr>
          <a:xfrm>
            <a:off x="914400" y="2209800"/>
            <a:ext cx="7391400" cy="2667000"/>
          </a:xfrm>
        </p:spPr>
        <p:txBody>
          <a:bodyPr>
            <a:normAutofit/>
          </a:bodyPr>
          <a:lstStyle/>
          <a:p>
            <a:pPr>
              <a:buNone/>
            </a:pPr>
            <a:r>
              <a:rPr lang="bn-BD" sz="2400" b="1" dirty="0" smtClean="0">
                <a:latin typeface="Nikosh" pitchFamily="2" charset="0"/>
                <a:cs typeface="Nikosh" pitchFamily="2" charset="0"/>
              </a:rPr>
              <a:t>  </a:t>
            </a:r>
            <a:r>
              <a:rPr lang="bn-BD" sz="2400" dirty="0" smtClean="0">
                <a:latin typeface="Nikosh" pitchFamily="2" charset="0"/>
                <a:cs typeface="Nikosh" pitchFamily="2" charset="0"/>
              </a:rPr>
              <a:t>১। ক   ২। ক  ৩। ক  ৪। খ   ৫। ক   ৬। ঘ   ৭। ক   ৮। ক   ৯। গ </a:t>
            </a:r>
          </a:p>
          <a:p>
            <a:pPr>
              <a:buNone/>
            </a:pPr>
            <a:r>
              <a:rPr lang="bn-BD" sz="2400" dirty="0" smtClean="0">
                <a:latin typeface="Nikosh" pitchFamily="2" charset="0"/>
                <a:cs typeface="Nikosh" pitchFamily="2" charset="0"/>
              </a:rPr>
              <a:t> ১০। খ   ১১। ক   ১২। খ  ১৩। ক  ১৪। ক  ১৫। ক  ১৬। ক  ১৭। ক  </a:t>
            </a:r>
          </a:p>
          <a:p>
            <a:pPr>
              <a:buNone/>
            </a:pPr>
            <a:r>
              <a:rPr lang="bn-BD" sz="2400" dirty="0" smtClean="0">
                <a:latin typeface="Nikosh" pitchFamily="2" charset="0"/>
                <a:cs typeface="Nikosh" pitchFamily="2" charset="0"/>
              </a:rPr>
              <a:t>১৮। খ    ১৯। খ  ২০। ক  ২১। ক  ২২। গ  ২৩। ক  ২৪। খ  ২৫। খ  </a:t>
            </a:r>
          </a:p>
          <a:p>
            <a:pPr>
              <a:buNone/>
            </a:pPr>
            <a:r>
              <a:rPr lang="bn-BD" sz="2400" dirty="0" smtClean="0">
                <a:latin typeface="Nikosh" pitchFamily="2" charset="0"/>
                <a:cs typeface="Nikosh" pitchFamily="2" charset="0"/>
              </a:rPr>
              <a:t>২৬। ক  ২৭। ক  ২৮। ক  ২৯। ক  ৩০। খ  ৩১। ক  ৩২। ক  ৩৩ । ক </a:t>
            </a:r>
          </a:p>
          <a:p>
            <a:pPr>
              <a:buNone/>
            </a:pPr>
            <a:r>
              <a:rPr lang="bn-BD" sz="2400" dirty="0" smtClean="0">
                <a:latin typeface="Nikosh" pitchFamily="2" charset="0"/>
                <a:cs typeface="Nikosh" pitchFamily="2" charset="0"/>
              </a:rPr>
              <a:t> </a:t>
            </a:r>
            <a:r>
              <a:rPr lang="bn-BD" sz="2400" smtClean="0">
                <a:latin typeface="Nikosh" pitchFamily="2" charset="0"/>
                <a:cs typeface="Nikosh" pitchFamily="2" charset="0"/>
              </a:rPr>
              <a:t>৩৪। ঘ  </a:t>
            </a:r>
            <a:r>
              <a:rPr lang="bn-BD" sz="2400" dirty="0" smtClean="0">
                <a:latin typeface="Nikosh" pitchFamily="2" charset="0"/>
                <a:cs typeface="Nikosh" pitchFamily="2" charset="0"/>
              </a:rPr>
              <a:t>৩৫</a:t>
            </a:r>
            <a:r>
              <a:rPr lang="bn-BD" sz="2400" smtClean="0">
                <a:latin typeface="Nikosh" pitchFamily="2" charset="0"/>
                <a:cs typeface="Nikosh" pitchFamily="2" charset="0"/>
              </a:rPr>
              <a:t>। ঘ   </a:t>
            </a:r>
            <a:r>
              <a:rPr lang="bn-BD" sz="2400" dirty="0" smtClean="0">
                <a:latin typeface="Nikosh" pitchFamily="2" charset="0"/>
                <a:cs typeface="Nikosh" pitchFamily="2" charset="0"/>
              </a:rPr>
              <a:t>৩৬</a:t>
            </a:r>
            <a:r>
              <a:rPr lang="bn-BD" sz="2400" smtClean="0">
                <a:latin typeface="Nikosh" pitchFamily="2" charset="0"/>
                <a:cs typeface="Nikosh" pitchFamily="2" charset="0"/>
              </a:rPr>
              <a:t>। ঘ  </a:t>
            </a:r>
            <a:r>
              <a:rPr lang="bn-BD" sz="2400" dirty="0" smtClean="0">
                <a:latin typeface="Nikosh" pitchFamily="2" charset="0"/>
                <a:cs typeface="Nikosh" pitchFamily="2" charset="0"/>
              </a:rPr>
              <a:t>৩৭</a:t>
            </a:r>
            <a:r>
              <a:rPr lang="bn-BD" sz="2400" smtClean="0">
                <a:latin typeface="Nikosh" pitchFamily="2" charset="0"/>
                <a:cs typeface="Nikosh" pitchFamily="2" charset="0"/>
              </a:rPr>
              <a:t>। খ   ৩৮।  ঘ   ৩৯।  ঘ   </a:t>
            </a:r>
            <a:endParaRPr lang="bn-BD" sz="2400" dirty="0" smtClean="0">
              <a:latin typeface="Nikosh" pitchFamily="2" charset="0"/>
              <a:cs typeface="Nikosh" pitchFamily="2"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mph" presetSubtype="0" grpId="1" nodeType="clickEffect">
                                  <p:stCondLst>
                                    <p:cond delay="0"/>
                                  </p:stCondLst>
                                  <p:iterate type="lt">
                                    <p:tmAbs val="25"/>
                                  </p:iterate>
                                  <p:childTnLst>
                                    <p:set>
                                      <p:cBhvr override="childStyle">
                                        <p:cTn id="11" dur="indefinite"/>
                                        <p:tgtEl>
                                          <p:spTgt spid="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3124200" cy="1143000"/>
          </a:xfrm>
        </p:spPr>
        <p:txBody>
          <a:bodyPr/>
          <a:lstStyle/>
          <a:p>
            <a:r>
              <a:rPr lang="bn-BD" dirty="0" smtClean="0">
                <a:latin typeface="Nikosh" pitchFamily="2" charset="0"/>
                <a:cs typeface="Nikosh" pitchFamily="2" charset="0"/>
              </a:rPr>
              <a:t>বাড়ির কাজ</a:t>
            </a:r>
            <a:endParaRPr lang="en-US" dirty="0">
              <a:latin typeface="Nikosh" pitchFamily="2" charset="0"/>
              <a:cs typeface="Nikosh" pitchFamily="2" charset="0"/>
            </a:endParaRPr>
          </a:p>
        </p:txBody>
      </p:sp>
      <p:sp>
        <p:nvSpPr>
          <p:cNvPr id="3" name="Content Placeholder 2"/>
          <p:cNvSpPr>
            <a:spLocks noGrp="1"/>
          </p:cNvSpPr>
          <p:nvPr>
            <p:ph idx="1"/>
          </p:nvPr>
        </p:nvSpPr>
        <p:spPr>
          <a:xfrm>
            <a:off x="533400" y="2133600"/>
            <a:ext cx="7391400" cy="2057400"/>
          </a:xfrm>
        </p:spPr>
        <p:txBody>
          <a:bodyPr>
            <a:normAutofit fontScale="92500"/>
          </a:bodyPr>
          <a:lstStyle/>
          <a:p>
            <a:pPr algn="ctr">
              <a:buNone/>
            </a:pPr>
            <a:r>
              <a:rPr lang="bn-BD" sz="2400" dirty="0" smtClean="0">
                <a:latin typeface="Nikosh" pitchFamily="2" charset="0"/>
                <a:cs typeface="Nikosh" pitchFamily="2" charset="0"/>
              </a:rPr>
              <a:t> বাংলাদেশের স্বাধীনতা ঘোষনার পটভুমি কি ছিল  আলোচনা কর?</a:t>
            </a:r>
            <a:endParaRPr lang="en-US" sz="2400" dirty="0" smtClean="0">
              <a:latin typeface="Nikosh" pitchFamily="2" charset="0"/>
              <a:cs typeface="Nikosh" pitchFamily="2" charset="0"/>
            </a:endParaRPr>
          </a:p>
          <a:p>
            <a:pPr algn="ctr">
              <a:buNone/>
            </a:pPr>
            <a:endParaRPr lang="en-US" sz="2400" dirty="0">
              <a:latin typeface="Nikosh" pitchFamily="2" charset="0"/>
              <a:cs typeface="Nikosh" pitchFamily="2" charset="0"/>
            </a:endParaRPr>
          </a:p>
          <a:p>
            <a:pPr algn="ctr">
              <a:buNone/>
            </a:pPr>
            <a:r>
              <a:rPr lang="bn-BD" sz="2400">
                <a:latin typeface="Nikosh" pitchFamily="2" charset="0"/>
                <a:cs typeface="Nikosh" pitchFamily="2" charset="0"/>
              </a:rPr>
              <a:t>সহায়ক গ্রন্থ/প্রকাশনীঃ ইতিহাসঃ লেকচার প্রকাশনী, হাসানবুক হাউস, কাজল ব্রাদার্স </a:t>
            </a:r>
          </a:p>
          <a:p>
            <a:pPr algn="ctr">
              <a:buNone/>
            </a:pPr>
            <a:r>
              <a:rPr lang="bn-BD" sz="2400" dirty="0" smtClean="0">
                <a:latin typeface="Nikosh" pitchFamily="2" charset="0"/>
                <a:cs typeface="Nikosh" pitchFamily="2" charset="0"/>
              </a:rPr>
              <a:t> </a:t>
            </a:r>
            <a:endParaRPr lang="bn-BD" sz="2800" dirty="0" smtClean="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mph" presetSubtype="0" grpId="1" nodeType="clickEffect">
                                  <p:stCondLst>
                                    <p:cond delay="0"/>
                                  </p:stCondLst>
                                  <p:iterate type="lt">
                                    <p:tmAbs val="25"/>
                                  </p:iterate>
                                  <p:childTnLst>
                                    <p:set>
                                      <p:cBhvr override="childStyle">
                                        <p:cTn id="11" dur="indefinite"/>
                                        <p:tgtEl>
                                          <p:spTgt spid="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304800"/>
            <a:ext cx="3352800" cy="1143000"/>
          </a:xfrm>
        </p:spPr>
        <p:txBody>
          <a:bodyPr/>
          <a:lstStyle/>
          <a:p>
            <a:r>
              <a:rPr lang="bn-BD" dirty="0" smtClean="0">
                <a:latin typeface="Nikosh" pitchFamily="2" charset="0"/>
                <a:cs typeface="Nikosh" pitchFamily="2" charset="0"/>
              </a:rPr>
              <a:t> ধন্যবাদ</a:t>
            </a:r>
            <a:endParaRPr lang="en-US" dirty="0">
              <a:latin typeface="Nikosh" pitchFamily="2" charset="0"/>
              <a:cs typeface="Nikosh" pitchFamily="2" charset="0"/>
            </a:endParaRPr>
          </a:p>
        </p:txBody>
      </p:sp>
      <p:pic>
        <p:nvPicPr>
          <p:cNvPr id="10" name="Content Placeholder 9" descr="images11.png"/>
          <p:cNvPicPr>
            <a:picLocks noGrp="1" noChangeAspect="1"/>
          </p:cNvPicPr>
          <p:nvPr>
            <p:ph idx="1"/>
          </p:nvPr>
        </p:nvPicPr>
        <p:blipFill>
          <a:blip r:embed="rId2"/>
          <a:stretch>
            <a:fillRect/>
          </a:stretch>
        </p:blipFill>
        <p:spPr>
          <a:xfrm>
            <a:off x="524254" y="2133600"/>
            <a:ext cx="3864349" cy="3429000"/>
          </a:xfrm>
        </p:spPr>
      </p:pic>
      <p:pic>
        <p:nvPicPr>
          <p:cNvPr id="8" name="Content Placeholder 3" descr="images321.jpg"/>
          <p:cNvPicPr>
            <a:picLocks noChangeAspect="1"/>
          </p:cNvPicPr>
          <p:nvPr/>
        </p:nvPicPr>
        <p:blipFill>
          <a:blip r:embed="rId3" cstate="print"/>
          <a:stretch>
            <a:fillRect/>
          </a:stretch>
        </p:blipFill>
        <p:spPr>
          <a:xfrm>
            <a:off x="4655772" y="2232704"/>
            <a:ext cx="3443024" cy="3329895"/>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1" nodeType="click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2"/>
                                        </p:tgtEl>
                                        <p:attrNameLst>
                                          <p:attrName>ppt_x</p:attrName>
                                          <p:attrName>ppt_y</p:attrName>
                                        </p:attrNameLst>
                                      </p:cBhvr>
                                    </p:animMotion>
                                    <p:animRot by="1500000">
                                      <p:cBhvr>
                                        <p:cTn id="12" dur="125" fill="hold">
                                          <p:stCondLst>
                                            <p:cond delay="0"/>
                                          </p:stCondLst>
                                        </p:cTn>
                                        <p:tgtEl>
                                          <p:spTgt spid="2"/>
                                        </p:tgtEl>
                                        <p:attrNameLst>
                                          <p:attrName>r</p:attrName>
                                        </p:attrNameLst>
                                      </p:cBhvr>
                                    </p:animRot>
                                    <p:animRot by="-1500000">
                                      <p:cBhvr>
                                        <p:cTn id="13" dur="125" fill="hold">
                                          <p:stCondLst>
                                            <p:cond delay="125"/>
                                          </p:stCondLst>
                                        </p:cTn>
                                        <p:tgtEl>
                                          <p:spTgt spid="2"/>
                                        </p:tgtEl>
                                        <p:attrNameLst>
                                          <p:attrName>r</p:attrName>
                                        </p:attrNameLst>
                                      </p:cBhvr>
                                    </p:animRot>
                                    <p:animRot by="-1500000">
                                      <p:cBhvr>
                                        <p:cTn id="14" dur="125" fill="hold">
                                          <p:stCondLst>
                                            <p:cond delay="250"/>
                                          </p:stCondLst>
                                        </p:cTn>
                                        <p:tgtEl>
                                          <p:spTgt spid="2"/>
                                        </p:tgtEl>
                                        <p:attrNameLst>
                                          <p:attrName>r</p:attrName>
                                        </p:attrNameLst>
                                      </p:cBhvr>
                                    </p:animRot>
                                    <p:animRot by="1500000">
                                      <p:cBhvr>
                                        <p:cTn id="15"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7010400" cy="1143000"/>
          </a:xfrm>
        </p:spPr>
        <p:txBody>
          <a:bodyPr>
            <a:normAutofit fontScale="90000"/>
          </a:bodyPr>
          <a:lstStyle/>
          <a:p>
            <a:r>
              <a:rPr lang="bn-BD" sz="3200" dirty="0" smtClean="0">
                <a:latin typeface="Nikosh" pitchFamily="2" charset="0"/>
                <a:cs typeface="Nikosh" pitchFamily="2" charset="0"/>
              </a:rPr>
              <a:t> </a:t>
            </a:r>
            <a:br>
              <a:rPr lang="bn-BD" sz="3200" dirty="0" smtClean="0">
                <a:latin typeface="Nikosh" pitchFamily="2" charset="0"/>
                <a:cs typeface="Nikosh" pitchFamily="2" charset="0"/>
              </a:rPr>
            </a:br>
            <a:r>
              <a:rPr lang="bn-BD" sz="3200" dirty="0" smtClean="0">
                <a:latin typeface="Nikosh" pitchFamily="2" charset="0"/>
                <a:cs typeface="Nikosh" pitchFamily="2" charset="0"/>
              </a:rPr>
              <a:t>মুল শিরোনামঃ</a:t>
            </a:r>
            <a:br>
              <a:rPr lang="bn-BD" sz="3200" dirty="0" smtClean="0">
                <a:latin typeface="Nikosh" pitchFamily="2" charset="0"/>
                <a:cs typeface="Nikosh" pitchFamily="2" charset="0"/>
              </a:rPr>
            </a:br>
            <a:r>
              <a:rPr lang="bn-BD" sz="3200" dirty="0" smtClean="0">
                <a:latin typeface="Nikosh" pitchFamily="2" charset="0"/>
                <a:cs typeface="Nikosh" pitchFamily="2" charset="0"/>
              </a:rPr>
              <a:t> বাংলাদেশের স্বাধীনতা ঘোষণা ও মুক্তিযুদ্ধ </a:t>
            </a:r>
            <a:br>
              <a:rPr lang="bn-BD" sz="3200" dirty="0" smtClean="0">
                <a:latin typeface="Nikosh" pitchFamily="2" charset="0"/>
                <a:cs typeface="Nikosh" pitchFamily="2" charset="0"/>
              </a:rPr>
            </a:br>
            <a:endParaRPr lang="en-US" sz="2800" dirty="0">
              <a:latin typeface="Nikosh" pitchFamily="2" charset="0"/>
              <a:cs typeface="Nikosh" pitchFamily="2" charset="0"/>
            </a:endParaRPr>
          </a:p>
        </p:txBody>
      </p:sp>
      <p:sp>
        <p:nvSpPr>
          <p:cNvPr id="3" name="Content Placeholder 2"/>
          <p:cNvSpPr>
            <a:spLocks noGrp="1"/>
          </p:cNvSpPr>
          <p:nvPr>
            <p:ph idx="1"/>
          </p:nvPr>
        </p:nvSpPr>
        <p:spPr>
          <a:xfrm>
            <a:off x="533400" y="2057400"/>
            <a:ext cx="8077200" cy="1981200"/>
          </a:xfrm>
        </p:spPr>
        <p:txBody>
          <a:bodyPr>
            <a:normAutofit lnSpcReduction="10000"/>
          </a:bodyPr>
          <a:lstStyle/>
          <a:p>
            <a:pPr algn="ctr">
              <a:buNone/>
            </a:pPr>
            <a:r>
              <a:rPr lang="bn-BD" sz="5400" dirty="0" smtClean="0">
                <a:latin typeface="Nikosh" pitchFamily="2" charset="0"/>
                <a:cs typeface="Nikosh" pitchFamily="2" charset="0"/>
              </a:rPr>
              <a:t>আধ্যায়ঃষষ্ঠ  </a:t>
            </a:r>
          </a:p>
          <a:p>
            <a:pPr algn="ctr">
              <a:buNone/>
            </a:pPr>
            <a:r>
              <a:rPr lang="bn-BD" sz="2800" dirty="0" smtClean="0">
                <a:latin typeface="Nikosh" pitchFamily="2" charset="0"/>
                <a:cs typeface="Nikosh" pitchFamily="2" charset="0"/>
              </a:rPr>
              <a:t>আজকের পাঠ/পাঠ ঘোষনাঃ</a:t>
            </a:r>
          </a:p>
          <a:p>
            <a:pPr algn="ctr">
              <a:buNone/>
            </a:pPr>
            <a:r>
              <a:rPr lang="bn-BD" sz="2800" dirty="0" smtClean="0">
                <a:latin typeface="Nikosh" pitchFamily="2" charset="0"/>
                <a:cs typeface="Nikosh" pitchFamily="2" charset="0"/>
              </a:rPr>
              <a:t>স্বাধীনতা ঘোষণার প্রেক্ষাপট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mph" presetSubtype="0" fill="hold" grpId="1" nodeType="clickEffect">
                                  <p:stCondLst>
                                    <p:cond delay="0"/>
                                  </p:stCondLst>
                                  <p:childTnLst>
                                    <p:animClr clrSpc="hsl" dir="cw">
                                      <p:cBhvr override="childStyle">
                                        <p:cTn id="11" dur="500" fill="hold"/>
                                        <p:tgtEl>
                                          <p:spTgt spid="2"/>
                                        </p:tgtEl>
                                        <p:attrNameLst>
                                          <p:attrName>style.color</p:attrName>
                                        </p:attrNameLst>
                                      </p:cBhvr>
                                      <p:by>
                                        <p:hsl h="0" s="-70588" l="0"/>
                                      </p:by>
                                    </p:animClr>
                                    <p:animClr clrSpc="hsl" dir="cw">
                                      <p:cBhvr>
                                        <p:cTn id="12" dur="500" fill="hold"/>
                                        <p:tgtEl>
                                          <p:spTgt spid="2"/>
                                        </p:tgtEl>
                                        <p:attrNameLst>
                                          <p:attrName>fillcolor</p:attrName>
                                        </p:attrNameLst>
                                      </p:cBhvr>
                                      <p:by>
                                        <p:hsl h="0" s="-70588" l="0"/>
                                      </p:by>
                                    </p:animClr>
                                    <p:animClr clrSpc="hsl" dir="cw">
                                      <p:cBhvr>
                                        <p:cTn id="13" dur="500" fill="hold"/>
                                        <p:tgtEl>
                                          <p:spTgt spid="2"/>
                                        </p:tgtEl>
                                        <p:attrNameLst>
                                          <p:attrName>stroke.color</p:attrName>
                                        </p:attrNameLst>
                                      </p:cBhvr>
                                      <p:by>
                                        <p:hsl h="0" s="-70588" l="0"/>
                                      </p:by>
                                    </p:animClr>
                                    <p:set>
                                      <p:cBhvr>
                                        <p:cTn id="14"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629400" cy="1143000"/>
          </a:xfrm>
        </p:spPr>
        <p:txBody>
          <a:bodyPr/>
          <a:lstStyle/>
          <a:p>
            <a:r>
              <a:rPr lang="bn-BD" dirty="0" smtClean="0">
                <a:latin typeface="Nikosh" pitchFamily="2" charset="0"/>
                <a:cs typeface="Nikosh" pitchFamily="2" charset="0"/>
              </a:rPr>
              <a:t>নিচের ছবি গুলি লক্ষ্য করি</a:t>
            </a:r>
            <a:endParaRPr lang="en-US" dirty="0"/>
          </a:p>
        </p:txBody>
      </p:sp>
      <p:pic>
        <p:nvPicPr>
          <p:cNvPr id="4" name="Content Placeholder 3" descr="banga111234.jpg"/>
          <p:cNvPicPr>
            <a:picLocks noGrp="1" noChangeAspect="1"/>
          </p:cNvPicPr>
          <p:nvPr>
            <p:ph idx="1"/>
          </p:nvPr>
        </p:nvPicPr>
        <p:blipFill>
          <a:blip r:embed="rId2"/>
          <a:stretch>
            <a:fillRect/>
          </a:stretch>
        </p:blipFill>
        <p:spPr>
          <a:xfrm>
            <a:off x="685800" y="1828800"/>
            <a:ext cx="7696200" cy="4343399"/>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mph" presetSubtype="0" fill="hold" grpId="1" nodeType="clickEffect">
                                  <p:stCondLst>
                                    <p:cond delay="0"/>
                                  </p:stCondLst>
                                  <p:childTnLst>
                                    <p:animClr clrSpc="hsl" dir="cw">
                                      <p:cBhvr override="childStyle">
                                        <p:cTn id="11" dur="500" fill="hold"/>
                                        <p:tgtEl>
                                          <p:spTgt spid="2"/>
                                        </p:tgtEl>
                                        <p:attrNameLst>
                                          <p:attrName>style.color</p:attrName>
                                        </p:attrNameLst>
                                      </p:cBhvr>
                                      <p:by>
                                        <p:hsl h="0" s="-70588" l="0"/>
                                      </p:by>
                                    </p:animClr>
                                    <p:animClr clrSpc="hsl" dir="cw">
                                      <p:cBhvr>
                                        <p:cTn id="12" dur="500" fill="hold"/>
                                        <p:tgtEl>
                                          <p:spTgt spid="2"/>
                                        </p:tgtEl>
                                        <p:attrNameLst>
                                          <p:attrName>fillcolor</p:attrName>
                                        </p:attrNameLst>
                                      </p:cBhvr>
                                      <p:by>
                                        <p:hsl h="0" s="-70588" l="0"/>
                                      </p:by>
                                    </p:animClr>
                                    <p:animClr clrSpc="hsl" dir="cw">
                                      <p:cBhvr>
                                        <p:cTn id="13" dur="500" fill="hold"/>
                                        <p:tgtEl>
                                          <p:spTgt spid="2"/>
                                        </p:tgtEl>
                                        <p:attrNameLst>
                                          <p:attrName>stroke.color</p:attrName>
                                        </p:attrNameLst>
                                      </p:cBhvr>
                                      <p:by>
                                        <p:hsl h="0" s="-70588" l="0"/>
                                      </p:by>
                                    </p:animClr>
                                    <p:set>
                                      <p:cBhvr>
                                        <p:cTn id="14"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76400" y="274638"/>
            <a:ext cx="6400800" cy="1143000"/>
          </a:xfrm>
        </p:spPr>
        <p:txBody>
          <a:bodyPr/>
          <a:lstStyle/>
          <a:p>
            <a:pPr algn="ctr"/>
            <a:r>
              <a:rPr lang="bn-BD" dirty="0" smtClean="0">
                <a:latin typeface="Nikosh" pitchFamily="2" charset="0"/>
                <a:cs typeface="Nikosh" pitchFamily="2" charset="0"/>
              </a:rPr>
              <a:t>নিচের ছবি গুলি লক্ষ্য করি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3205" y="2209800"/>
            <a:ext cx="4131195" cy="3657600"/>
          </a:xfrm>
        </p:spPr>
      </p:pic>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8358" y="2241279"/>
            <a:ext cx="3366042" cy="3366042"/>
          </a:xfrm>
          <a:prstGeom prst="rect">
            <a:avLst/>
          </a:prstGeom>
        </p:spPr>
      </p:pic>
    </p:spTree>
    <p:extLst>
      <p:ext uri="{BB962C8B-B14F-4D97-AF65-F5344CB8AC3E}">
        <p14:creationId xmlns:p14="http://schemas.microsoft.com/office/powerpoint/2010/main" val="246692992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mph" presetSubtype="2" fill="hold" nodeType="clickEffect">
                                  <p:stCondLst>
                                    <p:cond delay="0"/>
                                  </p:stCondLst>
                                  <p:childTnLst>
                                    <p:animClr clrSpc="rgb" dir="cw">
                                      <p:cBhvr>
                                        <p:cTn id="11" dur="2000" fill="hold"/>
                                        <p:tgtEl>
                                          <p:spTgt spid="3"/>
                                        </p:tgtEl>
                                        <p:attrNameLst>
                                          <p:attrName>fillcolor</p:attrName>
                                        </p:attrNameLst>
                                      </p:cBhvr>
                                      <p:to>
                                        <a:schemeClr val="accent2"/>
                                      </p:to>
                                    </p:animClr>
                                    <p:set>
                                      <p:cBhvr>
                                        <p:cTn id="12" dur="2000" fill="hold"/>
                                        <p:tgtEl>
                                          <p:spTgt spid="3"/>
                                        </p:tgtEl>
                                        <p:attrNameLst>
                                          <p:attrName>fill.type</p:attrName>
                                        </p:attrNameLst>
                                      </p:cBhvr>
                                      <p:to>
                                        <p:strVal val="solid"/>
                                      </p:to>
                                    </p:set>
                                    <p:set>
                                      <p:cBhvr>
                                        <p:cTn id="13" dur="2000" fill="hold"/>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76400" y="274638"/>
            <a:ext cx="6400800" cy="1143000"/>
          </a:xfrm>
        </p:spPr>
        <p:txBody>
          <a:bodyPr/>
          <a:lstStyle/>
          <a:p>
            <a:pPr algn="ctr"/>
            <a:r>
              <a:rPr lang="bn-BD" dirty="0" smtClean="0">
                <a:latin typeface="Nikosh" pitchFamily="2" charset="0"/>
                <a:cs typeface="Nikosh" pitchFamily="2" charset="0"/>
              </a:rPr>
              <a:t>নিচের ছবি গুলি লক্ষ্য করি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3205" y="2209800"/>
            <a:ext cx="4131195" cy="3657600"/>
          </a:xfrm>
        </p:spPr>
      </p:pic>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2209800"/>
            <a:ext cx="3657600" cy="3589214"/>
          </a:xfrm>
          <a:prstGeom prst="rect">
            <a:avLst/>
          </a:prstGeom>
        </p:spPr>
      </p:pic>
    </p:spTree>
    <p:extLst>
      <p:ext uri="{BB962C8B-B14F-4D97-AF65-F5344CB8AC3E}">
        <p14:creationId xmlns:p14="http://schemas.microsoft.com/office/powerpoint/2010/main" val="65629009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mph" presetSubtype="0" fill="hold" grpId="1" nodeType="clickEffect">
                                  <p:stCondLst>
                                    <p:cond delay="0"/>
                                  </p:stCondLst>
                                  <p:childTnLst>
                                    <p:animClr clrSpc="hsl" dir="cw">
                                      <p:cBhvr override="childStyle">
                                        <p:cTn id="11" dur="500" fill="hold"/>
                                        <p:tgtEl>
                                          <p:spTgt spid="3"/>
                                        </p:tgtEl>
                                        <p:attrNameLst>
                                          <p:attrName>style.color</p:attrName>
                                        </p:attrNameLst>
                                      </p:cBhvr>
                                      <p:by>
                                        <p:hsl h="0" s="12549" l="25098"/>
                                      </p:by>
                                    </p:animClr>
                                    <p:animClr clrSpc="hsl" dir="cw">
                                      <p:cBhvr>
                                        <p:cTn id="12" dur="500" fill="hold"/>
                                        <p:tgtEl>
                                          <p:spTgt spid="3"/>
                                        </p:tgtEl>
                                        <p:attrNameLst>
                                          <p:attrName>fillcolor</p:attrName>
                                        </p:attrNameLst>
                                      </p:cBhvr>
                                      <p:by>
                                        <p:hsl h="0" s="12549" l="25098"/>
                                      </p:by>
                                    </p:animClr>
                                    <p:animClr clrSpc="hsl" dir="cw">
                                      <p:cBhvr>
                                        <p:cTn id="13" dur="500" fill="hold"/>
                                        <p:tgtEl>
                                          <p:spTgt spid="3"/>
                                        </p:tgtEl>
                                        <p:attrNameLst>
                                          <p:attrName>stroke.color</p:attrName>
                                        </p:attrNameLst>
                                      </p:cBhvr>
                                      <p:by>
                                        <p:hsl h="0" s="12549" l="25098"/>
                                      </p:by>
                                    </p:animClr>
                                    <p:set>
                                      <p:cBhvr>
                                        <p:cTn id="14" dur="5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6629400" cy="1143000"/>
          </a:xfrm>
        </p:spPr>
        <p:txBody>
          <a:bodyPr/>
          <a:lstStyle/>
          <a:p>
            <a:r>
              <a:rPr lang="bn-BD" dirty="0" smtClean="0">
                <a:latin typeface="Nikosh" pitchFamily="2" charset="0"/>
                <a:cs typeface="Nikosh" pitchFamily="2" charset="0"/>
              </a:rPr>
              <a:t>  নিচের ছবি গুলি লক্ষ্য করি </a:t>
            </a:r>
            <a:endParaRPr lang="en-US" dirty="0">
              <a:latin typeface="Nikosh" pitchFamily="2" charset="0"/>
              <a:cs typeface="Nikosh" pitchFamily="2" charset="0"/>
            </a:endParaRPr>
          </a:p>
        </p:txBody>
      </p:sp>
      <p:pic>
        <p:nvPicPr>
          <p:cNvPr id="7" name="Content Placeholder 3" descr="images41.jpg"/>
          <p:cNvPicPr>
            <a:picLocks noGrp="1" noChangeAspect="1"/>
          </p:cNvPicPr>
          <p:nvPr>
            <p:ph idx="1"/>
          </p:nvPr>
        </p:nvPicPr>
        <p:blipFill>
          <a:blip r:embed="rId2"/>
          <a:stretch>
            <a:fillRect/>
          </a:stretch>
        </p:blipFill>
        <p:spPr>
          <a:xfrm>
            <a:off x="904155" y="2514600"/>
            <a:ext cx="3124200" cy="3124200"/>
          </a:xfrm>
          <a:prstGeom prst="rect">
            <a:avLst/>
          </a:prstGeom>
        </p:spPr>
      </p:pic>
      <p:pic>
        <p:nvPicPr>
          <p:cNvPr id="4" name="Content Placeholder 3" descr="HTML_logo.png"/>
          <p:cNvPicPr>
            <a:picLocks noChangeAspect="1"/>
          </p:cNvPicPr>
          <p:nvPr/>
        </p:nvPicPr>
        <p:blipFill>
          <a:blip r:embed="rId3"/>
          <a:stretch>
            <a:fillRect/>
          </a:stretch>
        </p:blipFill>
        <p:spPr>
          <a:xfrm>
            <a:off x="762000" y="2133600"/>
            <a:ext cx="7696199" cy="4114801"/>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mph" presetSubtype="2" fill="hold" nodeType="clickEffect">
                                  <p:stCondLst>
                                    <p:cond delay="0"/>
                                  </p:stCondLst>
                                  <p:childTnLst>
                                    <p:animClr clrSpc="rgb" dir="cw">
                                      <p:cBhvr>
                                        <p:cTn id="11" dur="2000" fill="hold"/>
                                        <p:tgtEl>
                                          <p:spTgt spid="2"/>
                                        </p:tgtEl>
                                        <p:attrNameLst>
                                          <p:attrName>fillcolor</p:attrName>
                                        </p:attrNameLst>
                                      </p:cBhvr>
                                      <p:to>
                                        <a:schemeClr val="accent2"/>
                                      </p:to>
                                    </p:animClr>
                                    <p:set>
                                      <p:cBhvr>
                                        <p:cTn id="12" dur="2000" fill="hold"/>
                                        <p:tgtEl>
                                          <p:spTgt spid="2"/>
                                        </p:tgtEl>
                                        <p:attrNameLst>
                                          <p:attrName>fill.type</p:attrName>
                                        </p:attrNameLst>
                                      </p:cBhvr>
                                      <p:to>
                                        <p:strVal val="solid"/>
                                      </p:to>
                                    </p:set>
                                    <p:set>
                                      <p:cBhvr>
                                        <p:cTn id="13" dur="2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6477000" cy="1143000"/>
          </a:xfrm>
        </p:spPr>
        <p:txBody>
          <a:bodyPr/>
          <a:lstStyle/>
          <a:p>
            <a:r>
              <a:rPr lang="bn-BD" dirty="0" smtClean="0">
                <a:latin typeface="Nikosh" pitchFamily="2" charset="0"/>
                <a:cs typeface="Nikosh" pitchFamily="2" charset="0"/>
              </a:rPr>
              <a:t>নিচের ছবি গুলি লক্ষ্য করি </a:t>
            </a:r>
            <a:endParaRPr lang="en-US" dirty="0"/>
          </a:p>
        </p:txBody>
      </p:sp>
      <p:pic>
        <p:nvPicPr>
          <p:cNvPr id="4" name="Content Placeholder 3" descr="abdul-jabbar.gif"/>
          <p:cNvPicPr>
            <a:picLocks noGrp="1" noChangeAspect="1"/>
          </p:cNvPicPr>
          <p:nvPr>
            <p:ph idx="1"/>
          </p:nvPr>
        </p:nvPicPr>
        <p:blipFill>
          <a:blip r:embed="rId2" cstate="print"/>
          <a:stretch>
            <a:fillRect/>
          </a:stretch>
        </p:blipFill>
        <p:spPr>
          <a:xfrm>
            <a:off x="501462" y="2399620"/>
            <a:ext cx="3270438" cy="3162980"/>
          </a:xfrm>
        </p:spPr>
      </p:pic>
      <p:pic>
        <p:nvPicPr>
          <p:cNvPr id="5" name="Content Placeholder 3" descr="abdus-salam.gif"/>
          <p:cNvPicPr>
            <a:picLocks noChangeAspect="1"/>
          </p:cNvPicPr>
          <p:nvPr/>
        </p:nvPicPr>
        <p:blipFill>
          <a:blip r:embed="rId3"/>
          <a:stretch>
            <a:fillRect/>
          </a:stretch>
        </p:blipFill>
        <p:spPr>
          <a:xfrm>
            <a:off x="4495800" y="1828800"/>
            <a:ext cx="3886200" cy="3743449"/>
          </a:xfrm>
          <a:prstGeom prst="rect">
            <a:avLst/>
          </a:prstGeo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mph" presetSubtype="0" grpId="1" nodeType="clickEffect">
                                  <p:stCondLst>
                                    <p:cond delay="0"/>
                                  </p:stCondLst>
                                  <p:iterate type="lt">
                                    <p:tmAbs val="25"/>
                                  </p:iterate>
                                  <p:childTnLst>
                                    <p:set>
                                      <p:cBhvr override="childStyle">
                                        <p:cTn id="11" dur="indefinite"/>
                                        <p:tgtEl>
                                          <p:spTgt spid="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243</TotalTime>
  <Words>2121</Words>
  <Application>Microsoft Office PowerPoint</Application>
  <PresentationFormat>On-screen Show (4:3)</PresentationFormat>
  <Paragraphs>197</Paragraphs>
  <Slides>38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Facet</vt:lpstr>
      <vt:lpstr>Equation</vt:lpstr>
      <vt:lpstr>  শুভেচ্ছা/ স্বাগতম</vt:lpstr>
      <vt:lpstr> শিক্ষক পরিচিতি </vt:lpstr>
      <vt:lpstr>  পাঠ পরিচিতি</vt:lpstr>
      <vt:lpstr>  মুল শিরোনামঃ  বাংলাদেশের স্বাধীনতা ঘোষণা ও মুক্তিযুদ্ধ  </vt:lpstr>
      <vt:lpstr>নিচের ছবি গুলি লক্ষ্য করি</vt:lpstr>
      <vt:lpstr>নিচের ছবি গুলি লক্ষ্য করি </vt:lpstr>
      <vt:lpstr>নিচের ছবি গুলি লক্ষ্য করি </vt:lpstr>
      <vt:lpstr>  নিচের ছবি গুলি লক্ষ্য করি </vt:lpstr>
      <vt:lpstr>নিচের ছবি গুলি লক্ষ্য করি </vt:lpstr>
      <vt:lpstr>নিচের ছবি গুলি লক্ষ্য করি </vt:lpstr>
      <vt:lpstr>নিচের ছবি গুলি লক্ষ্য করি </vt:lpstr>
      <vt:lpstr>নিচের ছবি গুলি লক্ষ্য করি </vt:lpstr>
      <vt:lpstr>নিচের ছবি গুলি লক্ষ্য করি </vt:lpstr>
      <vt:lpstr>নিচের ছবি গুলি লক্ষ্য করি </vt:lpstr>
      <vt:lpstr> প্রারম্ভিক বক্তব্য</vt:lpstr>
      <vt:lpstr> শিখন ফল </vt:lpstr>
      <vt:lpstr> শিখন ফলের আলোকে প্রশ্ন  </vt:lpstr>
      <vt:lpstr>একক কাজ</vt:lpstr>
      <vt:lpstr>একক কাজের প্রশ্ন</vt:lpstr>
      <vt:lpstr>একক কাজের সমাধান</vt:lpstr>
      <vt:lpstr>জোড়ায় কাজ</vt:lpstr>
      <vt:lpstr>জোড়ায় কাজের প্রশ্ন</vt:lpstr>
      <vt:lpstr>জোড়ায় কাজের সমাধান</vt:lpstr>
      <vt:lpstr>দলীয় কাজ</vt:lpstr>
      <vt:lpstr>দলীয় কাজের প্রশ্ন </vt:lpstr>
      <vt:lpstr>দলীয় কাজের সমাধান </vt:lpstr>
      <vt:lpstr>মুল্যায়ন</vt:lpstr>
      <vt:lpstr>জ্ঞান মুলক,অনুধাবন মুলক, প্রয়োগ মুলক   প্রশ্ন   </vt:lpstr>
      <vt:lpstr>  জ্ঞান মুলক,অনুধাবন মুলক, প্রয়োগ মুলক   প্রশ্ন    </vt:lpstr>
      <vt:lpstr>জ্ঞান মুলক,অনুধাবন মুলক, প্রয়োগ মুলক   প্রশ্ন</vt:lpstr>
      <vt:lpstr> জ্ঞান মুলক,অনুধাবন মুলক, প্রয়োগ মুলক   প্রশ্ন  </vt:lpstr>
      <vt:lpstr>জ্ঞান মুলক,অনুধাবন মুলক, প্রয়োগ মুলক   প্রশ্ন  </vt:lpstr>
      <vt:lpstr>জ্ঞান মুলক,অনুধাবন মুলক, প্রয়োগ মুলক   প্রশ্ন  </vt:lpstr>
      <vt:lpstr>বহুপদী সমাপ্তি সুচক/অভিন্ন তথ্যভিত্তিক বহুনির্বাচনী প্রশ্ন</vt:lpstr>
      <vt:lpstr>বহুপদী সমাপ্তি সুচক/অভিন্ন তথ্যভিত্তিক বহুনির্বাচনী প্রশ্ন</vt:lpstr>
      <vt:lpstr>সমাধান</vt:lpstr>
      <vt:lpstr>বাড়ির কাজ</vt:lpstr>
      <vt:lpstr> ধন্যবাদ</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শুভেচ্ছা / স্বাগতম</dc:title>
  <dc:creator>USER</dc:creator>
  <cp:lastModifiedBy>User</cp:lastModifiedBy>
  <cp:revision>79</cp:revision>
  <dcterms:created xsi:type="dcterms:W3CDTF">2006-08-16T00:00:00Z</dcterms:created>
  <dcterms:modified xsi:type="dcterms:W3CDTF">2018-10-26T20:24:53Z</dcterms:modified>
</cp:coreProperties>
</file>