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notesMasterIdLst>
    <p:notesMasterId r:id="rId37"/>
  </p:notesMasterIdLst>
  <p:sldIdLst>
    <p:sldId id="282" r:id="rId6"/>
    <p:sldId id="283" r:id="rId7"/>
    <p:sldId id="284" r:id="rId8"/>
    <p:sldId id="285" r:id="rId9"/>
    <p:sldId id="290" r:id="rId10"/>
    <p:sldId id="291" r:id="rId11"/>
    <p:sldId id="292" r:id="rId12"/>
    <p:sldId id="286" r:id="rId13"/>
    <p:sldId id="260" r:id="rId14"/>
    <p:sldId id="263" r:id="rId15"/>
    <p:sldId id="262" r:id="rId16"/>
    <p:sldId id="264" r:id="rId17"/>
    <p:sldId id="265" r:id="rId18"/>
    <p:sldId id="287" r:id="rId19"/>
    <p:sldId id="266" r:id="rId20"/>
    <p:sldId id="267" r:id="rId21"/>
    <p:sldId id="268" r:id="rId22"/>
    <p:sldId id="269" r:id="rId23"/>
    <p:sldId id="288" r:id="rId24"/>
    <p:sldId id="270" r:id="rId25"/>
    <p:sldId id="271" r:id="rId26"/>
    <p:sldId id="272" r:id="rId27"/>
    <p:sldId id="281" r:id="rId28"/>
    <p:sldId id="273" r:id="rId29"/>
    <p:sldId id="274" r:id="rId30"/>
    <p:sldId id="277" r:id="rId31"/>
    <p:sldId id="289" r:id="rId32"/>
    <p:sldId id="276" r:id="rId33"/>
    <p:sldId id="278" r:id="rId34"/>
    <p:sldId id="280" r:id="rId35"/>
    <p:sldId id="279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25B3"/>
    <a:srgbClr val="3EBC9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62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750AD-341F-4521-AADE-663D1134520A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0C13C-472C-4AB2-B376-4DA9B3D38D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2058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627D0-598B-41CB-8055-77175F13DB19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0C13C-472C-4AB2-B376-4DA9B3D38D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0C13C-472C-4AB2-B376-4DA9B3D38D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91441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3834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0611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36564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9317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0783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87080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22942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729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40708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28856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08346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55818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64293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84111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76946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57034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98387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9746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82302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85045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22798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04707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07889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21950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16735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76771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80227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7732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60313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96585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509965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791249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109592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938161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81893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408187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328416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8096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395237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700477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286116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670386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334732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9930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7898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2405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474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590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1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" y="381000"/>
            <a:ext cx="8839200" cy="16002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002060"/>
                </a:solidFill>
                <a:latin typeface="SutonnyMJ" pitchFamily="2" charset="0"/>
                <a:cs typeface="NikoshBAN" pitchFamily="2" charset="0"/>
              </a:rPr>
              <a:t>mevB‡K</a:t>
            </a:r>
            <a:r>
              <a:rPr lang="en-US" sz="7200" dirty="0" smtClean="0">
                <a:solidFill>
                  <a:srgbClr val="002060"/>
                </a:solidFill>
                <a:latin typeface="SutonnyMJ" pitchFamily="2" charset="0"/>
                <a:cs typeface="NikoshBAN" pitchFamily="2" charset="0"/>
              </a:rPr>
              <a:t> ¯^</a:t>
            </a:r>
            <a:r>
              <a:rPr lang="en-US" sz="7200" dirty="0" err="1" smtClean="0">
                <a:solidFill>
                  <a:srgbClr val="002060"/>
                </a:solidFill>
                <a:latin typeface="SutonnyMJ" pitchFamily="2" charset="0"/>
                <a:cs typeface="NikoshBAN" pitchFamily="2" charset="0"/>
              </a:rPr>
              <a:t>vMZg</a:t>
            </a:r>
            <a:endParaRPr lang="en-US" sz="4800" dirty="0">
              <a:solidFill>
                <a:srgbClr val="002060"/>
              </a:solidFill>
              <a:latin typeface="SutonnyMJ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381000" y="2209800"/>
            <a:ext cx="8534400" cy="42672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72580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"/>
            <a:ext cx="6629400" cy="5562599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219200" y="5943600"/>
            <a:ext cx="5029200" cy="838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ইট</a:t>
            </a:r>
            <a:r>
              <a:rPr lang="en-US" sz="44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ভাটার</a:t>
            </a:r>
            <a:r>
              <a:rPr lang="en-US" sz="44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b="1" dirty="0" err="1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ধোঁয়া</a:t>
            </a:r>
            <a:r>
              <a:rPr lang="en-US" sz="44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15200" y="762000"/>
            <a:ext cx="1676400" cy="4419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দূষিত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4577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5486400"/>
            <a:ext cx="4572000" cy="990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কারখানার </a:t>
            </a:r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ধোঁয়া</a:t>
            </a:r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15200" y="762000"/>
            <a:ext cx="1676400" cy="4419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দূষিত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i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"/>
            <a:ext cx="7238999" cy="5181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17709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buja\Desktop\kadija\sp2jp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90500"/>
            <a:ext cx="7018638" cy="5410200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33400" y="5929952"/>
            <a:ext cx="5562600" cy="68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FF0000"/>
                </a:solidFill>
                <a:latin typeface="SulekhaT" pitchFamily="2" charset="0"/>
                <a:cs typeface="NikoshBAN" pitchFamily="2" charset="0"/>
              </a:rPr>
              <a:t>ময়লা  </a:t>
            </a:r>
            <a:r>
              <a:rPr lang="bn-BD" sz="3200" b="1" dirty="0" smtClean="0">
                <a:solidFill>
                  <a:srgbClr val="FF0000"/>
                </a:solidFill>
                <a:latin typeface="SulekhaT" pitchFamily="2" charset="0"/>
                <a:cs typeface="NikoshBAN" pitchFamily="2" charset="0"/>
              </a:rPr>
              <a:t>আবর্জনার</a:t>
            </a:r>
            <a:r>
              <a:rPr lang="bn-BD" sz="4000" b="1" dirty="0" smtClean="0">
                <a:solidFill>
                  <a:srgbClr val="FF0000"/>
                </a:solidFill>
                <a:latin typeface="SulekhaT" pitchFamily="2" charset="0"/>
                <a:cs typeface="NikoshBAN" pitchFamily="2" charset="0"/>
              </a:rPr>
              <a:t>  দূর্গন্ধ</a:t>
            </a:r>
            <a:endParaRPr lang="en-US" sz="4000" b="1" dirty="0">
              <a:solidFill>
                <a:srgbClr val="FF0000"/>
              </a:solidFill>
              <a:latin typeface="SulekhaT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15200" y="685800"/>
            <a:ext cx="1676400" cy="441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2060"/>
                </a:solidFill>
              </a:rPr>
              <a:t>এটি</a:t>
            </a:r>
            <a:r>
              <a:rPr lang="en-US" sz="3200" dirty="0" smtClean="0">
                <a:solidFill>
                  <a:srgbClr val="002060"/>
                </a:solidFill>
              </a:rPr>
              <a:t>  </a:t>
            </a:r>
            <a:r>
              <a:rPr lang="en-US" sz="3200" dirty="0" err="1" smtClean="0">
                <a:solidFill>
                  <a:srgbClr val="002060"/>
                </a:solidFill>
              </a:rPr>
              <a:t>বায়ু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কে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en-US" sz="3200" dirty="0" err="1" smtClean="0">
                <a:solidFill>
                  <a:srgbClr val="002060"/>
                </a:solidFill>
              </a:rPr>
              <a:t>দূষিত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করে</a:t>
            </a:r>
            <a:r>
              <a:rPr lang="en-US" sz="3200" dirty="0" smtClean="0">
                <a:solidFill>
                  <a:srgbClr val="002060"/>
                </a:solidFill>
              </a:rPr>
              <a:t> ।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105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4600" y="228600"/>
            <a:ext cx="4343400" cy="1066800"/>
          </a:xfrm>
          <a:prstGeom prst="rect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rgbClr val="002060"/>
                </a:solidFill>
              </a:rPr>
              <a:t>বায়ু</a:t>
            </a:r>
            <a:r>
              <a:rPr lang="en-US" sz="5400" b="1" dirty="0" smtClean="0">
                <a:solidFill>
                  <a:srgbClr val="002060"/>
                </a:solidFill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</a:rPr>
              <a:t>দূষণ</a:t>
            </a:r>
            <a:endParaRPr lang="en-US" sz="54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676400"/>
            <a:ext cx="8534400" cy="375487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D525B3"/>
                </a:solidFill>
              </a:rPr>
              <a:t>বিভিন্ন</a:t>
            </a:r>
            <a:r>
              <a:rPr lang="en-US" sz="4400" dirty="0" smtClean="0">
                <a:solidFill>
                  <a:srgbClr val="D525B3"/>
                </a:solidFill>
              </a:rPr>
              <a:t> </a:t>
            </a:r>
            <a:r>
              <a:rPr lang="bn-BD" sz="4400" dirty="0" smtClean="0">
                <a:solidFill>
                  <a:srgbClr val="D525B3"/>
                </a:solidFill>
              </a:rPr>
              <a:t> ক্ষতিকর গ্যাস,</a:t>
            </a:r>
            <a:r>
              <a:rPr lang="en-US" sz="4400" dirty="0" smtClean="0">
                <a:solidFill>
                  <a:srgbClr val="D525B3"/>
                </a:solidFill>
              </a:rPr>
              <a:t> </a:t>
            </a:r>
            <a:r>
              <a:rPr lang="bn-BD" sz="4400" dirty="0" smtClean="0">
                <a:solidFill>
                  <a:srgbClr val="D525B3"/>
                </a:solidFill>
              </a:rPr>
              <a:t>ধূলিকণা,</a:t>
            </a:r>
            <a:r>
              <a:rPr lang="en-US" sz="4400" dirty="0" smtClean="0">
                <a:solidFill>
                  <a:srgbClr val="D525B3"/>
                </a:solidFill>
              </a:rPr>
              <a:t> </a:t>
            </a:r>
            <a:r>
              <a:rPr lang="bn-BD" sz="4400" dirty="0" smtClean="0">
                <a:solidFill>
                  <a:srgbClr val="D525B3"/>
                </a:solidFill>
              </a:rPr>
              <a:t>ধোঁয়া  ও দুর্গন্ধ বায়ু দূষিত করে। পৃথিবীর তাপমাত্রা বৃদ্ধি পাচ্ছে,</a:t>
            </a:r>
            <a:r>
              <a:rPr lang="en-US" sz="4400" dirty="0" smtClean="0">
                <a:solidFill>
                  <a:srgbClr val="D525B3"/>
                </a:solidFill>
              </a:rPr>
              <a:t> </a:t>
            </a:r>
            <a:r>
              <a:rPr lang="bn-BD" sz="4400" dirty="0" smtClean="0">
                <a:solidFill>
                  <a:srgbClr val="D525B3"/>
                </a:solidFill>
              </a:rPr>
              <a:t>মানুষের</a:t>
            </a:r>
            <a:r>
              <a:rPr lang="en-US" sz="4400" dirty="0" smtClean="0">
                <a:solidFill>
                  <a:srgbClr val="D525B3"/>
                </a:solidFill>
              </a:rPr>
              <a:t> </a:t>
            </a:r>
            <a:r>
              <a:rPr lang="bn-BD" sz="4400" dirty="0" smtClean="0">
                <a:solidFill>
                  <a:srgbClr val="D525B3"/>
                </a:solidFill>
              </a:rPr>
              <a:t> ফুসফুসের ক্যান্সার,</a:t>
            </a:r>
            <a:r>
              <a:rPr lang="en-US" sz="4400" dirty="0" smtClean="0">
                <a:solidFill>
                  <a:srgbClr val="D525B3"/>
                </a:solidFill>
              </a:rPr>
              <a:t> </a:t>
            </a:r>
            <a:r>
              <a:rPr lang="bn-BD" sz="4400" dirty="0" smtClean="0">
                <a:solidFill>
                  <a:srgbClr val="D525B3"/>
                </a:solidFill>
              </a:rPr>
              <a:t>শ্বাসজনিত রোগে</a:t>
            </a:r>
            <a:r>
              <a:rPr lang="en-US" sz="4400" dirty="0" smtClean="0">
                <a:solidFill>
                  <a:srgbClr val="D525B3"/>
                </a:solidFill>
              </a:rPr>
              <a:t> </a:t>
            </a:r>
            <a:r>
              <a:rPr lang="bn-BD" sz="4400" dirty="0" smtClean="0">
                <a:solidFill>
                  <a:srgbClr val="D525B3"/>
                </a:solidFill>
              </a:rPr>
              <a:t> আক্রান্ত হচ্ছে ।  </a:t>
            </a:r>
            <a:endParaRPr lang="en-US" sz="4400" dirty="0" smtClean="0">
              <a:solidFill>
                <a:srgbClr val="D525B3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0909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04800"/>
            <a:ext cx="6477000" cy="48768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419100" y="5737178"/>
            <a:ext cx="4495800" cy="838200"/>
          </a:xfrm>
          <a:prstGeom prst="rect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শ্বাসজনিত রোগ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10400" y="838200"/>
            <a:ext cx="1981200" cy="3810000"/>
          </a:xfrm>
          <a:prstGeom prst="rect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বায়ু দূষণের প্রভাব</a:t>
            </a:r>
            <a:endParaRPr lang="en-US" sz="54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3023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6019800"/>
            <a:ext cx="4419600" cy="685800"/>
          </a:xfrm>
          <a:prstGeom prst="rect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কারখানার বর্জ্য </a:t>
            </a:r>
            <a:endParaRPr lang="en-US" sz="32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04800"/>
            <a:ext cx="6781800" cy="5486399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7010400" y="457200"/>
            <a:ext cx="1981200" cy="43434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এটি  পানি  দূষিত  করে ।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0036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buja\Desktop\kadija\ep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7239000" cy="5181600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33400" y="5638800"/>
            <a:ext cx="4724400" cy="1066800"/>
          </a:xfrm>
          <a:prstGeom prst="rect">
            <a:avLst/>
          </a:prstGeom>
          <a:solidFill>
            <a:srgbClr val="3EBC9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ড্রেনের  ময়লা </a:t>
            </a:r>
            <a:endParaRPr lang="en-US" sz="54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67600" y="571500"/>
            <a:ext cx="1676400" cy="43434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এটি  পানি  দূষিত  করে ।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587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:\Users\abuja\Desktop\kadija\ep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599"/>
            <a:ext cx="6477000" cy="5238681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33400" y="5715000"/>
            <a:ext cx="5334000" cy="838200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নানা  ধরনের  আবর্জনা </a:t>
            </a:r>
            <a:endParaRPr lang="en-US" sz="36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29734" y="869476"/>
            <a:ext cx="1981200" cy="43434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এটি  পানি  দূষিত  করে ।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693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259307"/>
            <a:ext cx="4800600" cy="1295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rgbClr val="FFFF00"/>
                </a:solidFill>
              </a:rPr>
              <a:t>পানি দূষণ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1892328"/>
            <a:ext cx="7848600" cy="437638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গৃহস্থালির ও কারখানার বর্জ্য,ময়লা আর্বজনা পানিতে  ফেলা ,গোসল করা ইত্যাদির  মাধ্যমে পানি দূষিত হয় 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bn-IN" sz="44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ফলে </a:t>
            </a: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মানুষ বিভিন্ন পানিবাহিত ও চর্ম রোগে আক্রান্ত হচ্ছে । 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49285" y="3618855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dirty="0" smtClean="0">
                <a:solidFill>
                  <a:prstClr val="white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1519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81000"/>
            <a:ext cx="6781799" cy="55626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572067" y="6098275"/>
            <a:ext cx="2743200" cy="609600"/>
          </a:xfrm>
          <a:prstGeom prst="rect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চর্ম রোগ</a:t>
            </a:r>
            <a:endParaRPr lang="en-US" sz="48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86600" y="647700"/>
            <a:ext cx="1752600" cy="4724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এটি পানি  দূষণের প্রভাব</a:t>
            </a:r>
            <a:endParaRPr lang="en-US" sz="4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189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295400" y="0"/>
            <a:ext cx="5678714" cy="1752600"/>
          </a:xfrm>
          <a:prstGeom prst="horizontalScrol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54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1" y="40386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solidFill>
                  <a:prstClr val="black"/>
                </a:solidFill>
              </a:rPr>
              <a:t>                                                                                                                            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920922"/>
            <a:ext cx="8305799" cy="463227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SulekhaT" pitchFamily="2" charset="0"/>
              </a:rPr>
              <a:t>মোসাম্ম</a:t>
            </a:r>
            <a:r>
              <a:rPr lang="en-US" sz="2800" b="1" dirty="0" smtClean="0">
                <a:solidFill>
                  <a:srgbClr val="002060"/>
                </a:solidFill>
                <a:latin typeface="SulekhaT" pitchFamily="2" charset="0"/>
              </a:rPr>
              <a:t>ৎ </a:t>
            </a:r>
            <a:r>
              <a:rPr lang="en-US" sz="2800" b="1" dirty="0" err="1" smtClean="0">
                <a:solidFill>
                  <a:srgbClr val="002060"/>
                </a:solidFill>
                <a:latin typeface="SulekhaT" pitchFamily="2" charset="0"/>
              </a:rPr>
              <a:t>রেহেনা</a:t>
            </a:r>
            <a:r>
              <a:rPr lang="en-US" sz="2800" b="1" dirty="0" smtClean="0">
                <a:solidFill>
                  <a:srgbClr val="002060"/>
                </a:solidFill>
                <a:latin typeface="SulekhaT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lekhaT" pitchFamily="2" charset="0"/>
              </a:rPr>
              <a:t>আক্তার</a:t>
            </a:r>
            <a:endParaRPr lang="en-US" sz="2800" b="1" dirty="0" smtClean="0">
              <a:solidFill>
                <a:srgbClr val="002060"/>
              </a:solidFill>
              <a:latin typeface="SulekhaT" pitchFamily="2" charset="0"/>
            </a:endParaRPr>
          </a:p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SulekhaT" pitchFamily="2" charset="0"/>
              </a:rPr>
              <a:t>প্রধান</a:t>
            </a:r>
            <a:r>
              <a:rPr lang="en-US" sz="2800" b="1" dirty="0" smtClean="0">
                <a:solidFill>
                  <a:srgbClr val="002060"/>
                </a:solidFill>
                <a:latin typeface="SulekhaT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lekhaT" pitchFamily="2" charset="0"/>
              </a:rPr>
              <a:t>শিক্ষক</a:t>
            </a:r>
            <a:endParaRPr lang="en-US" sz="2800" b="1" dirty="0" smtClean="0">
              <a:solidFill>
                <a:srgbClr val="002060"/>
              </a:solidFill>
              <a:latin typeface="SulekhaT" pitchFamily="2" charset="0"/>
            </a:endParaRPr>
          </a:p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SulekhaT" pitchFamily="2" charset="0"/>
              </a:rPr>
              <a:t>মানিকারচর</a:t>
            </a:r>
            <a:r>
              <a:rPr lang="en-US" sz="2800" b="1" dirty="0" smtClean="0">
                <a:solidFill>
                  <a:srgbClr val="002060"/>
                </a:solidFill>
                <a:latin typeface="SulekhaT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lekhaT" pitchFamily="2" charset="0"/>
              </a:rPr>
              <a:t>মডেল</a:t>
            </a:r>
            <a:r>
              <a:rPr lang="en-US" sz="2800" b="1" dirty="0" smtClean="0">
                <a:solidFill>
                  <a:srgbClr val="002060"/>
                </a:solidFill>
                <a:latin typeface="SulekhaT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lekhaT" pitchFamily="2" charset="0"/>
              </a:rPr>
              <a:t>সরকারী</a:t>
            </a:r>
            <a:r>
              <a:rPr lang="en-US" sz="2800" b="1" dirty="0" smtClean="0">
                <a:solidFill>
                  <a:srgbClr val="002060"/>
                </a:solidFill>
                <a:latin typeface="SulekhaT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lekhaT" pitchFamily="2" charset="0"/>
              </a:rPr>
              <a:t>প্রাথমিক</a:t>
            </a:r>
            <a:r>
              <a:rPr lang="en-US" sz="2800" b="1" dirty="0" smtClean="0">
                <a:solidFill>
                  <a:srgbClr val="002060"/>
                </a:solidFill>
                <a:latin typeface="SulekhaT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SulekhaT" pitchFamily="2" charset="0"/>
              </a:rPr>
              <a:t>বিদ্যালয়</a:t>
            </a:r>
            <a:endParaRPr lang="en-US" sz="2800" b="1" dirty="0" smtClean="0">
              <a:solidFill>
                <a:srgbClr val="002060"/>
              </a:solidFill>
              <a:latin typeface="SulekhaT" pitchFamily="2" charset="0"/>
            </a:endParaRPr>
          </a:p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SulekhaT" pitchFamily="2" charset="0"/>
              </a:rPr>
              <a:t>মেঘনা</a:t>
            </a:r>
            <a:r>
              <a:rPr lang="en-US" sz="2800" b="1" dirty="0" smtClean="0">
                <a:solidFill>
                  <a:srgbClr val="002060"/>
                </a:solidFill>
                <a:latin typeface="SulekhaT" pitchFamily="2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SulekhaT" pitchFamily="2" charset="0"/>
              </a:rPr>
              <a:t>কুমিল্লা</a:t>
            </a:r>
            <a:r>
              <a:rPr lang="en-US" sz="2800" b="1" dirty="0" smtClean="0">
                <a:solidFill>
                  <a:srgbClr val="002060"/>
                </a:solidFill>
                <a:latin typeface="SulekhaT" pitchFamily="2" charset="0"/>
              </a:rPr>
              <a:t>।</a:t>
            </a:r>
            <a:endParaRPr lang="en-US" sz="2800" b="1" dirty="0">
              <a:solidFill>
                <a:srgbClr val="002060"/>
              </a:solidFill>
              <a:latin typeface="SulekhaT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630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buja\Desktop\kadija\sp4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6858000" cy="5500688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914400" y="5867400"/>
            <a:ext cx="5791200" cy="903027"/>
          </a:xfrm>
          <a:prstGeom prst="rect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নানা  ধরনের  প্লাস্টিক 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0" y="838200"/>
            <a:ext cx="1219200" cy="4572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D525B3"/>
                </a:solidFill>
                <a:latin typeface="NikoshBAN" pitchFamily="2" charset="0"/>
                <a:cs typeface="NikoshBAN" pitchFamily="2" charset="0"/>
              </a:rPr>
              <a:t>এটি  মাটিকে দূষিত করে ।</a:t>
            </a:r>
            <a:endParaRPr lang="en-US" sz="3600" dirty="0">
              <a:solidFill>
                <a:srgbClr val="D525B3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719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abuja\Desktop\kadija\ep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0403"/>
            <a:ext cx="6781800" cy="4648199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28600" y="5410200"/>
            <a:ext cx="5410200" cy="1219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 smtClean="0">
                <a:solidFill>
                  <a:srgbClr val="00B050"/>
                </a:solidFill>
              </a:rPr>
              <a:t>বিভিন্ন  ধরনের  বর্জ্য  পদার্থ 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15200" y="302524"/>
            <a:ext cx="1524000" cy="45720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D525B3"/>
                </a:solidFill>
              </a:rPr>
              <a:t>এটি  মাটিকে দূষিত করে ।</a:t>
            </a:r>
            <a:endParaRPr lang="en-US" sz="3200" dirty="0">
              <a:solidFill>
                <a:srgbClr val="D525B3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153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9700" y="609600"/>
            <a:ext cx="5181600" cy="1295400"/>
          </a:xfrm>
          <a:prstGeom prst="rect">
            <a:avLst/>
          </a:prstGeom>
          <a:solidFill>
            <a:srgbClr val="D525B3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মাটি দূষণ</a:t>
            </a:r>
            <a:endParaRPr lang="en-US" sz="8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2362200"/>
            <a:ext cx="8763000" cy="4267200"/>
          </a:xfrm>
          <a:prstGeom prst="rect">
            <a:avLst/>
          </a:prstGeom>
          <a:ln w="57150">
            <a:solidFill>
              <a:srgbClr val="D525B3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কৃষি </a:t>
            </a:r>
            <a:r>
              <a:rPr lang="bn-BD" sz="4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কাজে ব্যবহার  করা সার  ও </a:t>
            </a:r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কীটনাশক, গৃহস্থালির ও হাসপাতালের বর্জ্য, কল-কারখানার রাসায়নিক পদার্থ মাটিকে দূষিত  করে । এর ফলে জমির উর্বরতা নষ্ট হয়, গাছপালা মারা যায় ।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83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310" y="211539"/>
            <a:ext cx="7010400" cy="5122461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533400" y="5638800"/>
            <a:ext cx="4876800" cy="1066800"/>
          </a:xfrm>
          <a:prstGeom prst="rect">
            <a:avLst/>
          </a:prstGeom>
          <a:solidFill>
            <a:srgbClr val="FFC0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গাছপালা মারা যায় 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0" y="228599"/>
            <a:ext cx="1219200" cy="457200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D525B3"/>
                </a:solidFill>
                <a:latin typeface="NikoshBAN" pitchFamily="2" charset="0"/>
                <a:cs typeface="NikoshBAN" pitchFamily="2" charset="0"/>
              </a:rPr>
              <a:t>এটি  মাটি</a:t>
            </a:r>
          </a:p>
          <a:p>
            <a:pPr algn="ctr"/>
            <a:r>
              <a:rPr lang="bn-BD" sz="3600" dirty="0" smtClean="0">
                <a:solidFill>
                  <a:srgbClr val="D525B3"/>
                </a:solidFill>
                <a:latin typeface="NikoshBAN" pitchFamily="2" charset="0"/>
                <a:cs typeface="NikoshBAN" pitchFamily="2" charset="0"/>
              </a:rPr>
              <a:t>দূষণের প্রভাব ।</a:t>
            </a:r>
            <a:endParaRPr lang="en-US" sz="3600" dirty="0">
              <a:solidFill>
                <a:srgbClr val="D525B3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114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6006152"/>
            <a:ext cx="5105400" cy="851848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মাইকিং</a:t>
            </a:r>
            <a:endParaRPr lang="en-US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6477000" cy="57150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6781800" y="838200"/>
            <a:ext cx="2057400" cy="40386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D525B3"/>
                </a:solidFill>
                <a:latin typeface="NikoshBAN" pitchFamily="2" charset="0"/>
                <a:cs typeface="NikoshBAN" pitchFamily="2" charset="0"/>
              </a:rPr>
              <a:t>শব্দ দূষিত হয়</a:t>
            </a:r>
            <a:endParaRPr lang="en-US" sz="5400" dirty="0">
              <a:solidFill>
                <a:srgbClr val="D525B3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037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buja\Desktop\kadija\ap4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6400800" cy="5257800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7200" y="5867400"/>
            <a:ext cx="5486400" cy="76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গাড়ির</a:t>
            </a:r>
            <a:r>
              <a:rPr lang="bn-BD" sz="4400" b="1" dirty="0" smtClean="0">
                <a:solidFill>
                  <a:srgbClr val="00B050"/>
                </a:solidFill>
              </a:rPr>
              <a:t>  হর্ণ </a:t>
            </a:r>
            <a:endParaRPr lang="en-US" sz="4400" b="1" dirty="0">
              <a:solidFill>
                <a:srgbClr val="00B05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05600" y="245659"/>
            <a:ext cx="2057400" cy="4038600"/>
          </a:xfrm>
          <a:prstGeom prst="rect">
            <a:avLst/>
          </a:prstGeom>
          <a:solidFill>
            <a:srgbClr val="00B0F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D525B3"/>
                </a:solidFill>
                <a:latin typeface="NikoshBAN" pitchFamily="2" charset="0"/>
                <a:cs typeface="NikoshBAN" pitchFamily="2" charset="0"/>
              </a:rPr>
              <a:t>শব্দ দূষিত হয়</a:t>
            </a:r>
            <a:endParaRPr lang="en-US" sz="6600" dirty="0">
              <a:solidFill>
                <a:srgbClr val="D525B3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818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304800"/>
            <a:ext cx="4648200" cy="1295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শব্দ দূষণ</a:t>
            </a:r>
            <a:endParaRPr lang="en-US" sz="4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752600"/>
            <a:ext cx="8458200" cy="4876800"/>
          </a:xfrm>
          <a:prstGeom prst="rect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b="1" dirty="0" smtClean="0">
                <a:solidFill>
                  <a:srgbClr val="D525B3"/>
                </a:solidFill>
                <a:latin typeface="NikoshBAN" pitchFamily="2" charset="0"/>
                <a:cs typeface="NikoshBAN" pitchFamily="2" charset="0"/>
              </a:rPr>
              <a:t>গাড়ির হর্ন  বাজিয়ে, উচ্চস্বরে গান বাজিয়ে,মাইক বাজিয়ে মানুষ শব্দ দূষণ করে। এর ফলে শ্রবণ  শক্তি ও কর্মক্ষমতা হ্রাস পায় ।  </a:t>
            </a:r>
            <a:endParaRPr lang="en-US" sz="4400" b="1" dirty="0">
              <a:solidFill>
                <a:srgbClr val="D525B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2600" y="502920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bn-BD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13322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66700"/>
            <a:ext cx="7162800" cy="51816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762000" y="5715000"/>
            <a:ext cx="4114800" cy="914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D525B3"/>
                </a:solidFill>
                <a:latin typeface="NikoshBAN" pitchFamily="2" charset="0"/>
                <a:cs typeface="NikoshBAN" pitchFamily="2" charset="0"/>
              </a:rPr>
              <a:t>শ্রবণ শক্তি হ্রাস</a:t>
            </a:r>
            <a:endParaRPr lang="en-US" sz="4000" dirty="0">
              <a:solidFill>
                <a:srgbClr val="D525B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0" y="838200"/>
            <a:ext cx="1371600" cy="4038600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শব্দ দূষণের </a:t>
            </a:r>
          </a:p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প্রভাব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157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457200"/>
            <a:ext cx="6781800" cy="1295400"/>
          </a:xfrm>
          <a:prstGeom prst="rect">
            <a:avLst/>
          </a:prstGeom>
          <a:solidFill>
            <a:srgbClr val="D525B3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দলীয়  কাজ </a:t>
            </a:r>
            <a:endParaRPr lang="en-US" sz="88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905000"/>
            <a:ext cx="4191000" cy="1447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rgbClr val="0070C0"/>
                </a:solidFill>
                <a:latin typeface="SutonnyMJ" pitchFamily="2" charset="0"/>
                <a:cs typeface="NikoshBAN" pitchFamily="2" charset="0"/>
              </a:rPr>
              <a:t>kvcjv</a:t>
            </a:r>
            <a:endParaRPr lang="en-US" sz="9600" dirty="0">
              <a:solidFill>
                <a:srgbClr val="0070C0"/>
              </a:solidFill>
              <a:latin typeface="SutonnyMJ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4275" y="1905000"/>
            <a:ext cx="4188725" cy="1447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rgbClr val="0070C0"/>
                </a:solidFill>
                <a:latin typeface="SutonnyMJ" pitchFamily="2" charset="0"/>
                <a:cs typeface="NikoshBAN" pitchFamily="2" charset="0"/>
              </a:rPr>
              <a:t>‡</a:t>
            </a:r>
            <a:r>
              <a:rPr lang="en-US" sz="9600" dirty="0" err="1" smtClean="0">
                <a:solidFill>
                  <a:srgbClr val="0070C0"/>
                </a:solidFill>
                <a:latin typeface="SutonnyMJ" pitchFamily="2" charset="0"/>
                <a:cs typeface="NikoshBAN" pitchFamily="2" charset="0"/>
              </a:rPr>
              <a:t>Mvjvc</a:t>
            </a:r>
            <a:endParaRPr lang="en-US" sz="9600" dirty="0">
              <a:solidFill>
                <a:srgbClr val="0070C0"/>
              </a:solidFill>
              <a:latin typeface="SutonnyMJ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3352800"/>
            <a:ext cx="4191000" cy="3124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D525B3"/>
                </a:solidFill>
                <a:latin typeface="NikoshBAN" pitchFamily="2" charset="0"/>
                <a:cs typeface="NikoshBAN" pitchFamily="2" charset="0"/>
              </a:rPr>
              <a:t>বায়ু দূষণের</a:t>
            </a:r>
            <a:endParaRPr lang="en-US" sz="4000" dirty="0" smtClean="0">
              <a:solidFill>
                <a:srgbClr val="D525B3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dirty="0" smtClean="0">
                <a:solidFill>
                  <a:srgbClr val="D525B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D525B3"/>
                </a:solidFill>
                <a:latin typeface="NikoshBAN" pitchFamily="2" charset="0"/>
                <a:cs typeface="NikoshBAN" pitchFamily="2" charset="0"/>
              </a:rPr>
              <a:t>৩ </a:t>
            </a:r>
            <a:r>
              <a:rPr lang="bn-BD" sz="4000" dirty="0" smtClean="0">
                <a:solidFill>
                  <a:srgbClr val="D525B3"/>
                </a:solidFill>
                <a:latin typeface="NikoshBAN" pitchFamily="2" charset="0"/>
                <a:cs typeface="NikoshBAN" pitchFamily="2" charset="0"/>
              </a:rPr>
              <a:t>টি কারন</a:t>
            </a:r>
            <a:r>
              <a:rPr lang="en-US" sz="4000" dirty="0" smtClean="0">
                <a:solidFill>
                  <a:srgbClr val="D525B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D525B3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bn-BD" sz="4000" dirty="0" smtClean="0">
                <a:solidFill>
                  <a:srgbClr val="D525B3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4000" dirty="0">
              <a:solidFill>
                <a:srgbClr val="D525B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04982" y="3352800"/>
            <a:ext cx="4191000" cy="3124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D525B3"/>
                </a:solidFill>
                <a:latin typeface="NikoshBAN" pitchFamily="2" charset="0"/>
                <a:cs typeface="NikoshBAN" pitchFamily="2" charset="0"/>
              </a:rPr>
              <a:t>    পানি দূষণের </a:t>
            </a:r>
            <a:r>
              <a:rPr lang="en-US" sz="4400" dirty="0" smtClean="0">
                <a:solidFill>
                  <a:srgbClr val="D525B3"/>
                </a:solidFill>
                <a:latin typeface="NikoshBAN" pitchFamily="2" charset="0"/>
                <a:cs typeface="NikoshBAN" pitchFamily="2" charset="0"/>
              </a:rPr>
              <a:t>৩ </a:t>
            </a:r>
            <a:r>
              <a:rPr lang="bn-BD" sz="4400" dirty="0" smtClean="0">
                <a:solidFill>
                  <a:srgbClr val="D525B3"/>
                </a:solidFill>
                <a:latin typeface="NikoshBAN" pitchFamily="2" charset="0"/>
                <a:cs typeface="NikoshBAN" pitchFamily="2" charset="0"/>
              </a:rPr>
              <a:t>টি কারন </a:t>
            </a:r>
            <a:r>
              <a:rPr lang="en-US" sz="4400" dirty="0" err="1" smtClean="0">
                <a:solidFill>
                  <a:srgbClr val="D525B3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bn-BD" sz="4400" dirty="0" smtClean="0">
                <a:solidFill>
                  <a:srgbClr val="D525B3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rgbClr val="D525B3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716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52600" y="228600"/>
            <a:ext cx="6019800" cy="1371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1752600"/>
            <a:ext cx="8458200" cy="4495800"/>
          </a:xfrm>
          <a:prstGeom prst="rect">
            <a:avLst/>
          </a:prstGeom>
          <a:solidFill>
            <a:srgbClr val="00206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পানি দূষণের ১টি কারণ বল ।</a:t>
            </a:r>
          </a:p>
          <a:p>
            <a:pPr>
              <a:buFont typeface="Wingdings" pitchFamily="2" charset="2"/>
              <a:buChar char="v"/>
            </a:pPr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বায়ু দূষণের ১টি প্রভাব বল ।</a:t>
            </a:r>
          </a:p>
          <a:p>
            <a:pPr>
              <a:buFont typeface="Wingdings" pitchFamily="2" charset="2"/>
              <a:buChar char="v"/>
            </a:pPr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শব্দ দষণের </a:t>
            </a:r>
            <a:r>
              <a:rPr lang="en-US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টি উৎসের নাম বল।</a:t>
            </a:r>
          </a:p>
          <a:p>
            <a:endParaRPr lang="en-US" sz="4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457200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10193" y="457200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4684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2057400"/>
            <a:ext cx="6172200" cy="762000"/>
          </a:xfrm>
          <a:prstGeom prst="rect">
            <a:avLst/>
          </a:prstGeom>
          <a:solidFill>
            <a:schemeClr val="tx2">
              <a:lumMod val="75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শ্রেণি:- পঞ্চম </a:t>
            </a:r>
          </a:p>
        </p:txBody>
      </p:sp>
      <p:sp>
        <p:nvSpPr>
          <p:cNvPr id="3" name="Rectangle 2"/>
          <p:cNvSpPr/>
          <p:nvPr/>
        </p:nvSpPr>
        <p:spPr>
          <a:xfrm>
            <a:off x="1371600" y="3200400"/>
            <a:ext cx="6172200" cy="7620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prstClr val="white"/>
                </a:solidFill>
                <a:latin typeface="SulekhaT" pitchFamily="2" charset="0"/>
                <a:cs typeface="NikoshBAN" pitchFamily="2" charset="0"/>
              </a:rPr>
              <a:t>বিষয়:-প্রাথমিক বিজ্ঞান  </a:t>
            </a:r>
          </a:p>
        </p:txBody>
      </p:sp>
      <p:sp>
        <p:nvSpPr>
          <p:cNvPr id="4" name="Rectangle 3"/>
          <p:cNvSpPr/>
          <p:nvPr/>
        </p:nvSpPr>
        <p:spPr>
          <a:xfrm>
            <a:off x="1371600" y="4343400"/>
            <a:ext cx="6172200" cy="914400"/>
          </a:xfrm>
          <a:prstGeom prst="rect">
            <a:avLst/>
          </a:prstGeom>
          <a:solidFill>
            <a:srgbClr val="0AA60A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অধ্যায়:-২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1371600" y="5486400"/>
            <a:ext cx="6172200" cy="914400"/>
          </a:xfrm>
          <a:prstGeom prst="rect">
            <a:avLst/>
          </a:prstGeom>
          <a:solidFill>
            <a:srgbClr val="C00000"/>
          </a:solidFill>
          <a:ln w="57150">
            <a:solidFill>
              <a:srgbClr val="34AC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সময়:-৪০মিনিট।  </a:t>
            </a:r>
            <a:endParaRPr lang="en-US" sz="54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482025"/>
            <a:ext cx="8382000" cy="1107996"/>
          </a:xfrm>
          <a:prstGeom prst="rect">
            <a:avLst/>
          </a:prstGeom>
          <a:solidFill>
            <a:schemeClr val="accent6"/>
          </a:solidFill>
          <a:ln w="762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বিষয় পরিচিতি </a:t>
            </a:r>
            <a:endParaRPr lang="en-US" sz="6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4846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91335" y="228600"/>
            <a:ext cx="6324600" cy="1600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বাড়ির  কাজ </a:t>
            </a:r>
            <a:endParaRPr lang="en-US" sz="44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85800" y="2362200"/>
            <a:ext cx="7342496" cy="3810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rgbClr val="D525B3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4400" b="1" dirty="0" smtClean="0">
                <a:solidFill>
                  <a:srgbClr val="D525B3"/>
                </a:solidFill>
                <a:latin typeface="NikoshBAN" pitchFamily="2" charset="0"/>
                <a:cs typeface="NikoshBAN" pitchFamily="2" charset="0"/>
              </a:rPr>
              <a:t>তোমার  বাড়ির চারপাশের পরিবেশ কীভাবে দূষিত হচ্ছ তা ৫টি বাক্যে লিখ </a:t>
            </a:r>
            <a:r>
              <a:rPr lang="bn-IN" sz="4400" b="1" dirty="0" smtClean="0">
                <a:solidFill>
                  <a:srgbClr val="D525B3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4400" b="1" dirty="0" smtClean="0">
                <a:solidFill>
                  <a:srgbClr val="D525B3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b="1" dirty="0">
              <a:solidFill>
                <a:srgbClr val="D525B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762000" y="2895600"/>
            <a:ext cx="5334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22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71642"/>
            <a:ext cx="7848600" cy="5390958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1752600" y="5715000"/>
            <a:ext cx="6553200" cy="838200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rgbClr val="002060"/>
                </a:solidFill>
              </a:rPr>
              <a:t>ধন্যবাদ</a:t>
            </a:r>
            <a:endParaRPr lang="en-US" sz="5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861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76400" y="152400"/>
            <a:ext cx="5638800" cy="12192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আবেগ সৃষ্টি </a:t>
            </a:r>
            <a:endParaRPr lang="en-US" sz="48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524000" y="2133600"/>
            <a:ext cx="6858000" cy="213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গানের মাধ্যমে </a:t>
            </a:r>
            <a:endParaRPr lang="en-US" sz="6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866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"/>
            <a:ext cx="3810000" cy="27813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i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228600"/>
            <a:ext cx="4572000" cy="2743200"/>
          </a:xfrm>
          <a:prstGeom prst="rect">
            <a:avLst/>
          </a:prstGeom>
        </p:spPr>
      </p:pic>
      <p:pic>
        <p:nvPicPr>
          <p:cNvPr id="4" name="Picture 2" descr="C:\Users\abuja\Desktop\kadija\sp2jp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76600"/>
            <a:ext cx="3886200" cy="3124200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276600"/>
            <a:ext cx="4114800" cy="3174402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28600"/>
            <a:ext cx="4050241" cy="3200401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4" name="Picture 2" descr="C:\Users\abuja\Desktop\kadija\ep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581400"/>
            <a:ext cx="4114800" cy="2895600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abuja\Desktop\kadija\ep1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657600"/>
            <a:ext cx="4114800" cy="2895600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4038599" cy="3048001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buja\Desktop\kadija\sp4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4343400" cy="3352801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abuja\Desktop\kadija\ep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8600"/>
            <a:ext cx="4038600" cy="3370997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810000"/>
            <a:ext cx="4419600" cy="28194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1" y="3733800"/>
            <a:ext cx="4114800" cy="297180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609600"/>
            <a:ext cx="8762999" cy="555122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পরিবেশ</a:t>
            </a:r>
            <a:r>
              <a:rPr lang="en-US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দূষণ</a:t>
            </a:r>
            <a:r>
              <a:rPr lang="en-US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পৃষ্ঠাঃ১১,১২</a:t>
            </a:r>
            <a:endParaRPr lang="en-US" sz="7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74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76400" y="220070"/>
            <a:ext cx="6019800" cy="1600200"/>
          </a:xfrm>
          <a:prstGeom prst="rect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8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1905000"/>
            <a:ext cx="8763000" cy="4648200"/>
          </a:xfrm>
          <a:prstGeom prst="rect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১.২.৩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দূষণের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উৎসসমূহ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 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বিভিন্নভাবে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মাটি,পানি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দূষিত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।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১.২.৫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পরিবেশের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মাটি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দূষণের</a:t>
            </a:r>
            <a:r>
              <a:rPr lang="en-US" sz="36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১.২.৬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বায়ু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দূষণের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ক্ষতিকর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bn-BD" sz="36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362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370</Words>
  <Application>Microsoft Office PowerPoint</Application>
  <PresentationFormat>On-screen Show (4:3)</PresentationFormat>
  <Paragraphs>82</Paragraphs>
  <Slides>31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Office Theme</vt:lpstr>
      <vt:lpstr>1_Office Theme</vt:lpstr>
      <vt:lpstr>2_Office Theme</vt:lpstr>
      <vt:lpstr>3_Office Theme</vt:lpstr>
      <vt:lpstr>4_Office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abu jafor</dc:creator>
  <cp:lastModifiedBy>Dell</cp:lastModifiedBy>
  <cp:revision>169</cp:revision>
  <dcterms:created xsi:type="dcterms:W3CDTF">2006-08-16T00:00:00Z</dcterms:created>
  <dcterms:modified xsi:type="dcterms:W3CDTF">2021-02-26T14:00:33Z</dcterms:modified>
</cp:coreProperties>
</file>