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59" r:id="rId4"/>
    <p:sldId id="260" r:id="rId5"/>
    <p:sldId id="261" r:id="rId6"/>
    <p:sldId id="262" r:id="rId7"/>
    <p:sldId id="269" r:id="rId8"/>
    <p:sldId id="264" r:id="rId9"/>
    <p:sldId id="265" r:id="rId10"/>
    <p:sldId id="266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1" y="838200"/>
            <a:ext cx="7843838" cy="51816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757362" y="2631757"/>
            <a:ext cx="5340668" cy="13801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925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/>
              </a:rPr>
              <a:t>স্বাগতম</a:t>
            </a:r>
            <a:endParaRPr lang="en-US" sz="14925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/>
            </a:endParaRPr>
          </a:p>
        </p:txBody>
      </p:sp>
      <p:pic>
        <p:nvPicPr>
          <p:cNvPr id="5" name="Picture 4" descr="https://encrypted-tbn1.gstatic.com/images?q=tbn:ANd9GcQeuM7hpASvVmv_DbZ0rJEimybqC_kacRQlAOl2RlORl7UbBGt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389924" y="838199"/>
            <a:ext cx="4377441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s://encrypted-tbn1.gstatic.com/images?q=tbn:ANd9GcQeuM7hpASvVmv_DbZ0rJEimybqC_kacRQlAOl2RlORl7UbBGt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4726713" y="838201"/>
            <a:ext cx="3948162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06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651" y="2022009"/>
            <a:ext cx="7467600" cy="21544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bn-BD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231775" indent="-171450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মুরগীর অভ্যন্তরীণ অঙ্গসংস্থানের চিত্র এঁকে বিভিন্ন অংশ চিহ্নিত কর।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653280" y="1782833"/>
            <a:ext cx="4593209" cy="3307089"/>
          </a:xfrm>
          <a:custGeom>
            <a:avLst/>
            <a:gdLst>
              <a:gd name="connsiteX0" fmla="*/ 15766 w 3578773"/>
              <a:gd name="connsiteY0" fmla="*/ 378372 h 5092262"/>
              <a:gd name="connsiteX1" fmla="*/ 1418897 w 3578773"/>
              <a:gd name="connsiteY1" fmla="*/ 0 h 5092262"/>
              <a:gd name="connsiteX2" fmla="*/ 3578773 w 3578773"/>
              <a:gd name="connsiteY2" fmla="*/ 567559 h 5092262"/>
              <a:gd name="connsiteX3" fmla="*/ 3578773 w 3578773"/>
              <a:gd name="connsiteY3" fmla="*/ 4114800 h 5092262"/>
              <a:gd name="connsiteX4" fmla="*/ 0 w 3578773"/>
              <a:gd name="connsiteY4" fmla="*/ 5092262 h 5092262"/>
              <a:gd name="connsiteX5" fmla="*/ 15766 w 3578773"/>
              <a:gd name="connsiteY5" fmla="*/ 378372 h 509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8773" h="5092262">
                <a:moveTo>
                  <a:pt x="15766" y="378372"/>
                </a:moveTo>
                <a:lnTo>
                  <a:pt x="1418897" y="0"/>
                </a:lnTo>
                <a:lnTo>
                  <a:pt x="3578773" y="567559"/>
                </a:lnTo>
                <a:lnTo>
                  <a:pt x="3578773" y="4114800"/>
                </a:lnTo>
                <a:lnTo>
                  <a:pt x="0" y="5092262"/>
                </a:lnTo>
                <a:cubicBezTo>
                  <a:pt x="5255" y="3515710"/>
                  <a:pt x="10511" y="1939159"/>
                  <a:pt x="15766" y="378372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100" dirty="0">
                <a:solidFill>
                  <a:schemeClr val="tx1"/>
                </a:solidFill>
              </a:rPr>
              <a:t>মোঃ নাজমুল হক (শামীম)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</a:p>
          <a:p>
            <a:r>
              <a:rPr lang="en-US" sz="2100" dirty="0">
                <a:solidFill>
                  <a:schemeClr val="tx1"/>
                </a:solidFill>
              </a:rPr>
              <a:t>                              </a:t>
            </a:r>
            <a:r>
              <a:rPr lang="bn-IN" dirty="0">
                <a:solidFill>
                  <a:schemeClr val="tx1"/>
                </a:solidFill>
              </a:rPr>
              <a:t>বিএসসি,বিএড,এমএ,এমএড</a:t>
            </a:r>
          </a:p>
          <a:p>
            <a:r>
              <a:rPr lang="bn-IN" sz="2100" dirty="0">
                <a:solidFill>
                  <a:schemeClr val="tx1"/>
                </a:solidFill>
              </a:rPr>
              <a:t>সহকারি শিক্ষক</a:t>
            </a:r>
          </a:p>
          <a:p>
            <a:r>
              <a:rPr lang="bn-IN" sz="2100" dirty="0">
                <a:solidFill>
                  <a:schemeClr val="tx1"/>
                </a:solidFill>
              </a:rPr>
              <a:t>থুপসারা সেলিমীয়া দাখিল মাদরাসা</a:t>
            </a:r>
            <a:r>
              <a:rPr lang="en-US" sz="2100" dirty="0">
                <a:solidFill>
                  <a:schemeClr val="tx1"/>
                </a:solidFill>
              </a:rPr>
              <a:t>, </a:t>
            </a:r>
            <a:r>
              <a:rPr lang="bn-IN" sz="2100" dirty="0">
                <a:solidFill>
                  <a:schemeClr val="tx1"/>
                </a:solidFill>
              </a:rPr>
              <a:t>কালাই, জয়পুরহাট।</a:t>
            </a:r>
          </a:p>
          <a:p>
            <a:r>
              <a:rPr lang="bn-IN" sz="2100" dirty="0">
                <a:solidFill>
                  <a:schemeClr val="tx1"/>
                </a:solidFill>
              </a:rPr>
              <a:t>মোবাইল নং ০১৭২১৭০৭৪৫৫, ০১৮৭১৭২১০৮৫ </a:t>
            </a:r>
          </a:p>
          <a:p>
            <a:r>
              <a:rPr lang="bn-IN" sz="2100" dirty="0">
                <a:solidFill>
                  <a:schemeClr val="tx1"/>
                </a:solidFill>
              </a:rPr>
              <a:t>ইমেইল- </a:t>
            </a:r>
            <a:r>
              <a:rPr lang="en-US" sz="2100" dirty="0">
                <a:solidFill>
                  <a:schemeClr val="tx1"/>
                </a:solidFill>
              </a:rPr>
              <a:t>atnazmul81@gmail.com</a:t>
            </a:r>
            <a:endParaRPr lang="en-US" sz="2100" u="sng" dirty="0">
              <a:solidFill>
                <a:schemeClr val="tx1"/>
              </a:solidFill>
            </a:endParaRPr>
          </a:p>
          <a:p>
            <a:r>
              <a:rPr lang="en-US" sz="2100" dirty="0">
                <a:solidFill>
                  <a:schemeClr val="tx1"/>
                </a:solidFill>
              </a:rPr>
              <a:t>Facebook- </a:t>
            </a:r>
            <a:r>
              <a:rPr lang="en-US" sz="2100" dirty="0" err="1">
                <a:solidFill>
                  <a:schemeClr val="tx1"/>
                </a:solidFill>
              </a:rPr>
              <a:t>Nazmul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Haque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Shamim</a:t>
            </a:r>
            <a:endParaRPr lang="en-US" sz="2100" dirty="0">
              <a:solidFill>
                <a:schemeClr val="tx1"/>
              </a:solidFill>
            </a:endParaRPr>
          </a:p>
          <a:p>
            <a:r>
              <a:rPr lang="en-US" sz="21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Youtube</a:t>
            </a:r>
            <a:r>
              <a:rPr lang="en-US" sz="2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channel: </a:t>
            </a:r>
            <a:r>
              <a:rPr lang="en-US" sz="21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Nazmul</a:t>
            </a:r>
            <a:r>
              <a:rPr lang="en-US" sz="2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Haque</a:t>
            </a:r>
            <a:endParaRPr lang="en-US" sz="21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143000"/>
            <a:ext cx="3048000" cy="419100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211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367" y="1290060"/>
            <a:ext cx="1502765" cy="452431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সব্বাইকে </a:t>
            </a:r>
            <a:endParaRPr lang="bn-IN" sz="4800" dirty="0"/>
          </a:p>
          <a:p>
            <a:r>
              <a:rPr lang="bn-IN" sz="4800" dirty="0">
                <a:solidFill>
                  <a:srgbClr val="00B0F0"/>
                </a:solidFill>
              </a:rPr>
              <a:t>অনেক </a:t>
            </a:r>
          </a:p>
          <a:p>
            <a:r>
              <a:rPr lang="bn-IN" sz="4800" dirty="0">
                <a:solidFill>
                  <a:srgbClr val="FF0000"/>
                </a:solidFill>
              </a:rPr>
              <a:t>অনেক </a:t>
            </a:r>
          </a:p>
          <a:p>
            <a:r>
              <a:rPr lang="bn-IN" sz="4800" dirty="0">
                <a:solidFill>
                  <a:srgbClr val="0070C0"/>
                </a:solidFill>
              </a:rPr>
              <a:t>ধন্যবাদ</a:t>
            </a:r>
            <a:r>
              <a:rPr lang="en-US" sz="300" dirty="0">
                <a:solidFill>
                  <a:srgbClr val="0070C0"/>
                </a:solidFill>
              </a:rPr>
              <a:t>[</a:t>
            </a:r>
            <a:r>
              <a:rPr lang="bn-IN" sz="4800" dirty="0">
                <a:solidFill>
                  <a:srgbClr val="0070C0"/>
                </a:solidFill>
              </a:rPr>
              <a:t> </a:t>
            </a:r>
            <a:r>
              <a:rPr lang="en-US" sz="400" dirty="0">
                <a:solidFill>
                  <a:srgbClr val="0070C0"/>
                </a:solidFill>
              </a:rPr>
              <a:t>[</a:t>
            </a:r>
            <a:r>
              <a:rPr lang="en-US" sz="300" dirty="0">
                <a:solidFill>
                  <a:srgbClr val="0070C0"/>
                </a:solidFill>
              </a:rPr>
              <a:t>]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10" name="Picture 2" descr="F:\download net\Download picture\Annimation\agnature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575" y="1143001"/>
            <a:ext cx="5571898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539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676400"/>
            <a:ext cx="662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শ্রেণিঃ অষ্টম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সাধারণ বিজ্ঞান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বিংশ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56" y="754188"/>
            <a:ext cx="2133600" cy="2728546"/>
          </a:xfrm>
          <a:prstGeom prst="rect">
            <a:avLst/>
          </a:prstGeom>
        </p:spPr>
      </p:pic>
      <p:pic>
        <p:nvPicPr>
          <p:cNvPr id="3" name="Picture 2" descr="hen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304" y="688509"/>
            <a:ext cx="2686325" cy="2667000"/>
          </a:xfrm>
          <a:prstGeom prst="rect">
            <a:avLst/>
          </a:prstGeom>
        </p:spPr>
      </p:pic>
      <p:pic>
        <p:nvPicPr>
          <p:cNvPr id="7" name="Picture 6" descr="men co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5893" y="1712276"/>
            <a:ext cx="2847258" cy="1905000"/>
          </a:xfrm>
          <a:prstGeom prst="rect">
            <a:avLst/>
          </a:prstGeom>
        </p:spPr>
      </p:pic>
      <p:pic>
        <p:nvPicPr>
          <p:cNvPr id="8" name="Picture 7" descr="cow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7822" y="3972379"/>
            <a:ext cx="3048000" cy="1895022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3414" y="3672539"/>
            <a:ext cx="2819400" cy="25086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0"/>
            <a:ext cx="8458200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মেরুদণ্ডী প্রাণী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মুরগী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94073"/>
            <a:ext cx="3276600" cy="7617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10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1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1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bn-BD" sz="1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1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(ক) মুরগীর বহিঃঅঙ্গসংস্থানের বর্ণনা দিতে পারবে।</a:t>
            </a:r>
          </a:p>
          <a:p>
            <a:pPr marL="682625" indent="-682625"/>
            <a:r>
              <a:rPr lang="bn-BD" sz="1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(খ) মুরগীর অভ্যন্তরীণ অঙ্গসংস্থানের বিভিন্ন অংশের কাজ উল্লেখ করতে পারবে।</a:t>
            </a:r>
          </a:p>
          <a:p>
            <a:pPr marL="742950" indent="-742950"/>
            <a:r>
              <a:rPr lang="bn-BD" sz="1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(গ) মুরগীর রেচন ও প্রজননতন্ত্র সম্পর্কে ব্যাখ্যা করতে পারবে।</a:t>
            </a:r>
            <a:endParaRPr lang="en-US" sz="10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457201"/>
            <a:ext cx="4038599" cy="51647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9166" y="5492016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মুরগির বহিঃঅঙ্গসংস্থান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505200" y="6096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4343400" y="1676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6019800" y="685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34000" y="28956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3733800" y="5105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1447800" y="33528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43400" y="457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মাথা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00600" y="91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0" y="27432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ডানা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11157" y="6535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লেজ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24200" y="4953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3200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পালক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n000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81000"/>
            <a:ext cx="5867400" cy="50430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5395978"/>
            <a:ext cx="54864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মুরগীর রেচন ও প্রজননতন্ত্র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68580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381000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1066800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19812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2133600"/>
            <a:ext cx="1143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23622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2895600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33600" y="32004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3886200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33600" y="35052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62200" y="4267200"/>
            <a:ext cx="10668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09800" y="3733800"/>
            <a:ext cx="609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14600" y="4953000"/>
            <a:ext cx="6858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1524000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10200" y="1905000"/>
            <a:ext cx="1524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2362200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38800" y="2209800"/>
            <a:ext cx="1295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10200" y="2819400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867400" y="2667000"/>
            <a:ext cx="1066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3124200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4648200"/>
            <a:ext cx="6858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15000" y="5029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495800" y="1143000"/>
            <a:ext cx="2362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7" idx="3"/>
          </p:cNvCxnSpPr>
          <p:nvPr/>
        </p:nvCxnSpPr>
        <p:spPr>
          <a:xfrm flipV="1">
            <a:off x="4343400" y="1708666"/>
            <a:ext cx="2514600" cy="348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343400" y="2667000"/>
            <a:ext cx="2438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572000" y="3429000"/>
            <a:ext cx="2667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962400" y="3352800"/>
            <a:ext cx="3352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962400" y="48006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15000" y="5029200"/>
            <a:ext cx="1828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934200" y="838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ডিম্বাশয়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8000" y="15240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ডিম্বকনল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58000" y="2286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ডিম্বকনলের চুন উৎপাদক</a:t>
            </a:r>
          </a:p>
          <a:p>
            <a:r>
              <a:rPr lang="bn-BD" smtClean="0">
                <a:latin typeface="NikoshBAN" pitchFamily="2" charset="0"/>
                <a:cs typeface="NikoshBAN" pitchFamily="2" charset="0"/>
              </a:rPr>
              <a:t>গ্রন্থিবহুল অংশ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91400" y="32766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মূত্রনালী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72200" y="4724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ক্লোয়েকা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849882"/>
            <a:ext cx="662940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   দলগত কাজ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মুরগীর বহিঃঅঙ্গসংস্থানের কয়েকটি কাজ বর্ণনা কর।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4380" y="1486407"/>
            <a:ext cx="662940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মূল্যায়্ন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-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(ক) মুরগীর পায়ের পাতায় কী নেই?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(খ) মুরগীর প্রজননতন্ত্রে একাধিক কী থাকে?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(গ) মুরগীর হ্রৃৎপিণ্ডে কয়টি প্রকোষ্ঠ থাকে এবং কী কী?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-76201" y="0"/>
            <a:ext cx="9303189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4308689" y="2735870"/>
            <a:ext cx="9220200" cy="54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6200000">
            <a:off x="-4350729" y="2857233"/>
            <a:ext cx="9220200" cy="54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65650" y="6236403"/>
            <a:ext cx="9303189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463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82</cp:revision>
  <dcterms:created xsi:type="dcterms:W3CDTF">2006-08-16T00:00:00Z</dcterms:created>
  <dcterms:modified xsi:type="dcterms:W3CDTF">2021-02-26T13:33:49Z</dcterms:modified>
</cp:coreProperties>
</file>