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 id="2147483820" r:id="rId2"/>
    <p:sldMasterId id="2147483856" r:id="rId3"/>
  </p:sldMasterIdLst>
  <p:notesMasterIdLst>
    <p:notesMasterId r:id="rId26"/>
  </p:notesMasterIdLst>
  <p:sldIdLst>
    <p:sldId id="256" r:id="rId4"/>
    <p:sldId id="283" r:id="rId5"/>
    <p:sldId id="297" r:id="rId6"/>
    <p:sldId id="258" r:id="rId7"/>
    <p:sldId id="259" r:id="rId8"/>
    <p:sldId id="269" r:id="rId9"/>
    <p:sldId id="298" r:id="rId10"/>
    <p:sldId id="299" r:id="rId11"/>
    <p:sldId id="282" r:id="rId12"/>
    <p:sldId id="300" r:id="rId13"/>
    <p:sldId id="301" r:id="rId14"/>
    <p:sldId id="303" r:id="rId15"/>
    <p:sldId id="304" r:id="rId16"/>
    <p:sldId id="305" r:id="rId17"/>
    <p:sldId id="306" r:id="rId18"/>
    <p:sldId id="261" r:id="rId19"/>
    <p:sldId id="307" r:id="rId20"/>
    <p:sldId id="309" r:id="rId21"/>
    <p:sldId id="310" r:id="rId22"/>
    <p:sldId id="292" r:id="rId23"/>
    <p:sldId id="262"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2C97D-6A30-4E2D-977F-88FF8175AD44}" type="datetimeFigureOut">
              <a:rPr lang="en-US" smtClean="0"/>
              <a:pPr/>
              <a:t>2/26/2021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5733E-B78A-4F90-8FFE-53279C085EC2}" type="slidenum">
              <a:rPr lang="en-US" smtClean="0"/>
              <a:pPr/>
              <a:t>‹#›</a:t>
            </a:fld>
            <a:endParaRPr lang="en-US"/>
          </a:p>
        </p:txBody>
      </p:sp>
    </p:spTree>
    <p:extLst>
      <p:ext uri="{BB962C8B-B14F-4D97-AF65-F5344CB8AC3E}">
        <p14:creationId xmlns:p14="http://schemas.microsoft.com/office/powerpoint/2010/main" val="340028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B7DD00-7EEF-47B4-8B01-2842A6411EA2}"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5766149"/>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7DAC-76B3-43F3-A577-8E7515CC875F}"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053466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7DAC-76B3-43F3-A577-8E7515CC875F}"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508213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7DAC-76B3-43F3-A577-8E7515CC875F}"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78794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7DAC-76B3-43F3-A577-8E7515CC875F}"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092461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7DAC-76B3-43F3-A577-8E7515CC875F}"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708856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C2516B-5A87-4C04-8B0C-44A0726EB530}"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0146536"/>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1AE3A-F066-44E4-AC81-973114AB2894}"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5843191"/>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652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FB63E-446F-4089-BF9C-933C9F520DC6}"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4695431"/>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334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408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23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86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388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377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608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020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0275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2FF5DD9-2C52-442D-92E2-8072C0C3D7CD}"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142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4BB40-A20D-41C5-B069-B767087618B7}" type="datetime1">
              <a:rPr lang="en-US" smtClean="0"/>
              <a:pPr/>
              <a:t>2/26/2021</a:t>
            </a:fld>
            <a:endParaRPr lang="en-US"/>
          </a:p>
        </p:txBody>
      </p:sp>
      <p:sp>
        <p:nvSpPr>
          <p:cNvPr id="5" name="Footer Placeholder 4"/>
          <p:cNvSpPr>
            <a:spLocks noGrp="1"/>
          </p:cNvSpPr>
          <p:nvPr>
            <p:ph type="ftr" sz="quarter" idx="11"/>
          </p:nvPr>
        </p:nvSpPr>
        <p:spPr/>
        <p:txBody>
          <a:bodyPr/>
          <a:lstStyle/>
          <a:p>
            <a:r>
              <a:rPr lang="en-US" smtClean="0"/>
              <a:t>MD.RASHEDUL ISLAM,Lecturer(34TH BCS)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9932454"/>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6430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89852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1267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0B90D90-AA62-404D-A741-635B4370F9CB}"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76455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7002E4-6836-46D1-9DBB-3C27C0DD3A89}"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95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CF131DD-A141-4471-BCF9-C6073EDD7E20}"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3186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16705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708506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6678352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sz="9150" dirty="0">
                <a:solidFill>
                  <a:srgbClr val="1E5155">
                    <a:lumMod val="40000"/>
                    <a:lumOff val="60000"/>
                  </a:srgbClr>
                </a:solidFill>
              </a:rPr>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sz="9150" dirty="0">
                <a:solidFill>
                  <a:srgbClr val="1E5155">
                    <a:lumMod val="40000"/>
                    <a:lumOff val="60000"/>
                  </a:srgbClr>
                </a:solidFill>
              </a:rPr>
              <a:t>”</a:t>
            </a:r>
          </a:p>
        </p:txBody>
      </p:sp>
    </p:spTree>
    <p:extLst>
      <p:ext uri="{BB962C8B-B14F-4D97-AF65-F5344CB8AC3E}">
        <p14:creationId xmlns:p14="http://schemas.microsoft.com/office/powerpoint/2010/main" val="23544212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43BE46-1F3C-449D-8F62-00F6ABFA963F}" type="datetime1">
              <a:rPr lang="en-US" smtClean="0"/>
              <a:pPr/>
              <a:t>2/26/2021</a:t>
            </a:fld>
            <a:endParaRPr lang="en-US"/>
          </a:p>
        </p:txBody>
      </p:sp>
      <p:sp>
        <p:nvSpPr>
          <p:cNvPr id="6" name="Footer Placeholder 5"/>
          <p:cNvSpPr>
            <a:spLocks noGrp="1"/>
          </p:cNvSpPr>
          <p:nvPr>
            <p:ph type="ftr" sz="quarter" idx="11"/>
          </p:nvPr>
        </p:nvSpPr>
        <p:spPr/>
        <p:txBody>
          <a:bodyPr/>
          <a:lstStyle/>
          <a:p>
            <a:r>
              <a:rPr lang="en-US" smtClean="0"/>
              <a:t>MD.RASHEDUL ISLAM,Lecturer(34TH BCS)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305080"/>
      </p:ext>
    </p:extLst>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9149877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91424081"/>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7330526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11127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solidFill>
                  <a:prstClr val="white">
                    <a:tint val="75000"/>
                    <a:alpha val="60000"/>
                  </a:prstClr>
                </a:solidFill>
              </a:rPr>
              <a:pPr/>
              <a:t>2/26/2021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721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CE849D-E3A7-43D6-8C41-E514D8FE2C37}" type="datetime1">
              <a:rPr lang="en-US" smtClean="0"/>
              <a:pPr/>
              <a:t>2/26/2021</a:t>
            </a:fld>
            <a:endParaRPr lang="en-US"/>
          </a:p>
        </p:txBody>
      </p:sp>
      <p:sp>
        <p:nvSpPr>
          <p:cNvPr id="8" name="Footer Placeholder 7"/>
          <p:cNvSpPr>
            <a:spLocks noGrp="1"/>
          </p:cNvSpPr>
          <p:nvPr>
            <p:ph type="ftr" sz="quarter" idx="11"/>
          </p:nvPr>
        </p:nvSpPr>
        <p:spPr/>
        <p:txBody>
          <a:bodyPr/>
          <a:lstStyle/>
          <a:p>
            <a:r>
              <a:rPr lang="en-US" smtClean="0"/>
              <a:t>MD.RASHEDUL ISLAM,Lecturer(34TH BCS)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302815"/>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AB0B2F-302A-4E3E-A133-2C7BF6BB7549}" type="datetime1">
              <a:rPr lang="en-US" smtClean="0"/>
              <a:pPr/>
              <a:t>2/26/2021</a:t>
            </a:fld>
            <a:endParaRPr lang="en-US"/>
          </a:p>
        </p:txBody>
      </p:sp>
      <p:sp>
        <p:nvSpPr>
          <p:cNvPr id="4" name="Footer Placeholder 3"/>
          <p:cNvSpPr>
            <a:spLocks noGrp="1"/>
          </p:cNvSpPr>
          <p:nvPr>
            <p:ph type="ftr" sz="quarter" idx="11"/>
          </p:nvPr>
        </p:nvSpPr>
        <p:spPr/>
        <p:txBody>
          <a:bodyPr/>
          <a:lstStyle/>
          <a:p>
            <a:r>
              <a:rPr lang="en-US" smtClean="0"/>
              <a:t>MD.RASHEDUL ISLAM,Lecturer(34TH BCS)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5949842"/>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5875F-FFC2-4876-BB9B-19E440C51287}" type="datetime1">
              <a:rPr lang="en-US" smtClean="0"/>
              <a:pPr/>
              <a:t>2/26/2021</a:t>
            </a:fld>
            <a:endParaRPr lang="en-US"/>
          </a:p>
        </p:txBody>
      </p:sp>
      <p:sp>
        <p:nvSpPr>
          <p:cNvPr id="3" name="Footer Placeholder 2"/>
          <p:cNvSpPr>
            <a:spLocks noGrp="1"/>
          </p:cNvSpPr>
          <p:nvPr>
            <p:ph type="ftr" sz="quarter" idx="11"/>
          </p:nvPr>
        </p:nvSpPr>
        <p:spPr/>
        <p:txBody>
          <a:bodyPr/>
          <a:lstStyle/>
          <a:p>
            <a:r>
              <a:rPr lang="en-US" smtClean="0"/>
              <a:t>MD.RASHEDUL ISLAM,Lecturer(34TH BCS)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5360417"/>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E1B62-6A7D-4ACB-BB11-D15CE4479D86}" type="datetime1">
              <a:rPr lang="en-US" smtClean="0"/>
              <a:pPr/>
              <a:t>2/26/2021</a:t>
            </a:fld>
            <a:endParaRPr lang="en-US"/>
          </a:p>
        </p:txBody>
      </p:sp>
      <p:sp>
        <p:nvSpPr>
          <p:cNvPr id="6" name="Footer Placeholder 5"/>
          <p:cNvSpPr>
            <a:spLocks noGrp="1"/>
          </p:cNvSpPr>
          <p:nvPr>
            <p:ph type="ftr" sz="quarter" idx="11"/>
          </p:nvPr>
        </p:nvSpPr>
        <p:spPr/>
        <p:txBody>
          <a:bodyPr/>
          <a:lstStyle/>
          <a:p>
            <a:r>
              <a:rPr lang="en-US" smtClean="0"/>
              <a:t>MD.RASHEDUL ISLAM,Lecturer(34TH BCS)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146583"/>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2714E-0137-4CAD-AD4E-93111D0E044E}" type="datetime1">
              <a:rPr lang="en-US" smtClean="0"/>
              <a:pPr/>
              <a:t>2/26/2021</a:t>
            </a:fld>
            <a:endParaRPr lang="en-US"/>
          </a:p>
        </p:txBody>
      </p:sp>
      <p:sp>
        <p:nvSpPr>
          <p:cNvPr id="6" name="Footer Placeholder 5"/>
          <p:cNvSpPr>
            <a:spLocks noGrp="1"/>
          </p:cNvSpPr>
          <p:nvPr>
            <p:ph type="ftr" sz="quarter" idx="11"/>
          </p:nvPr>
        </p:nvSpPr>
        <p:spPr/>
        <p:txBody>
          <a:bodyPr/>
          <a:lstStyle/>
          <a:p>
            <a:r>
              <a:rPr lang="en-US" smtClean="0"/>
              <a:t>MD.RASHEDUL ISLAM,Lecturer(34TH BCS)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344015"/>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21" Type="http://schemas.openxmlformats.org/officeDocument/2006/relationships/image" Target="../media/image4.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0F7DAC-76B3-43F3-A577-8E7515CC875F}" type="datetime1">
              <a:rPr lang="en-US" smtClean="0"/>
              <a:pPr/>
              <a:t>2/26/2021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MD.RASHEDUL ISLAM,Lecturer(34TH BCS)</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7685562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ransition spd="slow">
    <p:fade/>
  </p:transition>
  <p:timing>
    <p:tnLst>
      <p:par>
        <p:cTn id="1" dur="indefinite" restart="never" nodeType="tmRoot"/>
      </p:par>
    </p:tnLst>
  </p:timing>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498040-76FF-4911-9A2E-40AFCC9ABBAD}"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0846A6-A927-4FFD-A119-8999CDAB5A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90955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defTabSz="342900"/>
            <a:fld id="{CBC48EC7-AF6A-48D3-8284-14BACBEBDD84}" type="datetimeFigureOut">
              <a:rPr lang="en-US" smtClean="0">
                <a:solidFill>
                  <a:prstClr val="white">
                    <a:tint val="75000"/>
                    <a:alpha val="60000"/>
                  </a:prstClr>
                </a:solidFill>
              </a:rPr>
              <a:pPr defTabSz="342900"/>
              <a:t>2/26/2021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defTabSz="3429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pPr defTabSz="342900"/>
            <a:fld id="{4FAB73BC-B049-4115-A692-8D63A059BFB8}"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1799377780"/>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3" y="0"/>
            <a:ext cx="8937897" cy="6705600"/>
          </a:xfrm>
          <a:prstGeom prst="rect">
            <a:avLst/>
          </a:prstGeom>
        </p:spPr>
      </p:pic>
      <p:sp>
        <p:nvSpPr>
          <p:cNvPr id="4" name="Date Placeholder 3"/>
          <p:cNvSpPr>
            <a:spLocks noGrp="1"/>
          </p:cNvSpPr>
          <p:nvPr>
            <p:ph type="dt" sz="half" idx="10"/>
          </p:nvPr>
        </p:nvSpPr>
        <p:spPr/>
        <p:txBody>
          <a:bodyPr/>
          <a:lstStyle/>
          <a:p>
            <a:fld id="{4DE622B1-8690-4990-8605-45669D10639F}" type="datetime1">
              <a:rPr lang="en-US" smtClean="0"/>
              <a:pPr/>
              <a:t>2/26/2021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5" name="Rectangle 4"/>
          <p:cNvSpPr/>
          <p:nvPr/>
        </p:nvSpPr>
        <p:spPr>
          <a:xfrm>
            <a:off x="304800" y="2771775"/>
            <a:ext cx="8140435" cy="3770263"/>
          </a:xfrm>
          <a:prstGeom prst="rect">
            <a:avLst/>
          </a:prstGeom>
        </p:spPr>
        <p:txBody>
          <a:bodyPr wrap="square">
            <a:spAutoFit/>
          </a:bodyPr>
          <a:lstStyle/>
          <a:p>
            <a:pPr lvl="0" algn="ctr"/>
            <a:r>
              <a:rPr lang="en-US" sz="239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স্বাগতম</a:t>
            </a:r>
            <a:endPar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91" y="381000"/>
            <a:ext cx="8709252" cy="2390775"/>
          </a:xfrm>
          <a:prstGeom prst="rect">
            <a:avLst/>
          </a:prstGeom>
        </p:spPr>
      </p:pic>
      <p:sp>
        <p:nvSpPr>
          <p:cNvPr id="9" name="Rectangle 8"/>
          <p:cNvSpPr/>
          <p:nvPr/>
        </p:nvSpPr>
        <p:spPr>
          <a:xfrm>
            <a:off x="754474" y="2771775"/>
            <a:ext cx="7241085" cy="3770263"/>
          </a:xfrm>
          <a:prstGeom prst="rect">
            <a:avLst/>
          </a:prstGeom>
          <a:noFill/>
        </p:spPr>
        <p:txBody>
          <a:bodyPr wrap="none" lIns="91440" tIns="45720" rIns="91440" bIns="45720">
            <a:spAutoFit/>
          </a:bodyPr>
          <a:lstStyle/>
          <a:p>
            <a:pPr algn="ctr"/>
            <a:r>
              <a:rPr lang="en-US" sz="23900" b="1" cap="none" spc="0" dirty="0" err="1">
                <a:ln w="6600">
                  <a:solidFill>
                    <a:schemeClr val="accent2"/>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স্বাগতম</a:t>
            </a:r>
            <a:endParaRPr lang="en-US" sz="239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41806503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3" y="0"/>
            <a:ext cx="1182807" cy="457200"/>
          </a:xfrm>
          <a:solidFill>
            <a:srgbClr val="FFFF00"/>
          </a:solidFill>
        </p:spPr>
        <p:txBody>
          <a:bodyPr>
            <a:prstTxWarp prst="textStop">
              <a:avLst/>
            </a:prstTxWarp>
            <a:normAutofit fontScale="90000"/>
          </a:bodyPr>
          <a:lstStyle/>
          <a:p>
            <a:r>
              <a:rPr lang="en-US" dirty="0" err="1" smtClean="0">
                <a:solidFill>
                  <a:srgbClr val="002060"/>
                </a:solidFill>
                <a:latin typeface="NikoshBAN" panose="02000000000000000000" pitchFamily="2" charset="0"/>
                <a:cs typeface="NikoshBAN" panose="02000000000000000000" pitchFamily="2" charset="0"/>
              </a:rPr>
              <a:t>উদ্দীপক</a:t>
            </a:r>
            <a:endParaRPr lang="en-US" dirty="0">
              <a:solidFill>
                <a:srgbClr val="002060"/>
              </a:solidFill>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83AB0B2F-302A-4E3E-A133-2C7BF6BB7549}" type="datetime1">
              <a:rPr lang="en-US" smtClean="0"/>
              <a:pPr/>
              <a:t>2/26/2021</a:t>
            </a:fld>
            <a:endParaRPr lang="en-US"/>
          </a:p>
        </p:txBody>
      </p:sp>
      <p:sp>
        <p:nvSpPr>
          <p:cNvPr id="4" name="Footer Placeholder 3"/>
          <p:cNvSpPr>
            <a:spLocks noGrp="1"/>
          </p:cNvSpPr>
          <p:nvPr>
            <p:ph type="ftr" sz="quarter" idx="11"/>
          </p:nvPr>
        </p:nvSpPr>
        <p:spPr/>
        <p:txBody>
          <a:bodyPr/>
          <a:lstStyle/>
          <a:p>
            <a:r>
              <a:rPr lang="en-US" smtClean="0"/>
              <a:t>MD.RASHEDUL ISLAM,Lecturer(34TH BCS)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36393" y="457200"/>
            <a:ext cx="8879007" cy="830997"/>
          </a:xfrm>
          <a:prstGeom prst="rect">
            <a:avLst/>
          </a:prstGeom>
          <a:solidFill>
            <a:schemeClr val="accent3">
              <a:lumMod val="60000"/>
              <a:lumOff val="4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জনাব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মোতালেব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ব্যবসায়ী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একতরফা</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মোতাবেক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করেন</a:t>
            </a:r>
            <a:r>
              <a:rPr lang="en-US" sz="2400" dirty="0" smtClean="0">
                <a:latin typeface="NikoshBAN" panose="02000000000000000000" pitchFamily="2" charset="0"/>
                <a:cs typeface="NikoshBAN" panose="02000000000000000000" pitchFamily="2" charset="0"/>
              </a:rPr>
              <a:t>। ২০২০ </a:t>
            </a:r>
            <a:r>
              <a:rPr lang="en-US" sz="2400" dirty="0" err="1" smtClean="0">
                <a:latin typeface="NikoshBAN" panose="02000000000000000000" pitchFamily="2" charset="0"/>
                <a:cs typeface="NikoshBAN" panose="02000000000000000000" pitchFamily="2" charset="0"/>
              </a:rPr>
              <a:t>সালে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বইয়ের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নিম্নরূপঃ</a:t>
            </a:r>
            <a:endParaRPr lang="en-US" sz="2400" dirty="0">
              <a:latin typeface="NikoshBAN" panose="02000000000000000000" pitchFamily="2" charset="0"/>
              <a:cs typeface="NikoshBAN" panose="020000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2497598"/>
              </p:ext>
            </p:extLst>
          </p:nvPr>
        </p:nvGraphicFramePr>
        <p:xfrm>
          <a:off x="73924" y="1219200"/>
          <a:ext cx="8879007" cy="5638800"/>
        </p:xfrm>
        <a:graphic>
          <a:graphicData uri="http://schemas.openxmlformats.org/drawingml/2006/table">
            <a:tbl>
              <a:tblPr firstRow="1" bandRow="1">
                <a:tableStyleId>{5C22544A-7EE6-4342-B048-85BDC9FD1C3A}</a:tableStyleId>
              </a:tblPr>
              <a:tblGrid>
                <a:gridCol w="4692556"/>
                <a:gridCol w="2133600"/>
                <a:gridCol w="2052851"/>
              </a:tblGrid>
              <a:tr h="455408">
                <a:tc>
                  <a:txBody>
                    <a:bodyPr/>
                    <a:lstStyle/>
                    <a:p>
                      <a:pPr algn="ctr"/>
                      <a:r>
                        <a:rPr lang="en-US" sz="2400" dirty="0" err="1" smtClean="0">
                          <a:latin typeface="NikoshBAN" panose="02000000000000000000" pitchFamily="2" charset="0"/>
                          <a:cs typeface="NikoshBAN" panose="02000000000000000000" pitchFamily="2" charset="0"/>
                        </a:rPr>
                        <a:t>সম্পদ</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দায়সমূহ</a:t>
                      </a:r>
                      <a:endParaRPr lang="en-US" sz="2400" dirty="0">
                        <a:latin typeface="NikoshBAN" panose="02000000000000000000" pitchFamily="2" charset="0"/>
                        <a:cs typeface="NikoshBAN" panose="02000000000000000000" pitchFamily="2" charset="0"/>
                      </a:endParaRPr>
                    </a:p>
                  </a:txBody>
                  <a:tcPr/>
                </a:tc>
                <a:tc>
                  <a:txBody>
                    <a:bodyPr/>
                    <a:lstStyle/>
                    <a:p>
                      <a:pPr algn="ctr"/>
                      <a:r>
                        <a:rPr lang="en-US" sz="2400" dirty="0" smtClean="0">
                          <a:latin typeface="NikoshBAN" panose="02000000000000000000" pitchFamily="2" charset="0"/>
                          <a:cs typeface="NikoshBAN" panose="02000000000000000000" pitchFamily="2" charset="0"/>
                        </a:rPr>
                        <a:t>০১/০১/২০২০</a:t>
                      </a:r>
                      <a:endParaRPr lang="en-US" sz="2400" dirty="0">
                        <a:latin typeface="NikoshBAN" panose="02000000000000000000" pitchFamily="2" charset="0"/>
                        <a:cs typeface="NikoshBAN" panose="02000000000000000000" pitchFamily="2" charset="0"/>
                      </a:endParaRPr>
                    </a:p>
                  </a:txBody>
                  <a:tcPr/>
                </a:tc>
                <a:tc>
                  <a:txBody>
                    <a:bodyPr/>
                    <a:lstStyle/>
                    <a:p>
                      <a:pPr algn="ctr"/>
                      <a:r>
                        <a:rPr lang="en-US" sz="2400" dirty="0" smtClean="0">
                          <a:latin typeface="NikoshBAN" panose="02000000000000000000" pitchFamily="2" charset="0"/>
                          <a:cs typeface="NikoshBAN" panose="02000000000000000000" pitchFamily="2" charset="0"/>
                        </a:rPr>
                        <a:t>৩১/১২/২০২০</a:t>
                      </a:r>
                      <a:endParaRPr lang="en-US" sz="24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মজুদ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পণ্য</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১০,৫০০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১২,০০০</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নগদ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তহবিল</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৭,০০০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৯,০০০</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ব্যাংক</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জমাতিরিক্ত</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৮,৫০০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৯,৫০০</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প্রাপ্য</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হিসাব</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৩০,৫০০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৩২,৫০০</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প্রদেয়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হিসাব</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১০,৮০০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১১,২০০</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প্রাপ্য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নোট</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৮,০০০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প্রদেয়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নোট</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৭,০০০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smtClean="0">
                          <a:latin typeface="NikoshBAN" panose="02000000000000000000" pitchFamily="2" charset="0"/>
                          <a:cs typeface="NikoshBAN" panose="02000000000000000000" pitchFamily="2" charset="0"/>
                        </a:rPr>
                        <a:t>১০% </a:t>
                      </a:r>
                      <a:r>
                        <a:rPr lang="en-US" sz="2800" dirty="0" err="1" smtClean="0">
                          <a:latin typeface="NikoshBAN" panose="02000000000000000000" pitchFamily="2" charset="0"/>
                          <a:cs typeface="NikoshBAN" panose="02000000000000000000" pitchFamily="2" charset="0"/>
                        </a:rPr>
                        <a:t>বিণিয়োগ</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২০,০০০</a:t>
                      </a:r>
                      <a:endParaRPr lang="en-US" sz="2800" dirty="0">
                        <a:latin typeface="NikoshBAN" panose="02000000000000000000" pitchFamily="2" charset="0"/>
                        <a:cs typeface="NikoshBAN" panose="02000000000000000000" pitchFamily="2" charset="0"/>
                      </a:endParaRPr>
                    </a:p>
                  </a:txBody>
                  <a:tcPr/>
                </a:tc>
                <a:tc>
                  <a:txBody>
                    <a:bodyPr/>
                    <a:lstStyle/>
                    <a:p>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আসবাবপত্র</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২০,০০০</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২০,০০০</a:t>
                      </a:r>
                      <a:endParaRPr lang="en-US" sz="2800" dirty="0">
                        <a:latin typeface="NikoshBAN" panose="02000000000000000000" pitchFamily="2" charset="0"/>
                        <a:cs typeface="NikoshBAN" panose="02000000000000000000" pitchFamily="2" charset="0"/>
                      </a:endParaRPr>
                    </a:p>
                  </a:txBody>
                  <a:tcPr/>
                </a:tc>
              </a:tr>
              <a:tr h="455408">
                <a:tc>
                  <a:txBody>
                    <a:bodyPr/>
                    <a:lstStyle/>
                    <a:p>
                      <a:r>
                        <a:rPr lang="en-US" sz="2800" dirty="0" err="1" smtClean="0">
                          <a:latin typeface="NikoshBAN" panose="02000000000000000000" pitchFamily="2" charset="0"/>
                          <a:cs typeface="NikoshBAN" panose="02000000000000000000" pitchFamily="2" charset="0"/>
                        </a:rPr>
                        <a:t>ইমারত</a:t>
                      </a:r>
                      <a:endParaRPr lang="en-US" sz="2800" dirty="0">
                        <a:latin typeface="NikoshBAN" panose="02000000000000000000" pitchFamily="2" charset="0"/>
                        <a:cs typeface="NikoshBAN" panose="02000000000000000000" pitchFamily="2" charset="0"/>
                      </a:endParaRPr>
                    </a:p>
                  </a:txBody>
                  <a:tcPr/>
                </a:tc>
                <a:tc>
                  <a:txBody>
                    <a:bodyPr/>
                    <a:lstStyle/>
                    <a:p>
                      <a:endParaRPr lang="en-US" sz="2800" dirty="0">
                        <a:latin typeface="NikoshBAN" panose="02000000000000000000" pitchFamily="2" charset="0"/>
                        <a:cs typeface="NikoshBAN" panose="02000000000000000000" pitchFamily="2" charset="0"/>
                      </a:endParaRPr>
                    </a:p>
                  </a:txBody>
                  <a:tcPr/>
                </a:tc>
                <a:tc>
                  <a:txBody>
                    <a:bodyPr/>
                    <a:lstStyle/>
                    <a:p>
                      <a:r>
                        <a:rPr lang="en-US" sz="2800" dirty="0" smtClean="0">
                          <a:latin typeface="NikoshBAN" panose="02000000000000000000" pitchFamily="2" charset="0"/>
                          <a:cs typeface="NikoshBAN" panose="02000000000000000000" pitchFamily="2" charset="0"/>
                        </a:rPr>
                        <a:t>২০,০০০ </a:t>
                      </a:r>
                      <a:endParaRPr lang="en-US" sz="2800"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3766005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2" y="152400"/>
            <a:ext cx="8894638" cy="6705600"/>
          </a:xfrm>
          <a:solidFill>
            <a:srgbClr val="FFFF00"/>
          </a:solidFill>
        </p:spPr>
        <p:txBody>
          <a:bodyPr>
            <a:normAutofit/>
          </a:bodyPr>
          <a:lstStyle/>
          <a:p>
            <a:r>
              <a:rPr lang="en-US" sz="3200" dirty="0" err="1" smtClean="0">
                <a:solidFill>
                  <a:srgbClr val="002060"/>
                </a:solidFill>
                <a:latin typeface="NikoshBAN" panose="02000000000000000000" pitchFamily="2" charset="0"/>
                <a:cs typeface="NikoshBAN" panose="02000000000000000000" pitchFamily="2" charset="0"/>
              </a:rPr>
              <a:t>তিনি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নিজ</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প্রয়োজনে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ব্যবসা</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হতে</a:t>
            </a:r>
            <a:r>
              <a:rPr lang="en-US" sz="3200" dirty="0" smtClean="0">
                <a:solidFill>
                  <a:srgbClr val="002060"/>
                </a:solidFill>
                <a:latin typeface="NikoshBAN" panose="02000000000000000000" pitchFamily="2" charset="0"/>
                <a:cs typeface="NikoshBAN" panose="02000000000000000000" pitchFamily="2" charset="0"/>
              </a:rPr>
              <a:t> ১৪,০০০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উত্তোলন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করেছেন</a:t>
            </a:r>
            <a:r>
              <a:rPr lang="en-US" sz="3200" dirty="0" smtClean="0">
                <a:solidFill>
                  <a:srgbClr val="002060"/>
                </a:solidFill>
                <a:latin typeface="NikoshBAN" panose="02000000000000000000" pitchFamily="2" charset="0"/>
                <a:cs typeface="NikoshBAN" panose="02000000000000000000" pitchFamily="2" charset="0"/>
              </a:rPr>
              <a:t>। এ </a:t>
            </a:r>
            <a:r>
              <a:rPr lang="en-US" sz="3200" dirty="0" err="1" smtClean="0">
                <a:solidFill>
                  <a:srgbClr val="002060"/>
                </a:solidFill>
                <a:latin typeface="NikoshBAN" panose="02000000000000000000" pitchFamily="2" charset="0"/>
                <a:cs typeface="NikoshBAN" panose="02000000000000000000" pitchFamily="2" charset="0"/>
              </a:rPr>
              <a:t>উত্তোলিত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হতে</a:t>
            </a:r>
            <a:r>
              <a:rPr lang="en-US" sz="3200" dirty="0" smtClean="0">
                <a:solidFill>
                  <a:srgbClr val="002060"/>
                </a:solidFill>
                <a:latin typeface="NikoshBAN" panose="02000000000000000000" pitchFamily="2" charset="0"/>
                <a:cs typeface="NikoshBAN" panose="02000000000000000000" pitchFamily="2" charset="0"/>
              </a:rPr>
              <a:t> ১০,০০০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 ও </a:t>
            </a:r>
            <a:r>
              <a:rPr lang="en-US" sz="3200" dirty="0" err="1" smtClean="0">
                <a:solidFill>
                  <a:srgbClr val="002060"/>
                </a:solidFill>
                <a:latin typeface="NikoshBAN" panose="02000000000000000000" pitchFamily="2" charset="0"/>
                <a:cs typeface="NikoshBAN" panose="02000000000000000000" pitchFamily="2" charset="0"/>
              </a:rPr>
              <a:t>ব্যক্তিগত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মোটর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সাইকেল</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বিক্রয়লব্ধ</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অর্থ</a:t>
            </a:r>
            <a:r>
              <a:rPr lang="en-US" sz="3200" dirty="0" smtClean="0">
                <a:solidFill>
                  <a:srgbClr val="002060"/>
                </a:solidFill>
                <a:latin typeface="NikoshBAN" panose="02000000000000000000" pitchFamily="2" charset="0"/>
                <a:cs typeface="NikoshBAN" panose="02000000000000000000" pitchFamily="2" charset="0"/>
              </a:rPr>
              <a:t> ২০,০০০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দিয়ে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কারবারের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জন্য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একটি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ডেলিভারি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ভ্যান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কারবারের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পণ্য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বিক্রয়লব্ধ</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অর্থ</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দিয়ে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মেয়ের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স্কুলের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বেতন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নির্বাহ</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করেন</a:t>
            </a:r>
            <a:r>
              <a:rPr lang="en-US" sz="3200" dirty="0" smtClean="0">
                <a:solidFill>
                  <a:srgbClr val="002060"/>
                </a:solidFill>
                <a:latin typeface="NikoshBAN" panose="02000000000000000000" pitchFamily="2" charset="0"/>
                <a:cs typeface="NikoshBAN" panose="02000000000000000000" pitchFamily="2" charset="0"/>
              </a:rPr>
              <a:t> ৫,০০০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a:t>
            </a:r>
            <a:br>
              <a:rPr lang="en-US" sz="3200" dirty="0" smtClean="0">
                <a:solidFill>
                  <a:srgbClr val="002060"/>
                </a:solidFill>
                <a:latin typeface="NikoshBAN" panose="02000000000000000000" pitchFamily="2" charset="0"/>
                <a:cs typeface="NikoshBAN" panose="02000000000000000000" pitchFamily="2" charset="0"/>
              </a:rPr>
            </a:br>
            <a:r>
              <a:rPr lang="en-US" sz="3200" dirty="0" err="1" smtClean="0">
                <a:solidFill>
                  <a:srgbClr val="002060"/>
                </a:solidFill>
                <a:latin typeface="NikoshBAN" panose="02000000000000000000" pitchFamily="2" charset="0"/>
                <a:cs typeface="NikoshBAN" panose="02000000000000000000" pitchFamily="2" charset="0"/>
              </a:rPr>
              <a:t>অন্যান্য</a:t>
            </a:r>
            <a:r>
              <a:rPr lang="en-US" sz="3200" dirty="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তথ্যাবলীঃ</a:t>
            </a:r>
            <a:r>
              <a:rPr lang="en-US" sz="3200" dirty="0" smtClean="0">
                <a:solidFill>
                  <a:srgbClr val="002060"/>
                </a:solidFill>
                <a:latin typeface="NikoshBAN" panose="02000000000000000000" pitchFamily="2" charset="0"/>
                <a:cs typeface="NikoshBAN" panose="02000000000000000000" pitchFamily="2" charset="0"/>
              </a:rPr>
              <a:t>    </a:t>
            </a:r>
            <a:br>
              <a:rPr lang="en-US" sz="3200" dirty="0" smtClean="0">
                <a:solidFill>
                  <a:srgbClr val="002060"/>
                </a:solidFill>
                <a:latin typeface="NikoshBAN" panose="02000000000000000000" pitchFamily="2" charset="0"/>
                <a:cs typeface="NikoshBAN" panose="02000000000000000000" pitchFamily="2" charset="0"/>
              </a:rPr>
            </a:br>
            <a:r>
              <a:rPr lang="en-US" sz="3200" dirty="0" smtClean="0">
                <a:solidFill>
                  <a:srgbClr val="002060"/>
                </a:solidFill>
                <a:latin typeface="NikoshBAN" panose="02000000000000000000" pitchFamily="2" charset="0"/>
                <a:cs typeface="NikoshBAN" panose="02000000000000000000" pitchFamily="2" charset="0"/>
              </a:rPr>
              <a:t>১। </a:t>
            </a:r>
            <a:r>
              <a:rPr lang="en-US" sz="3200" dirty="0" err="1" smtClean="0">
                <a:solidFill>
                  <a:srgbClr val="002060"/>
                </a:solidFill>
                <a:latin typeface="NikoshBAN" panose="02000000000000000000" pitchFamily="2" charset="0"/>
                <a:cs typeface="NikoshBAN" panose="02000000000000000000" pitchFamily="2" charset="0"/>
              </a:rPr>
              <a:t>জুলাই</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মাসের</a:t>
            </a:r>
            <a:r>
              <a:rPr lang="en-US" sz="3200" dirty="0" smtClean="0">
                <a:solidFill>
                  <a:srgbClr val="002060"/>
                </a:solidFill>
                <a:latin typeface="NikoshBAN" panose="02000000000000000000" pitchFamily="2" charset="0"/>
                <a:cs typeface="NikoshBAN" panose="02000000000000000000" pitchFamily="2" charset="0"/>
              </a:rPr>
              <a:t> ১ </a:t>
            </a:r>
            <a:r>
              <a:rPr lang="en-US" sz="3200" dirty="0" err="1" smtClean="0">
                <a:solidFill>
                  <a:srgbClr val="002060"/>
                </a:solidFill>
                <a:latin typeface="NikoshBAN" panose="02000000000000000000" pitchFamily="2" charset="0"/>
                <a:cs typeface="NikoshBAN" panose="02000000000000000000" pitchFamily="2" charset="0"/>
              </a:rPr>
              <a:t>তারিখে</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বিণিয়োগের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অর্থ</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ফেরত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আসে</a:t>
            </a:r>
            <a:r>
              <a:rPr lang="en-US" sz="3200" dirty="0" smtClean="0">
                <a:solidFill>
                  <a:srgbClr val="002060"/>
                </a:solidFill>
                <a:latin typeface="NikoshBAN" panose="02000000000000000000" pitchFamily="2" charset="0"/>
                <a:cs typeface="NikoshBAN" panose="02000000000000000000" pitchFamily="2" charset="0"/>
              </a:rPr>
              <a:t> ৫,০০০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a:t>
            </a:r>
            <a:br>
              <a:rPr lang="en-US" sz="3200" dirty="0" smtClean="0">
                <a:solidFill>
                  <a:srgbClr val="002060"/>
                </a:solidFill>
                <a:latin typeface="NikoshBAN" panose="02000000000000000000" pitchFamily="2" charset="0"/>
                <a:cs typeface="NikoshBAN" panose="02000000000000000000" pitchFamily="2" charset="0"/>
              </a:rPr>
            </a:br>
            <a:r>
              <a:rPr lang="en-US" sz="3200" dirty="0" smtClean="0">
                <a:solidFill>
                  <a:srgbClr val="002060"/>
                </a:solidFill>
                <a:latin typeface="NikoshBAN" panose="02000000000000000000" pitchFamily="2" charset="0"/>
                <a:cs typeface="NikoshBAN" panose="02000000000000000000" pitchFamily="2" charset="0"/>
              </a:rPr>
              <a:t>২। </a:t>
            </a:r>
            <a:r>
              <a:rPr lang="en-US" sz="3200" dirty="0" err="1" smtClean="0">
                <a:solidFill>
                  <a:srgbClr val="002060"/>
                </a:solidFill>
                <a:latin typeface="NikoshBAN" panose="02000000000000000000" pitchFamily="2" charset="0"/>
                <a:cs typeface="NikoshBAN" panose="02000000000000000000" pitchFamily="2" charset="0"/>
              </a:rPr>
              <a:t>প্রাপ্য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হিসাবের</a:t>
            </a:r>
            <a:r>
              <a:rPr lang="en-US" sz="3200" dirty="0" smtClean="0">
                <a:solidFill>
                  <a:srgbClr val="002060"/>
                </a:solidFill>
                <a:latin typeface="NikoshBAN" panose="02000000000000000000" pitchFamily="2" charset="0"/>
                <a:cs typeface="NikoshBAN" panose="02000000000000000000" pitchFamily="2" charset="0"/>
              </a:rPr>
              <a:t> ৩,০০০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অনাদায়ী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এবং</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অবশিষ্টের</a:t>
            </a:r>
            <a:r>
              <a:rPr lang="en-US" sz="3200" dirty="0" smtClean="0">
                <a:solidFill>
                  <a:srgbClr val="002060"/>
                </a:solidFill>
                <a:latin typeface="NikoshBAN" panose="02000000000000000000" pitchFamily="2" charset="0"/>
                <a:cs typeface="NikoshBAN" panose="02000000000000000000" pitchFamily="2" charset="0"/>
              </a:rPr>
              <a:t> ১০% </a:t>
            </a:r>
            <a:r>
              <a:rPr lang="en-US" sz="3200" dirty="0" err="1" smtClean="0">
                <a:solidFill>
                  <a:srgbClr val="002060"/>
                </a:solidFill>
                <a:latin typeface="NikoshBAN" panose="02000000000000000000" pitchFamily="2" charset="0"/>
                <a:cs typeface="NikoshBAN" panose="02000000000000000000" pitchFamily="2" charset="0"/>
              </a:rPr>
              <a:t>অনাদায়ী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পাওনা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সঞ্চিতি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সৃষ্টি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হবে</a:t>
            </a:r>
            <a:r>
              <a:rPr lang="en-US" sz="3200" dirty="0" smtClean="0">
                <a:solidFill>
                  <a:srgbClr val="002060"/>
                </a:solidFill>
                <a:latin typeface="NikoshBAN" panose="02000000000000000000" pitchFamily="2" charset="0"/>
                <a:cs typeface="NikoshBAN" panose="02000000000000000000" pitchFamily="2" charset="0"/>
              </a:rPr>
              <a:t>।</a:t>
            </a:r>
            <a:br>
              <a:rPr lang="en-US" sz="3200" dirty="0" smtClean="0">
                <a:solidFill>
                  <a:srgbClr val="002060"/>
                </a:solidFill>
                <a:latin typeface="NikoshBAN" panose="02000000000000000000" pitchFamily="2" charset="0"/>
                <a:cs typeface="NikoshBAN" panose="02000000000000000000" pitchFamily="2" charset="0"/>
              </a:rPr>
            </a:br>
            <a:r>
              <a:rPr lang="en-US" sz="3200" dirty="0" smtClean="0">
                <a:solidFill>
                  <a:srgbClr val="002060"/>
                </a:solidFill>
                <a:latin typeface="NikoshBAN" panose="02000000000000000000" pitchFamily="2" charset="0"/>
                <a:cs typeface="NikoshBAN" panose="02000000000000000000" pitchFamily="2" charset="0"/>
              </a:rPr>
              <a:t>৩। </a:t>
            </a:r>
            <a:r>
              <a:rPr lang="en-US" sz="3200" dirty="0" err="1" smtClean="0">
                <a:solidFill>
                  <a:srgbClr val="002060"/>
                </a:solidFill>
                <a:latin typeface="NikoshBAN" panose="02000000000000000000" pitchFamily="2" charset="0"/>
                <a:cs typeface="NikoshBAN" panose="02000000000000000000" pitchFamily="2" charset="0"/>
              </a:rPr>
              <a:t>নতুন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স্বীকৃতি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দেয়া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হয়নি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অধিকন্তু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পুরাতন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বিলের</a:t>
            </a:r>
            <a:r>
              <a:rPr lang="en-US" sz="3200" dirty="0" smtClean="0">
                <a:solidFill>
                  <a:srgbClr val="002060"/>
                </a:solidFill>
                <a:latin typeface="NikoshBAN" panose="02000000000000000000" pitchFamily="2" charset="0"/>
                <a:cs typeface="NikoshBAN" panose="02000000000000000000" pitchFamily="2" charset="0"/>
              </a:rPr>
              <a:t> ৩,০০০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পরিশোধিত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হয়েছে</a:t>
            </a:r>
            <a:r>
              <a:rPr lang="en-US" sz="3200" dirty="0" smtClean="0">
                <a:solidFill>
                  <a:srgbClr val="002060"/>
                </a:solidFill>
                <a:latin typeface="NikoshBAN" panose="02000000000000000000" pitchFamily="2" charset="0"/>
                <a:cs typeface="NikoshBAN" panose="02000000000000000000" pitchFamily="2" charset="0"/>
              </a:rPr>
              <a:t>।</a:t>
            </a:r>
            <a:br>
              <a:rPr lang="en-US" sz="3200" dirty="0" smtClean="0">
                <a:solidFill>
                  <a:srgbClr val="002060"/>
                </a:solidFill>
                <a:latin typeface="NikoshBAN" panose="02000000000000000000" pitchFamily="2" charset="0"/>
                <a:cs typeface="NikoshBAN" panose="02000000000000000000" pitchFamily="2" charset="0"/>
              </a:rPr>
            </a:br>
            <a:r>
              <a:rPr lang="en-US" sz="3200" dirty="0" smtClean="0">
                <a:solidFill>
                  <a:srgbClr val="002060"/>
                </a:solidFill>
                <a:latin typeface="NikoshBAN" panose="02000000000000000000" pitchFamily="2" charset="0"/>
                <a:cs typeface="NikoshBAN" panose="02000000000000000000" pitchFamily="2" charset="0"/>
              </a:rPr>
              <a:t>৪। </a:t>
            </a:r>
            <a:r>
              <a:rPr lang="en-US" sz="3200" dirty="0" err="1" smtClean="0">
                <a:solidFill>
                  <a:srgbClr val="002060"/>
                </a:solidFill>
                <a:latin typeface="NikoshBAN" panose="02000000000000000000" pitchFamily="2" charset="0"/>
                <a:cs typeface="NikoshBAN" panose="02000000000000000000" pitchFamily="2" charset="0"/>
              </a:rPr>
              <a:t>প্রাপ্য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নোটের</a:t>
            </a:r>
            <a:r>
              <a:rPr lang="en-US" sz="3200" dirty="0" smtClean="0">
                <a:solidFill>
                  <a:srgbClr val="002060"/>
                </a:solidFill>
                <a:latin typeface="NikoshBAN" panose="02000000000000000000" pitchFamily="2" charset="0"/>
                <a:cs typeface="NikoshBAN" panose="02000000000000000000" pitchFamily="2" charset="0"/>
              </a:rPr>
              <a:t> ২,০০০ </a:t>
            </a:r>
            <a:r>
              <a:rPr lang="en-US" sz="3200" dirty="0" err="1" smtClean="0">
                <a:solidFill>
                  <a:srgbClr val="002060"/>
                </a:solidFill>
                <a:latin typeface="NikoshBAN" panose="02000000000000000000" pitchFamily="2" charset="0"/>
                <a:cs typeface="NikoshBAN" panose="02000000000000000000" pitchFamily="2" charset="0"/>
              </a:rPr>
              <a:t>টাকা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আদায়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হয়েছে</a:t>
            </a: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6825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86" y="0"/>
            <a:ext cx="2368113" cy="814312"/>
          </a:xfrm>
          <a:solidFill>
            <a:srgbClr val="FF0000"/>
          </a:solidFill>
        </p:spPr>
        <p:txBody>
          <a:bodyPr>
            <a:prstTxWarp prst="textDoubleWave1">
              <a:avLst/>
            </a:prstTxWarp>
          </a:bodyPr>
          <a:lstStyle/>
          <a:p>
            <a:r>
              <a:rPr lang="bn-IN"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করনীয়ঃ</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1268150"/>
            <a:ext cx="9144000" cy="5513650"/>
          </a:xfrm>
        </p:spPr>
        <p:txBody>
          <a:bodyPr>
            <a:noAutofit/>
          </a:bodyPr>
          <a:lstStyle/>
          <a:p>
            <a:pPr marL="0" indent="0">
              <a:buNone/>
            </a:pPr>
            <a:r>
              <a:rPr lang="bn-IN"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bn-IN" sz="5400" b="1" dirty="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বিণিয়োগের</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বকেয়া</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সুদের</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IN"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পরিমান </a:t>
            </a:r>
            <a:r>
              <a:rPr lang="bn-IN" sz="5400" b="1" dirty="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নির্ণয় কর ।    </a:t>
            </a:r>
            <a:endPar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marL="0" indent="0">
              <a:buNone/>
            </a:pPr>
            <a:r>
              <a:rPr lang="bn-IN"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খ</a:t>
            </a:r>
            <a:r>
              <a:rPr lang="bn-IN" sz="5400" b="1" dirty="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প্রারম্ভিক</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ও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সমাপনী</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মূলধনের</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পরিমান</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নির্ণয়</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bn-IN" sz="5400" b="1" dirty="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marL="0" indent="0">
              <a:buNone/>
            </a:pPr>
            <a:r>
              <a:rPr lang="bn-IN" sz="5400" b="1" dirty="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গ. </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২০২০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সালের</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৩১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ডিসেম্বর</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সমাপ্ত</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বছরের</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লাভ-লোকসান</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বিবরণী</a:t>
            </a:r>
            <a:r>
              <a:rPr lang="en-US"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IN"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প্রস্তুত </a:t>
            </a:r>
            <a:r>
              <a:rPr lang="bn-IN" sz="5400" b="1" dirty="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 </a:t>
            </a:r>
            <a:r>
              <a:rPr lang="bn-IN" sz="5400" b="1" dirty="0" smtClean="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5400" b="1" dirty="0">
              <a:ln w="9525">
                <a:solidFill>
                  <a:schemeClr val="bg1"/>
                </a:solidFill>
                <a:prstDash val="solid"/>
              </a:ln>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173" y="814312"/>
            <a:ext cx="1022072" cy="907676"/>
          </a:xfrm>
          <a:prstGeom prst="rect">
            <a:avLst/>
          </a:prstGeom>
          <a:ln>
            <a:noFill/>
          </a:ln>
          <a:effectLst>
            <a:softEdge rad="112500"/>
          </a:effectLst>
        </p:spPr>
      </p:pic>
    </p:spTree>
    <p:extLst>
      <p:ext uri="{BB962C8B-B14F-4D97-AF65-F5344CB8AC3E}">
        <p14:creationId xmlns:p14="http://schemas.microsoft.com/office/powerpoint/2010/main" val="32371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400530"/>
          </a:xfrm>
        </p:spPr>
        <p:txBody>
          <a:bodyPr/>
          <a:lstStyle/>
          <a:p>
            <a:r>
              <a:rPr lang="bn-IN" sz="5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ক. </a:t>
            </a:r>
            <a:r>
              <a:rPr lang="en-US" sz="5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বিণিয়োগের</a:t>
            </a:r>
            <a:r>
              <a:rPr lang="en-US" sz="5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5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বকেয়া</a:t>
            </a:r>
            <a:r>
              <a:rPr lang="en-US" sz="5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5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সুদের</a:t>
            </a:r>
            <a:r>
              <a:rPr lang="en-US" sz="5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bn-IN" sz="5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পরিমান নির্ণয়</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052919"/>
                <a:ext cx="8839200" cy="4195481"/>
              </a:xfrm>
            </p:spPr>
            <p:txBody>
              <a:bodyPr>
                <a:normAutofit/>
              </a:bodyPr>
              <a:lstStyle/>
              <a:p>
                <a:pPr marL="0" indent="0">
                  <a:buNone/>
                </a:pPr>
                <a:r>
                  <a:rPr lang="en-US" sz="5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বিণিয়োগের</a:t>
                </a:r>
                <a:r>
                  <a:rPr lang="en-US" sz="5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5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বকেয়া</a:t>
                </a:r>
                <a:r>
                  <a:rPr lang="en-US" sz="5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5400" b="1" dirty="0" err="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সুদ</a:t>
                </a:r>
                <a:endParaRPr lang="en-US" sz="5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endParaRPr>
              </a:p>
              <a:p>
                <a:pPr marL="0" indent="0">
                  <a:buNone/>
                </a:pPr>
                <a:r>
                  <a:rPr lang="en-US" sz="4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(২০,০০০-৫০০০)×১০%+৫০০০</a:t>
                </a:r>
                <a:r>
                  <a:rPr lang="en-US" sz="2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36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×১০% ×</a:t>
                </a:r>
                <a14:m>
                  <m:oMath xmlns:m="http://schemas.openxmlformats.org/officeDocument/2006/math">
                    <m:f>
                      <m:fPr>
                        <m:ctrlPr>
                          <a:rPr lang="en-US" sz="3600" b="1" i="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Cambria Math" panose="02040503050406030204" pitchFamily="18" charset="0"/>
                            <a:cs typeface="NikoshBAN" panose="02000000000000000000" pitchFamily="2" charset="0"/>
                          </a:rPr>
                        </m:ctrlPr>
                      </m:fPr>
                      <m:num>
                        <m:r>
                          <a:rPr lang="en-US" sz="3600" b="1" i="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Cambria Math" panose="02040503050406030204" pitchFamily="18" charset="0"/>
                            <a:cs typeface="NikoshBAN" panose="02000000000000000000" pitchFamily="2" charset="0"/>
                          </a:rPr>
                          <m:t>৬</m:t>
                        </m:r>
                      </m:num>
                      <m:den>
                        <m:r>
                          <a:rPr lang="en-US" sz="3600" b="1" i="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Cambria Math" panose="02040503050406030204" pitchFamily="18" charset="0"/>
                            <a:cs typeface="NikoshBAN" panose="02000000000000000000" pitchFamily="2" charset="0"/>
                          </a:rPr>
                          <m:t>১২</m:t>
                        </m:r>
                      </m:den>
                    </m:f>
                  </m:oMath>
                </a14:m>
                <a:endParaRPr lang="en-US" sz="3600" dirty="0" smtClean="0">
                  <a:latin typeface="NikoshBAN" panose="02000000000000000000" pitchFamily="2" charset="0"/>
                  <a:cs typeface="NikoshBAN" panose="02000000000000000000" pitchFamily="2" charset="0"/>
                </a:endParaRPr>
              </a:p>
              <a:p>
                <a:pPr marL="0" indent="0">
                  <a:buNone/>
                </a:pPr>
                <a:r>
                  <a:rPr lang="en-US" sz="4400" dirty="0" smtClean="0">
                    <a:solidFill>
                      <a:srgbClr val="FFFF00"/>
                    </a:solidFill>
                    <a:latin typeface="NikoshBAN" panose="02000000000000000000" pitchFamily="2" charset="0"/>
                    <a:cs typeface="NikoshBAN" panose="02000000000000000000" pitchFamily="2" charset="0"/>
                  </a:rPr>
                  <a:t>= (১,৫০০+২৫০) </a:t>
                </a:r>
                <a:r>
                  <a:rPr lang="en-US" sz="4400" dirty="0" err="1" smtClean="0">
                    <a:solidFill>
                      <a:srgbClr val="FFFF00"/>
                    </a:solidFill>
                    <a:latin typeface="NikoshBAN" panose="02000000000000000000" pitchFamily="2" charset="0"/>
                    <a:cs typeface="NikoshBAN" panose="02000000000000000000" pitchFamily="2" charset="0"/>
                  </a:rPr>
                  <a:t>টাকা</a:t>
                </a:r>
                <a:r>
                  <a:rPr lang="en-US" sz="4400" dirty="0" smtClean="0">
                    <a:solidFill>
                      <a:srgbClr val="FFFF00"/>
                    </a:solidFill>
                    <a:latin typeface="NikoshBAN" panose="02000000000000000000" pitchFamily="2" charset="0"/>
                    <a:cs typeface="NikoshBAN" panose="02000000000000000000" pitchFamily="2" charset="0"/>
                  </a:rPr>
                  <a:t> </a:t>
                </a:r>
              </a:p>
              <a:p>
                <a:pPr marL="0" indent="0">
                  <a:buNone/>
                </a:pPr>
                <a:r>
                  <a:rPr lang="en-US" sz="4400" dirty="0" smtClean="0">
                    <a:solidFill>
                      <a:srgbClr val="FFFF00"/>
                    </a:solidFill>
                    <a:latin typeface="NikoshBAN" panose="02000000000000000000" pitchFamily="2" charset="0"/>
                    <a:cs typeface="NikoshBAN" panose="02000000000000000000" pitchFamily="2" charset="0"/>
                  </a:rPr>
                  <a:t>= ১৭৫০ </a:t>
                </a:r>
                <a:r>
                  <a:rPr lang="en-US" sz="4400" dirty="0" err="1" smtClean="0">
                    <a:solidFill>
                      <a:srgbClr val="FFFF00"/>
                    </a:solidFill>
                    <a:latin typeface="NikoshBAN" panose="02000000000000000000" pitchFamily="2" charset="0"/>
                    <a:cs typeface="NikoshBAN" panose="02000000000000000000" pitchFamily="2" charset="0"/>
                  </a:rPr>
                  <a:t>টাকা</a:t>
                </a:r>
                <a:endParaRPr lang="en-US" sz="4400" dirty="0">
                  <a:solidFill>
                    <a:srgbClr val="FFFF00"/>
                  </a:solidFill>
                  <a:latin typeface="NikoshBAN" panose="02000000000000000000" pitchFamily="2" charset="0"/>
                  <a:cs typeface="NikoshBAN" panose="02000000000000000000"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052919"/>
                <a:ext cx="8839200" cy="4195481"/>
              </a:xfrm>
              <a:blipFill rotWithShape="0">
                <a:blip r:embed="rId2"/>
                <a:stretch>
                  <a:fillRect l="-2759" t="-1744"/>
                </a:stretch>
              </a:blipFill>
            </p:spPr>
            <p:txBody>
              <a:bodyPr/>
              <a:lstStyle/>
              <a:p>
                <a:r>
                  <a:rPr lang="en-US">
                    <a:noFill/>
                  </a:rPr>
                  <a:t> </a:t>
                </a:r>
              </a:p>
            </p:txBody>
          </p:sp>
        </mc:Fallback>
      </mc:AlternateContent>
    </p:spTree>
    <p:extLst>
      <p:ext uri="{BB962C8B-B14F-4D97-AF65-F5344CB8AC3E}">
        <p14:creationId xmlns:p14="http://schemas.microsoft.com/office/powerpoint/2010/main" val="1855376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iterate type="lt">
                                    <p:tmAbs val="30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iterate type="lt">
                                    <p:tmAbs val="300"/>
                                  </p:iterate>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iterate type="lt">
                                    <p:tmAbs val="300"/>
                                  </p:iterate>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bn-IN" sz="4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খ. </a:t>
            </a:r>
            <a:r>
              <a:rPr lang="en-US" sz="4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প্রারম্ভিক</a:t>
            </a:r>
            <a:r>
              <a:rPr lang="en-US" sz="4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ও </a:t>
            </a:r>
            <a:r>
              <a:rPr lang="en-US" sz="4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সমাপনী</a:t>
            </a:r>
            <a:r>
              <a:rPr lang="en-US" sz="4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4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মূলধনের</a:t>
            </a:r>
            <a:r>
              <a:rPr lang="en-US" sz="4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4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পরিমান</a:t>
            </a:r>
            <a:r>
              <a:rPr lang="en-US" sz="4400" b="1" dirty="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4400" b="1" dirty="0" err="1">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নির্ণয়</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783801357"/>
              </p:ext>
            </p:extLst>
          </p:nvPr>
        </p:nvGraphicFramePr>
        <p:xfrm>
          <a:off x="116006" y="1219200"/>
          <a:ext cx="8839200" cy="5539740"/>
        </p:xfrm>
        <a:graphic>
          <a:graphicData uri="http://schemas.openxmlformats.org/drawingml/2006/table">
            <a:tbl>
              <a:tblPr firstRow="1" bandRow="1">
                <a:tableStyleId>{5C22544A-7EE6-4342-B048-85BDC9FD1C3A}</a:tableStyleId>
              </a:tblPr>
              <a:tblGrid>
                <a:gridCol w="2057400"/>
                <a:gridCol w="1143000"/>
                <a:gridCol w="1219200"/>
                <a:gridCol w="2133600"/>
                <a:gridCol w="1143000"/>
                <a:gridCol w="1143000"/>
              </a:tblGrid>
              <a:tr h="436418">
                <a:tc>
                  <a:txBody>
                    <a:bodyPr/>
                    <a:lstStyle/>
                    <a:p>
                      <a:pPr algn="ctr"/>
                      <a:r>
                        <a:rPr lang="en-US" sz="2800" dirty="0" err="1" smtClean="0">
                          <a:latin typeface="NikoshBAN" panose="02000000000000000000" pitchFamily="2" charset="0"/>
                          <a:cs typeface="NikoshBAN" panose="02000000000000000000" pitchFamily="2" charset="0"/>
                        </a:rPr>
                        <a:t>দায়সমূহ</a:t>
                      </a:r>
                      <a:endParaRPr lang="en-US" sz="2800" dirty="0">
                        <a:latin typeface="NikoshBAN" panose="02000000000000000000" pitchFamily="2" charset="0"/>
                        <a:cs typeface="NikoshBAN" panose="02000000000000000000" pitchFamily="2" charset="0"/>
                      </a:endParaRPr>
                    </a:p>
                  </a:txBody>
                  <a:tcPr/>
                </a:tc>
                <a:tc gridSpan="2">
                  <a:txBody>
                    <a:bodyPr/>
                    <a:lstStyle/>
                    <a:p>
                      <a:pPr algn="ctr"/>
                      <a:r>
                        <a:rPr lang="en-US" sz="2800" dirty="0" err="1" smtClean="0">
                          <a:latin typeface="NikoshBAN" panose="02000000000000000000" pitchFamily="2" charset="0"/>
                          <a:cs typeface="NikoshBAN" panose="02000000000000000000" pitchFamily="2" charset="0"/>
                        </a:rPr>
                        <a:t>টাকা</a:t>
                      </a:r>
                      <a:endParaRPr lang="en-US" sz="2800" dirty="0">
                        <a:latin typeface="NikoshBAN" panose="02000000000000000000" pitchFamily="2" charset="0"/>
                        <a:cs typeface="NikoshBAN" panose="02000000000000000000" pitchFamily="2" charset="0"/>
                      </a:endParaRPr>
                    </a:p>
                  </a:txBody>
                  <a:tcPr/>
                </a:tc>
                <a:tc hMerge="1">
                  <a:txBody>
                    <a:bodyPr/>
                    <a:lstStyle/>
                    <a:p>
                      <a:endParaRPr lang="en-US" dirty="0"/>
                    </a:p>
                  </a:txBody>
                  <a:tcPr/>
                </a:tc>
                <a:tc>
                  <a:txBody>
                    <a:bodyPr/>
                    <a:lstStyle/>
                    <a:p>
                      <a:pPr algn="ctr"/>
                      <a:r>
                        <a:rPr lang="en-US" sz="2800" dirty="0" err="1" smtClean="0">
                          <a:latin typeface="NikoshBAN" panose="02000000000000000000" pitchFamily="2" charset="0"/>
                          <a:cs typeface="NikoshBAN" panose="02000000000000000000" pitchFamily="2" charset="0"/>
                        </a:rPr>
                        <a:t>সম্পদসমূহ</a:t>
                      </a:r>
                      <a:endParaRPr lang="en-US" sz="2800" dirty="0">
                        <a:latin typeface="NikoshBAN" panose="02000000000000000000" pitchFamily="2" charset="0"/>
                        <a:cs typeface="NikoshBAN" panose="02000000000000000000" pitchFamily="2" charset="0"/>
                      </a:endParaRPr>
                    </a:p>
                  </a:txBody>
                  <a:tcPr/>
                </a:tc>
                <a:tc gridSpan="2">
                  <a:txBody>
                    <a:bodyPr/>
                    <a:lstStyle/>
                    <a:p>
                      <a:pPr algn="ctr"/>
                      <a:r>
                        <a:rPr lang="en-US" sz="2800" dirty="0" err="1" smtClean="0">
                          <a:latin typeface="NikoshBAN" panose="02000000000000000000" pitchFamily="2" charset="0"/>
                          <a:cs typeface="NikoshBAN" panose="02000000000000000000" pitchFamily="2" charset="0"/>
                        </a:rPr>
                        <a:t>টাকা</a:t>
                      </a:r>
                      <a:endParaRPr lang="en-US" sz="2800" dirty="0">
                        <a:latin typeface="NikoshBAN" panose="02000000000000000000" pitchFamily="2" charset="0"/>
                        <a:cs typeface="NikoshBAN" panose="02000000000000000000" pitchFamily="2" charset="0"/>
                      </a:endParaRPr>
                    </a:p>
                  </a:txBody>
                  <a:tcPr/>
                </a:tc>
                <a:tc hMerge="1">
                  <a:txBody>
                    <a:bodyPr/>
                    <a:lstStyle/>
                    <a:p>
                      <a:endParaRPr lang="en-US" dirty="0"/>
                    </a:p>
                  </a:txBody>
                  <a:tcPr/>
                </a:tc>
              </a:tr>
              <a:tr h="436418">
                <a:tc>
                  <a:txBody>
                    <a:bodyPr/>
                    <a:lstStyle/>
                    <a:p>
                      <a:endParaRPr lang="en-US"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প্রারম্ভিক</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সমাপনী</a:t>
                      </a:r>
                      <a:endParaRPr lang="en-US" sz="2400" dirty="0">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প্রারম্ভিক</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সমাপনী</a:t>
                      </a:r>
                      <a:endParaRPr lang="en-US" sz="2400" dirty="0">
                        <a:latin typeface="NikoshBAN" panose="02000000000000000000" pitchFamily="2" charset="0"/>
                        <a:cs typeface="NikoshBAN" panose="02000000000000000000" pitchFamily="2" charset="0"/>
                      </a:endParaRPr>
                    </a:p>
                  </a:txBody>
                  <a:tcPr/>
                </a:tc>
              </a:tr>
              <a:tr h="436418">
                <a:tc>
                  <a:txBody>
                    <a:bodyPr/>
                    <a:lstStyle/>
                    <a:p>
                      <a:r>
                        <a:rPr lang="en-US" sz="2400" dirty="0" err="1" smtClean="0">
                          <a:latin typeface="NikoshBAN" panose="02000000000000000000" pitchFamily="2" charset="0"/>
                          <a:cs typeface="NikoshBAN" panose="02000000000000000000" pitchFamily="2" charset="0"/>
                        </a:rPr>
                        <a:t>ব্যাংক</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জমাতিরিক্ত</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৮,৫০০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৯,৫০০</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মজুদ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পণ্য</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১০,৫০০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১২,০০০</a:t>
                      </a:r>
                      <a:endParaRPr lang="en-US" sz="2400" dirty="0">
                        <a:latin typeface="NikoshBAN" panose="02000000000000000000" pitchFamily="2" charset="0"/>
                        <a:cs typeface="NikoshBAN" panose="02000000000000000000" pitchFamily="2" charset="0"/>
                      </a:endParaRPr>
                    </a:p>
                  </a:txBody>
                  <a:tcPr/>
                </a:tc>
              </a:tr>
              <a:tr h="436418">
                <a:tc>
                  <a:txBody>
                    <a:bodyPr/>
                    <a:lstStyle/>
                    <a:p>
                      <a:r>
                        <a:rPr lang="en-US" sz="2400" dirty="0" err="1" smtClean="0">
                          <a:latin typeface="NikoshBAN" panose="02000000000000000000" pitchFamily="2" charset="0"/>
                          <a:cs typeface="NikoshBAN" panose="02000000000000000000" pitchFamily="2" charset="0"/>
                        </a:rPr>
                        <a:t>প্রদেয়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১০,৮০০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১১,২০০</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নগদ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তহবিল</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৭,০০০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৯,০০০</a:t>
                      </a:r>
                      <a:endParaRPr lang="en-US" sz="2400" dirty="0">
                        <a:latin typeface="NikoshBAN" panose="02000000000000000000" pitchFamily="2" charset="0"/>
                        <a:cs typeface="NikoshBAN" panose="02000000000000000000" pitchFamily="2" charset="0"/>
                      </a:endParaRPr>
                    </a:p>
                  </a:txBody>
                  <a:tcPr/>
                </a:tc>
              </a:tr>
              <a:tr h="436418">
                <a:tc>
                  <a:txBody>
                    <a:bodyPr/>
                    <a:lstStyle/>
                    <a:p>
                      <a:r>
                        <a:rPr lang="en-US" sz="2400" dirty="0" err="1" smtClean="0">
                          <a:latin typeface="NikoshBAN" panose="02000000000000000000" pitchFamily="2" charset="0"/>
                          <a:cs typeface="NikoshBAN" panose="02000000000000000000" pitchFamily="2" charset="0"/>
                        </a:rPr>
                        <a:t>প্রদেয়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নোট</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৭,০০০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৪,০০০</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প্রাপ্য</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হিসাব</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৩০,৫০০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৩২,৫০০</a:t>
                      </a:r>
                      <a:endParaRPr lang="en-US" sz="2400" dirty="0">
                        <a:latin typeface="NikoshBAN" panose="02000000000000000000" pitchFamily="2" charset="0"/>
                        <a:cs typeface="NikoshBAN" panose="02000000000000000000" pitchFamily="2" charset="0"/>
                      </a:endParaRPr>
                    </a:p>
                  </a:txBody>
                  <a:tcPr/>
                </a:tc>
              </a:tr>
              <a:tr h="436418">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প্রাপ্য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নোট</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৮,০০০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৬,০০০</a:t>
                      </a:r>
                      <a:endParaRPr lang="en-US" sz="2400" dirty="0">
                        <a:latin typeface="NikoshBAN" panose="02000000000000000000" pitchFamily="2" charset="0"/>
                        <a:cs typeface="NikoshBAN" panose="02000000000000000000" pitchFamily="2" charset="0"/>
                      </a:endParaRPr>
                    </a:p>
                  </a:txBody>
                  <a:tcPr/>
                </a:tc>
              </a:tr>
              <a:tr h="436418">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r>
                        <a:rPr lang="en-US" sz="2400" dirty="0" smtClean="0">
                          <a:latin typeface="NikoshBAN" panose="02000000000000000000" pitchFamily="2" charset="0"/>
                          <a:cs typeface="NikoshBAN" panose="02000000000000000000" pitchFamily="2" charset="0"/>
                        </a:rPr>
                        <a:t>১০% </a:t>
                      </a:r>
                      <a:r>
                        <a:rPr lang="en-US" sz="2400" dirty="0" err="1" smtClean="0">
                          <a:latin typeface="NikoshBAN" panose="02000000000000000000" pitchFamily="2" charset="0"/>
                          <a:cs typeface="NikoshBAN" panose="02000000000000000000" pitchFamily="2" charset="0"/>
                        </a:rPr>
                        <a:t>বিণিয়োগ</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২০,০০০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১৫,০০০</a:t>
                      </a:r>
                      <a:endParaRPr lang="en-US" sz="2400" dirty="0">
                        <a:latin typeface="NikoshBAN" panose="02000000000000000000" pitchFamily="2" charset="0"/>
                        <a:cs typeface="NikoshBAN" panose="02000000000000000000" pitchFamily="2" charset="0"/>
                      </a:endParaRPr>
                    </a:p>
                  </a:txBody>
                  <a:tcPr/>
                </a:tc>
              </a:tr>
              <a:tr h="436418">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আসবাবপত্র</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২০,০০০</a:t>
                      </a: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২০,০০০</a:t>
                      </a:r>
                      <a:endParaRPr lang="en-US" sz="2400" dirty="0">
                        <a:latin typeface="NikoshBAN" panose="02000000000000000000" pitchFamily="2" charset="0"/>
                        <a:cs typeface="NikoshBAN" panose="02000000000000000000" pitchFamily="2" charset="0"/>
                      </a:endParaRPr>
                    </a:p>
                  </a:txBody>
                  <a:tcPr/>
                </a:tc>
              </a:tr>
              <a:tr h="436418">
                <a:tc>
                  <a:txBody>
                    <a:bodyPr/>
                    <a:lstStyle/>
                    <a:p>
                      <a:endParaRPr lang="en-US">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c>
                  <a:txBody>
                    <a:bodyPr/>
                    <a:lstStyle/>
                    <a:p>
                      <a:endParaRPr lang="en-US"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ইমারত</a:t>
                      </a:r>
                      <a:endParaRPr lang="en-US" sz="2400" dirty="0">
                        <a:latin typeface="NikoshBAN" panose="02000000000000000000" pitchFamily="2" charset="0"/>
                        <a:cs typeface="NikoshBAN" panose="02000000000000000000" pitchFamily="2" charset="0"/>
                      </a:endParaRPr>
                    </a:p>
                  </a:txBody>
                  <a:tcPr/>
                </a:tc>
                <a:tc>
                  <a:txBody>
                    <a:bodyPr/>
                    <a:lstStyle/>
                    <a:p>
                      <a:pPr algn="r"/>
                      <a:endParaRPr lang="en-US" sz="24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২০,০০০ </a:t>
                      </a:r>
                      <a:endParaRPr lang="en-US" sz="2400" dirty="0">
                        <a:latin typeface="NikoshBAN" panose="02000000000000000000" pitchFamily="2" charset="0"/>
                        <a:cs typeface="NikoshBAN" panose="02000000000000000000" pitchFamily="2" charset="0"/>
                      </a:endParaRPr>
                    </a:p>
                  </a:txBody>
                  <a:tcPr/>
                </a:tc>
              </a:tr>
              <a:tr h="436418">
                <a:tc>
                  <a:txBody>
                    <a:bodyPr/>
                    <a:lstStyle/>
                    <a:p>
                      <a:r>
                        <a:rPr lang="en-US" sz="2000" dirty="0" err="1" smtClean="0">
                          <a:latin typeface="NikoshBAN" panose="02000000000000000000" pitchFamily="2" charset="0"/>
                          <a:cs typeface="NikoshBAN" panose="02000000000000000000" pitchFamily="2" charset="0"/>
                        </a:rPr>
                        <a:t>মূলধন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সম্পদ</a:t>
                      </a:r>
                      <a:r>
                        <a:rPr lang="en-US" sz="2000" baseline="0" dirty="0" smtClean="0">
                          <a:latin typeface="NikoshBAN" panose="02000000000000000000" pitchFamily="2" charset="0"/>
                          <a:cs typeface="NikoshBAN" panose="02000000000000000000" pitchFamily="2" charset="0"/>
                        </a:rPr>
                        <a:t> ও </a:t>
                      </a:r>
                      <a:r>
                        <a:rPr lang="en-US" sz="2000" baseline="0" dirty="0" err="1" smtClean="0">
                          <a:latin typeface="NikoshBAN" panose="02000000000000000000" pitchFamily="2" charset="0"/>
                          <a:cs typeface="NikoshBAN" panose="02000000000000000000" pitchFamily="2" charset="0"/>
                        </a:rPr>
                        <a:t>বহির্দায়ের</a:t>
                      </a:r>
                      <a:r>
                        <a:rPr lang="en-US" sz="2000" baseline="0" dirty="0" smtClean="0">
                          <a:latin typeface="NikoshBAN" panose="02000000000000000000" pitchFamily="2" charset="0"/>
                          <a:cs typeface="NikoshBAN" panose="02000000000000000000" pitchFamily="2" charset="0"/>
                        </a:rPr>
                        <a:t> </a:t>
                      </a:r>
                      <a:r>
                        <a:rPr lang="en-US" sz="2000" baseline="0" dirty="0" err="1" smtClean="0">
                          <a:latin typeface="NikoshBAN" panose="02000000000000000000" pitchFamily="2" charset="0"/>
                          <a:cs typeface="NikoshBAN" panose="02000000000000000000" pitchFamily="2" charset="0"/>
                        </a:rPr>
                        <a:t>পার্থক্য</a:t>
                      </a:r>
                      <a:r>
                        <a:rPr lang="en-US" sz="2000" baseline="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৬৯,৭০০</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smtClean="0">
                          <a:latin typeface="NikoshBAN" panose="02000000000000000000" pitchFamily="2" charset="0"/>
                          <a:cs typeface="NikoshBAN" panose="02000000000000000000" pitchFamily="2" charset="0"/>
                        </a:rPr>
                        <a:t>১,১৯,৮০০  </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ডেলিভারি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ভ্যান</a:t>
                      </a:r>
                      <a:endParaRPr lang="en-US" sz="2400" dirty="0">
                        <a:latin typeface="NikoshBAN" panose="02000000000000000000" pitchFamily="2" charset="0"/>
                        <a:cs typeface="NikoshBAN" panose="02000000000000000000" pitchFamily="2" charset="0"/>
                      </a:endParaRPr>
                    </a:p>
                  </a:txBody>
                  <a:tcPr/>
                </a:tc>
                <a:tc>
                  <a:txBody>
                    <a:bodyPr/>
                    <a:lstStyle/>
                    <a:p>
                      <a:pPr algn="r"/>
                      <a:endParaRPr lang="en-US" sz="240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৩০,০০০</a:t>
                      </a:r>
                      <a:endParaRPr lang="en-US" sz="2400" dirty="0">
                        <a:latin typeface="NikoshBAN" panose="02000000000000000000" pitchFamily="2" charset="0"/>
                        <a:cs typeface="NikoshBAN" panose="02000000000000000000" pitchFamily="2" charset="0"/>
                      </a:endParaRPr>
                    </a:p>
                  </a:txBody>
                  <a:tcPr/>
                </a:tc>
              </a:tr>
              <a:tr h="436418">
                <a:tc>
                  <a:txBody>
                    <a:bodyPr/>
                    <a:lstStyle/>
                    <a:p>
                      <a:endParaRPr lang="en-US">
                        <a:latin typeface="NikoshBAN" panose="02000000000000000000" pitchFamily="2" charset="0"/>
                        <a:cs typeface="NikoshBAN" panose="02000000000000000000" pitchFamily="2"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৯৬,০০০</a:t>
                      </a:r>
                    </a:p>
                    <a:p>
                      <a:endParaRPr lang="en-US" u="sng" dirty="0">
                        <a:latin typeface="NikoshBAN" panose="02000000000000000000" pitchFamily="2" charset="0"/>
                        <a:cs typeface="NikoshBAN" panose="02000000000000000000" pitchFamily="2"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১,৪৪,৫০০</a:t>
                      </a:r>
                    </a:p>
                    <a:p>
                      <a:endParaRPr lang="en-US" u="sng" dirty="0">
                        <a:latin typeface="NikoshBAN" panose="02000000000000000000" pitchFamily="2" charset="0"/>
                        <a:cs typeface="NikoshBAN" panose="02000000000000000000" pitchFamily="2" charset="0"/>
                      </a:endParaRPr>
                    </a:p>
                  </a:txBody>
                  <a:tcPr/>
                </a:tc>
                <a:tc>
                  <a:txBody>
                    <a:bodyPr/>
                    <a:lstStyle/>
                    <a:p>
                      <a:endParaRPr lang="en-US" u="sng" dirty="0">
                        <a:latin typeface="NikoshBAN" panose="02000000000000000000" pitchFamily="2" charset="0"/>
                        <a:cs typeface="NikoshBAN" panose="02000000000000000000" pitchFamily="2" charset="0"/>
                      </a:endParaRPr>
                    </a:p>
                  </a:txBody>
                  <a:tcPr/>
                </a:tc>
                <a:tc>
                  <a:txBody>
                    <a:bodyPr/>
                    <a:lstStyle/>
                    <a:p>
                      <a:r>
                        <a:rPr lang="en-US" sz="2400" u="sng" dirty="0" smtClean="0">
                          <a:latin typeface="NikoshBAN" panose="02000000000000000000" pitchFamily="2" charset="0"/>
                          <a:cs typeface="NikoshBAN" panose="02000000000000000000" pitchFamily="2" charset="0"/>
                        </a:rPr>
                        <a:t>৯৬,০০০</a:t>
                      </a:r>
                      <a:endParaRPr lang="en-US" sz="2400" u="sng" dirty="0">
                        <a:latin typeface="NikoshBAN" panose="02000000000000000000" pitchFamily="2" charset="0"/>
                        <a:cs typeface="NikoshBAN" panose="02000000000000000000" pitchFamily="2" charset="0"/>
                      </a:endParaRPr>
                    </a:p>
                  </a:txBody>
                  <a:tcPr/>
                </a:tc>
                <a:tc>
                  <a:txBody>
                    <a:bodyPr/>
                    <a:lstStyle/>
                    <a:p>
                      <a:r>
                        <a:rPr lang="en-US" sz="2400" u="sng" dirty="0" smtClean="0">
                          <a:latin typeface="NikoshBAN" panose="02000000000000000000" pitchFamily="2" charset="0"/>
                          <a:cs typeface="NikoshBAN" panose="02000000000000000000" pitchFamily="2" charset="0"/>
                        </a:rPr>
                        <a:t>১,৪৪,৫০০</a:t>
                      </a:r>
                      <a:endParaRPr lang="en-US" sz="2400" u="sng"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1911199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05800" cy="1400530"/>
          </a:xfrm>
        </p:spPr>
        <p:txBody>
          <a:bodyPr/>
          <a:lstStyle/>
          <a:p>
            <a:pPr algn="ctr"/>
            <a:r>
              <a:rPr lang="en-US" sz="5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গ।  </a:t>
            </a:r>
            <a:r>
              <a:rPr lang="en-US" sz="5400" b="1" dirty="0" err="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লাভ-লোকসান</a:t>
            </a:r>
            <a:r>
              <a:rPr lang="en-US" sz="5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5400" b="1" dirty="0" err="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বিবরণী</a:t>
            </a:r>
            <a:r>
              <a:rPr lang="en-US" sz="5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r>
            <a:br>
              <a:rPr lang="en-US" sz="54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br>
            <a:r>
              <a:rPr lang="en-US" sz="32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৩১ </a:t>
            </a:r>
            <a:r>
              <a:rPr lang="en-US" sz="3200" b="1" dirty="0" err="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ডিসেম্বর</a:t>
            </a:r>
            <a:r>
              <a:rPr lang="en-US" sz="32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২০২০ </a:t>
            </a:r>
            <a:r>
              <a:rPr lang="en-US" sz="3200" b="1" dirty="0" err="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সমাপ্ত</a:t>
            </a:r>
            <a:r>
              <a:rPr lang="en-US" sz="3200" b="1" dirty="0"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 </a:t>
            </a:r>
            <a:r>
              <a:rPr lang="en-US" sz="3200" b="1" dirty="0" err="1" smtClean="0">
                <a:ln w="9525">
                  <a:solidFill>
                    <a:prstClr val="black"/>
                  </a:solidFill>
                  <a:prstDash val="solid"/>
                </a:ln>
                <a:solidFill>
                  <a:prstClr val="white"/>
                </a:solidFill>
                <a:effectLst>
                  <a:glow rad="228600">
                    <a:srgbClr val="B01513">
                      <a:satMod val="175000"/>
                      <a:alpha val="40000"/>
                    </a:srgbClr>
                  </a:glow>
                  <a:outerShdw blurRad="12700" dist="38100" dir="2700000" algn="tl" rotWithShape="0">
                    <a:prstClr val="black">
                      <a:lumMod val="50000"/>
                    </a:prstClr>
                  </a:outerShdw>
                </a:effectLst>
                <a:latin typeface="NikoshBAN" panose="02000000000000000000" pitchFamily="2" charset="0"/>
                <a:cs typeface="NikoshBAN" panose="02000000000000000000" pitchFamily="2" charset="0"/>
              </a:rPr>
              <a:t>বছরের</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6633575"/>
              </p:ext>
            </p:extLst>
          </p:nvPr>
        </p:nvGraphicFramePr>
        <p:xfrm>
          <a:off x="152400" y="2286000"/>
          <a:ext cx="8839200" cy="4053840"/>
        </p:xfrm>
        <a:graphic>
          <a:graphicData uri="http://schemas.openxmlformats.org/drawingml/2006/table">
            <a:tbl>
              <a:tblPr firstRow="1" bandRow="1">
                <a:tableStyleId>{5C22544A-7EE6-4342-B048-85BDC9FD1C3A}</a:tableStyleId>
              </a:tblPr>
              <a:tblGrid>
                <a:gridCol w="2133600"/>
                <a:gridCol w="1143000"/>
                <a:gridCol w="1143000"/>
                <a:gridCol w="2209800"/>
                <a:gridCol w="1066800"/>
                <a:gridCol w="1143000"/>
              </a:tblGrid>
              <a:tr h="370840">
                <a:tc>
                  <a:txBody>
                    <a:bodyPr/>
                    <a:lstStyle/>
                    <a:p>
                      <a:r>
                        <a:rPr lang="en-US" sz="2000" dirty="0" err="1" smtClean="0">
                          <a:latin typeface="NikoshBAN" panose="02000000000000000000" pitchFamily="2" charset="0"/>
                          <a:cs typeface="NikoshBAN" panose="02000000000000000000" pitchFamily="2" charset="0"/>
                        </a:rPr>
                        <a:t>বিবরণ</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টাকা</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টাকা</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বিবরণ</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টাকা</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টাকা</a:t>
                      </a:r>
                      <a:endParaRPr lang="en-US" sz="2000" dirty="0">
                        <a:latin typeface="NikoshBAN" panose="02000000000000000000" pitchFamily="2" charset="0"/>
                        <a:cs typeface="NikoshBAN" panose="02000000000000000000" pitchFamily="2" charset="0"/>
                      </a:endParaRPr>
                    </a:p>
                  </a:txBody>
                  <a:tcPr/>
                </a:tc>
              </a:tr>
              <a:tr h="370840">
                <a:tc>
                  <a:txBody>
                    <a:bodyPr/>
                    <a:lstStyle/>
                    <a:p>
                      <a:r>
                        <a:rPr lang="en-US" sz="2400" dirty="0" err="1" smtClean="0">
                          <a:latin typeface="NikoshBAN" panose="02000000000000000000" pitchFamily="2" charset="0"/>
                          <a:cs typeface="NikoshBAN" panose="02000000000000000000" pitchFamily="2" charset="0"/>
                        </a:rPr>
                        <a:t>প্রারম্ভিক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মূলধন</a:t>
                      </a:r>
                      <a:endParaRPr lang="en-US" sz="2400" dirty="0">
                        <a:latin typeface="NikoshBAN" panose="02000000000000000000" pitchFamily="2" charset="0"/>
                        <a:cs typeface="NikoshBAN" panose="02000000000000000000" pitchFamily="2" charset="0"/>
                      </a:endParaRPr>
                    </a:p>
                  </a:txBody>
                  <a:tcPr/>
                </a:tc>
                <a:tc>
                  <a:txBody>
                    <a:bodyPr/>
                    <a:lstStyle/>
                    <a:p>
                      <a:endParaRPr lang="en-US" sz="2400" dirty="0">
                        <a:latin typeface="NikoshBAN" panose="02000000000000000000" pitchFamily="2" charset="0"/>
                        <a:cs typeface="NikoshBAN" panose="02000000000000000000" pitchFamily="2" charset="0"/>
                      </a:endParaRPr>
                    </a:p>
                  </a:txBody>
                  <a:tcPr/>
                </a:tc>
                <a:tc>
                  <a: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৬৯,৭০০</a:t>
                      </a:r>
                    </a:p>
                  </a:txBody>
                  <a:tcPr/>
                </a:tc>
                <a:tc>
                  <a:txBody>
                    <a:bodyPr/>
                    <a:lstStyle/>
                    <a:p>
                      <a:r>
                        <a:rPr lang="en-US" sz="2400" dirty="0" err="1" smtClean="0">
                          <a:latin typeface="NikoshBAN" panose="02000000000000000000" pitchFamily="2" charset="0"/>
                          <a:cs typeface="NikoshBAN" panose="02000000000000000000" pitchFamily="2" charset="0"/>
                        </a:rPr>
                        <a:t>সমাপনী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মূলধন</a:t>
                      </a:r>
                      <a:endParaRPr lang="en-US" sz="2400" dirty="0">
                        <a:latin typeface="NikoshBAN" panose="02000000000000000000" pitchFamily="2" charset="0"/>
                        <a:cs typeface="NikoshBAN" panose="02000000000000000000" pitchFamily="2" charset="0"/>
                      </a:endParaRPr>
                    </a:p>
                  </a:txBody>
                  <a:tcPr/>
                </a:tc>
                <a:tc>
                  <a:txBody>
                    <a:bodyPr/>
                    <a:lstStyle/>
                    <a:p>
                      <a:endParaRPr lang="en-US" sz="2400" dirty="0">
                        <a:latin typeface="NikoshBAN" panose="02000000000000000000" pitchFamily="2" charset="0"/>
                        <a:cs typeface="NikoshBAN" panose="02000000000000000000" pitchFamily="2" charset="0"/>
                      </a:endParaRPr>
                    </a:p>
                  </a:txBody>
                  <a:tcPr/>
                </a:tc>
                <a:tc>
                  <a:txBody>
                    <a:bodyPr/>
                    <a:lstStyle/>
                    <a:p>
                      <a:r>
                        <a:rPr kumimoji="0" lang="en-US" sz="2400" b="0" i="0" u="none" strike="noStrike" kern="120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১,১৯,৮০০</a:t>
                      </a:r>
                      <a:endParaRPr lang="en-US" sz="2400" dirty="0">
                        <a:latin typeface="NikoshBAN" panose="02000000000000000000" pitchFamily="2" charset="0"/>
                        <a:cs typeface="NikoshBAN" panose="02000000000000000000" pitchFamily="2" charset="0"/>
                      </a:endParaRPr>
                    </a:p>
                  </a:txBody>
                  <a:tcPr/>
                </a:tc>
              </a:tr>
              <a:tr h="370840">
                <a:tc>
                  <a:txBody>
                    <a:bodyPr/>
                    <a:lstStyle/>
                    <a:p>
                      <a:r>
                        <a:rPr lang="en-US" sz="2400" dirty="0" err="1" smtClean="0">
                          <a:latin typeface="NikoshBAN" panose="02000000000000000000" pitchFamily="2" charset="0"/>
                          <a:cs typeface="NikoshBAN" panose="02000000000000000000" pitchFamily="2" charset="0"/>
                        </a:rPr>
                        <a:t>অতিরিক্ত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মূলধন</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অনাদায়ী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পাওনা</a:t>
                      </a:r>
                      <a:r>
                        <a:rPr lang="en-US" sz="2400" dirty="0" smtClean="0">
                          <a:latin typeface="NikoshBAN" panose="02000000000000000000" pitchFamily="2" charset="0"/>
                          <a:cs typeface="NikoshBAN" panose="02000000000000000000" pitchFamily="2" charset="0"/>
                        </a:rPr>
                        <a:t>—</a:t>
                      </a:r>
                    </a:p>
                    <a:p>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নতুন</a:t>
                      </a:r>
                      <a:r>
                        <a:rPr lang="en-US" sz="2400" dirty="0" smtClean="0">
                          <a:latin typeface="NikoshBAN" panose="02000000000000000000" pitchFamily="2" charset="0"/>
                          <a:cs typeface="NikoshBAN" panose="02000000000000000000" pitchFamily="2" charset="0"/>
                        </a:rPr>
                        <a:t> অ</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পা</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সঃ</a:t>
                      </a:r>
                      <a:endParaRPr lang="en-US" sz="2400" baseline="0" dirty="0" smtClean="0">
                        <a:latin typeface="NikoshBAN" panose="02000000000000000000" pitchFamily="2" charset="0"/>
                        <a:cs typeface="NikoshBAN" panose="02000000000000000000" pitchFamily="2" charset="0"/>
                      </a:endParaRPr>
                    </a:p>
                    <a:p>
                      <a:r>
                        <a:rPr lang="en-US" sz="1800" baseline="0" dirty="0" smtClean="0">
                          <a:latin typeface="NikoshBAN" panose="02000000000000000000" pitchFamily="2" charset="0"/>
                          <a:cs typeface="NikoshBAN" panose="02000000000000000000" pitchFamily="2" charset="0"/>
                        </a:rPr>
                        <a:t>(৩২৫০০-৩০০০)×১০%</a:t>
                      </a:r>
                    </a:p>
                    <a:p>
                      <a:endParaRPr lang="en-US" sz="1800" baseline="0" dirty="0" smtClean="0">
                        <a:latin typeface="NikoshBAN" panose="02000000000000000000" pitchFamily="2" charset="0"/>
                        <a:cs typeface="NikoshBAN" panose="02000000000000000000" pitchFamily="2" charset="0"/>
                      </a:endParaRPr>
                    </a:p>
                    <a:p>
                      <a:r>
                        <a:rPr lang="en-US" sz="2400" baseline="0" dirty="0" err="1" smtClean="0">
                          <a:latin typeface="NikoshBAN" panose="02000000000000000000" pitchFamily="2" charset="0"/>
                          <a:cs typeface="NikoshBAN" panose="02000000000000000000" pitchFamily="2" charset="0"/>
                        </a:rPr>
                        <a:t>নিট</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লাভ</a:t>
                      </a:r>
                      <a:r>
                        <a:rPr lang="en-US" sz="2400" baseline="0" dirty="0" smtClean="0">
                          <a:latin typeface="NikoshBAN" panose="02000000000000000000" pitchFamily="2" charset="0"/>
                          <a:cs typeface="NikoshBAN" panose="02000000000000000000" pitchFamily="2" charset="0"/>
                        </a:rPr>
                        <a:t> </a:t>
                      </a:r>
                      <a:r>
                        <a:rPr lang="en-US" sz="1800" baseline="0" dirty="0" smtClean="0">
                          <a:latin typeface="NikoshBAN" panose="02000000000000000000" pitchFamily="2" charset="0"/>
                          <a:cs typeface="NikoshBAN" panose="02000000000000000000" pitchFamily="2" charset="0"/>
                        </a:rPr>
                        <a:t>(</a:t>
                      </a:r>
                      <a:r>
                        <a:rPr lang="en-US" sz="1800" baseline="0" dirty="0" err="1" smtClean="0">
                          <a:latin typeface="NikoshBAN" panose="02000000000000000000" pitchFamily="2" charset="0"/>
                          <a:cs typeface="NikoshBAN" panose="02000000000000000000" pitchFamily="2" charset="0"/>
                        </a:rPr>
                        <a:t>মূলধন</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হিসাবে</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স্থানান্তরিত</a:t>
                      </a:r>
                      <a:r>
                        <a:rPr lang="en-US" sz="1800" baseline="0" dirty="0" smtClean="0">
                          <a:latin typeface="NikoshBAN" panose="02000000000000000000" pitchFamily="2" charset="0"/>
                          <a:cs typeface="NikoshBAN" panose="02000000000000000000" pitchFamily="2" charset="0"/>
                        </a:rPr>
                        <a:t> </a:t>
                      </a:r>
                      <a:r>
                        <a:rPr lang="en-US" sz="1800" baseline="0" dirty="0" err="1" smtClean="0">
                          <a:latin typeface="NikoshBAN" panose="02000000000000000000" pitchFamily="2" charset="0"/>
                          <a:cs typeface="NikoshBAN" panose="02000000000000000000" pitchFamily="2" charset="0"/>
                        </a:rPr>
                        <a:t>হল</a:t>
                      </a:r>
                      <a:r>
                        <a:rPr lang="en-US" sz="1800" baseline="0" dirty="0" smtClean="0">
                          <a:latin typeface="NikoshBAN" panose="02000000000000000000" pitchFamily="2" charset="0"/>
                          <a:cs typeface="NikoshBAN" panose="02000000000000000000" pitchFamily="2" charset="0"/>
                        </a:rPr>
                        <a:t>)</a:t>
                      </a:r>
                    </a:p>
                    <a:p>
                      <a:endParaRPr lang="en-US" sz="2400" dirty="0">
                        <a:latin typeface="NikoshBAN" panose="02000000000000000000" pitchFamily="2" charset="0"/>
                        <a:cs typeface="NikoshBAN" panose="02000000000000000000" pitchFamily="2" charset="0"/>
                      </a:endParaRPr>
                    </a:p>
                  </a:txBody>
                  <a:tcPr/>
                </a:tc>
                <a:tc>
                  <a:txBody>
                    <a:bodyPr/>
                    <a:lstStyle/>
                    <a:p>
                      <a:endParaRPr lang="en-US"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৩,০০০</a:t>
                      </a:r>
                    </a:p>
                    <a:p>
                      <a:endParaRPr lang="en-US" sz="2400" dirty="0" smtClean="0">
                        <a:latin typeface="NikoshBAN" panose="02000000000000000000" pitchFamily="2" charset="0"/>
                        <a:cs typeface="NikoshBAN" panose="02000000000000000000" pitchFamily="2" charset="0"/>
                      </a:endParaRPr>
                    </a:p>
                    <a:p>
                      <a:r>
                        <a:rPr lang="en-US" sz="2400" u="sng" dirty="0" smtClean="0">
                          <a:latin typeface="NikoshBAN" panose="02000000000000000000" pitchFamily="2" charset="0"/>
                          <a:cs typeface="NikoshBAN" panose="02000000000000000000" pitchFamily="2" charset="0"/>
                        </a:rPr>
                        <a:t>২,৯৫০</a:t>
                      </a:r>
                      <a:endParaRPr lang="en-US" sz="2400" u="sng" dirty="0">
                        <a:latin typeface="NikoshBAN" panose="02000000000000000000" pitchFamily="2" charset="0"/>
                        <a:cs typeface="NikoshBAN" panose="02000000000000000000" pitchFamily="2" charset="0"/>
                      </a:endParaRPr>
                    </a:p>
                  </a:txBody>
                  <a:tcPr/>
                </a:tc>
                <a:tc>
                  <a:txBody>
                    <a:bodyPr/>
                    <a:lstStyle/>
                    <a:p>
                      <a:pPr algn="r"/>
                      <a:r>
                        <a:rPr lang="en-US" sz="2400" dirty="0" smtClean="0">
                          <a:latin typeface="NikoshBAN" panose="02000000000000000000" pitchFamily="2" charset="0"/>
                          <a:cs typeface="NikoshBAN" panose="02000000000000000000" pitchFamily="2" charset="0"/>
                        </a:rPr>
                        <a:t>২০,০০০</a:t>
                      </a:r>
                    </a:p>
                    <a:p>
                      <a:pPr algn="r"/>
                      <a:endParaRPr lang="en-US" sz="2400" dirty="0" smtClean="0">
                        <a:latin typeface="NikoshBAN" panose="02000000000000000000" pitchFamily="2" charset="0"/>
                        <a:cs typeface="NikoshBAN" panose="02000000000000000000" pitchFamily="2" charset="0"/>
                      </a:endParaRPr>
                    </a:p>
                    <a:p>
                      <a:pPr algn="r"/>
                      <a:endParaRPr lang="en-US" sz="2400" dirty="0" smtClean="0">
                        <a:latin typeface="NikoshBAN" panose="02000000000000000000" pitchFamily="2" charset="0"/>
                        <a:cs typeface="NikoshBAN" panose="02000000000000000000" pitchFamily="2" charset="0"/>
                      </a:endParaRPr>
                    </a:p>
                    <a:p>
                      <a:pPr algn="r"/>
                      <a:r>
                        <a:rPr lang="en-US" sz="2400" dirty="0" smtClean="0">
                          <a:latin typeface="NikoshBAN" panose="02000000000000000000" pitchFamily="2" charset="0"/>
                          <a:cs typeface="NikoshBAN" panose="02000000000000000000" pitchFamily="2" charset="0"/>
                        </a:rPr>
                        <a:t>৫,৯৫০</a:t>
                      </a:r>
                    </a:p>
                    <a:p>
                      <a:pPr algn="r"/>
                      <a:endParaRPr lang="en-US" sz="1600" dirty="0" smtClean="0">
                        <a:latin typeface="NikoshBAN" panose="02000000000000000000" pitchFamily="2" charset="0"/>
                        <a:cs typeface="NikoshBAN" panose="02000000000000000000" pitchFamily="2" charset="0"/>
                      </a:endParaRPr>
                    </a:p>
                    <a:p>
                      <a:pPr algn="r"/>
                      <a:r>
                        <a:rPr lang="en-US" sz="2400" dirty="0" smtClean="0">
                          <a:latin typeface="NikoshBAN" panose="02000000000000000000" pitchFamily="2" charset="0"/>
                          <a:cs typeface="NikoshBAN" panose="02000000000000000000" pitchFamily="2" charset="0"/>
                        </a:rPr>
                        <a:t>৩৪,৯০০</a:t>
                      </a:r>
                      <a:endParaRPr lang="en-US" sz="2400" dirty="0">
                        <a:latin typeface="NikoshBAN" panose="02000000000000000000" pitchFamily="2" charset="0"/>
                        <a:cs typeface="NikoshBAN" panose="02000000000000000000" pitchFamily="2" charset="0"/>
                      </a:endParaRPr>
                    </a:p>
                  </a:txBody>
                  <a:tcPr/>
                </a:tc>
                <a:tc>
                  <a:txBody>
                    <a:bodyPr/>
                    <a:lstStyle/>
                    <a:p>
                      <a:r>
                        <a:rPr lang="en-US" sz="2400" dirty="0" err="1" smtClean="0">
                          <a:latin typeface="NikoshBAN" panose="02000000000000000000" pitchFamily="2" charset="0"/>
                          <a:cs typeface="NikoshBAN" panose="02000000000000000000" pitchFamily="2" charset="0"/>
                        </a:rPr>
                        <a:t>উত্তোলনঃ</a:t>
                      </a:r>
                      <a:endParaRPr lang="en-US" sz="2400" dirty="0" smtClean="0">
                        <a:latin typeface="NikoshBAN" panose="02000000000000000000" pitchFamily="2" charset="0"/>
                        <a:cs typeface="NikoshBAN" panose="02000000000000000000" pitchFamily="2" charset="0"/>
                      </a:endParaRPr>
                    </a:p>
                    <a:p>
                      <a:r>
                        <a:rPr lang="en-US" sz="2000" dirty="0" err="1" smtClean="0">
                          <a:latin typeface="NikoshBAN" panose="02000000000000000000" pitchFamily="2" charset="0"/>
                          <a:cs typeface="NikoshBAN" panose="02000000000000000000" pitchFamily="2" charset="0"/>
                        </a:rPr>
                        <a:t>নগদ</a:t>
                      </a:r>
                      <a:r>
                        <a:rPr lang="en-US" sz="2000" dirty="0" smtClean="0">
                          <a:latin typeface="NikoshBAN" panose="02000000000000000000" pitchFamily="2" charset="0"/>
                          <a:cs typeface="NikoshBAN" panose="02000000000000000000" pitchFamily="2" charset="0"/>
                        </a:rPr>
                        <a:t>(১৪,০০০+৫০০০)</a:t>
                      </a:r>
                    </a:p>
                    <a:p>
                      <a:r>
                        <a:rPr lang="en-US" sz="2000" dirty="0" err="1" smtClean="0">
                          <a:latin typeface="NikoshBAN" panose="02000000000000000000" pitchFamily="2" charset="0"/>
                          <a:cs typeface="NikoshBAN" panose="02000000000000000000" pitchFamily="2" charset="0"/>
                        </a:rPr>
                        <a:t>বাদ</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ভ্যান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ক্রয়ে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প্রদত্ত</a:t>
                      </a:r>
                      <a:endParaRPr lang="en-US" sz="2000" dirty="0" smtClean="0">
                        <a:latin typeface="NikoshBAN" panose="02000000000000000000" pitchFamily="2" charset="0"/>
                        <a:cs typeface="NikoshBAN" panose="02000000000000000000" pitchFamily="2" charset="0"/>
                      </a:endParaRPr>
                    </a:p>
                    <a:p>
                      <a:endParaRPr lang="en-US" sz="20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বিণিয়োগের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সুদ</a:t>
                      </a:r>
                      <a:endParaRPr lang="en-US" sz="2400" dirty="0">
                        <a:latin typeface="NikoshBAN" panose="02000000000000000000" pitchFamily="2" charset="0"/>
                        <a:cs typeface="NikoshBAN" panose="02000000000000000000" pitchFamily="2" charset="0"/>
                      </a:endParaRPr>
                    </a:p>
                  </a:txBody>
                  <a:tcPr/>
                </a:tc>
                <a:tc>
                  <a:txBody>
                    <a:bodyPr/>
                    <a:lstStyle/>
                    <a:p>
                      <a:endParaRPr lang="en-US"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১৯,০০০</a:t>
                      </a:r>
                    </a:p>
                    <a:p>
                      <a:r>
                        <a:rPr lang="en-US" sz="2400" u="sng" dirty="0" smtClean="0">
                          <a:latin typeface="NikoshBAN" panose="02000000000000000000" pitchFamily="2" charset="0"/>
                          <a:cs typeface="NikoshBAN" panose="02000000000000000000" pitchFamily="2" charset="0"/>
                        </a:rPr>
                        <a:t>১০,০০০</a:t>
                      </a:r>
                    </a:p>
                    <a:p>
                      <a:endParaRPr lang="en-US" sz="2400" dirty="0">
                        <a:latin typeface="NikoshBAN" panose="02000000000000000000" pitchFamily="2" charset="0"/>
                        <a:cs typeface="NikoshBAN" panose="02000000000000000000" pitchFamily="2" charset="0"/>
                      </a:endParaRPr>
                    </a:p>
                  </a:txBody>
                  <a:tcPr/>
                </a:tc>
                <a:tc>
                  <a:txBody>
                    <a:bodyPr/>
                    <a:lstStyle/>
                    <a:p>
                      <a:endParaRPr lang="en-US" sz="2400" dirty="0" smtClean="0">
                        <a:latin typeface="NikoshBAN" panose="02000000000000000000" pitchFamily="2" charset="0"/>
                        <a:cs typeface="NikoshBAN" panose="02000000000000000000" pitchFamily="2" charset="0"/>
                      </a:endParaRPr>
                    </a:p>
                    <a:p>
                      <a:endParaRPr lang="en-US"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৯,০০০</a:t>
                      </a:r>
                    </a:p>
                    <a:p>
                      <a:endParaRPr lang="en-US" sz="8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১,৭৫০</a:t>
                      </a:r>
                    </a:p>
                    <a:p>
                      <a:endParaRPr lang="en-US" sz="2400" dirty="0">
                        <a:latin typeface="NikoshBAN" panose="02000000000000000000" pitchFamily="2" charset="0"/>
                        <a:cs typeface="NikoshBAN" panose="02000000000000000000" pitchFamily="2" charset="0"/>
                      </a:endParaRPr>
                    </a:p>
                  </a:txBody>
                  <a:tcPr/>
                </a:tc>
              </a:tr>
              <a:tr h="370840">
                <a:tc>
                  <a:txBody>
                    <a:bodyPr/>
                    <a:lstStyle/>
                    <a:p>
                      <a:endParaRPr lang="en-US" sz="2400" dirty="0">
                        <a:latin typeface="NikoshBAN" panose="02000000000000000000" pitchFamily="2" charset="0"/>
                        <a:cs typeface="NikoshBAN" panose="02000000000000000000" pitchFamily="2" charset="0"/>
                      </a:endParaRPr>
                    </a:p>
                  </a:txBody>
                  <a:tcPr/>
                </a:tc>
                <a:tc>
                  <a:txBody>
                    <a:bodyPr/>
                    <a:lstStyle/>
                    <a:p>
                      <a:endParaRPr lang="en-US" sz="2400" u="sng" dirty="0">
                        <a:latin typeface="NikoshBAN" panose="02000000000000000000" pitchFamily="2" charset="0"/>
                        <a:cs typeface="NikoshBAN" panose="02000000000000000000" pitchFamily="2"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১৩০৫৫০</a:t>
                      </a:r>
                    </a:p>
                  </a:txBody>
                  <a:tcPr/>
                </a:tc>
                <a:tc>
                  <a:txBody>
                    <a:bodyPr/>
                    <a:lstStyle/>
                    <a:p>
                      <a:endParaRPr lang="en-US" sz="2400" u="sng" dirty="0">
                        <a:latin typeface="NikoshBAN" panose="02000000000000000000" pitchFamily="2" charset="0"/>
                        <a:cs typeface="NikoshBAN" panose="02000000000000000000" pitchFamily="2" charset="0"/>
                      </a:endParaRPr>
                    </a:p>
                  </a:txBody>
                  <a:tcPr/>
                </a:tc>
                <a:tc>
                  <a:txBody>
                    <a:bodyPr/>
                    <a:lstStyle/>
                    <a:p>
                      <a:endParaRPr lang="en-US" sz="2400" u="sng" dirty="0">
                        <a:latin typeface="NikoshBAN" panose="02000000000000000000" pitchFamily="2" charset="0"/>
                        <a:cs typeface="NikoshBAN" panose="02000000000000000000" pitchFamily="2" charset="0"/>
                      </a:endParaRPr>
                    </a:p>
                  </a:txBody>
                  <a:tcPr/>
                </a:tc>
                <a:tc>
                  <a:txBody>
                    <a:bodyPr/>
                    <a:lstStyle/>
                    <a:p>
                      <a:r>
                        <a:rPr lang="en-US" sz="2400" u="sng" dirty="0" smtClean="0">
                          <a:latin typeface="NikoshBAN" panose="02000000000000000000" pitchFamily="2" charset="0"/>
                          <a:cs typeface="NikoshBAN" panose="02000000000000000000" pitchFamily="2" charset="0"/>
                        </a:rPr>
                        <a:t>১৩০৫৫০</a:t>
                      </a:r>
                      <a:endParaRPr lang="en-US" sz="2400" u="sng"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3504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71500" indent="-571500">
              <a:buFont typeface="Wingdings" panose="05000000000000000000" pitchFamily="2" charset="2"/>
              <a:buChar char="v"/>
            </a:pPr>
            <a:r>
              <a:rPr lang="en-US" sz="8800" b="1" dirty="0" err="1">
                <a:latin typeface="NikoshBAN" pitchFamily="2" charset="0"/>
                <a:cs typeface="NikoshBAN" pitchFamily="2" charset="0"/>
              </a:rPr>
              <a:t>মুল্যায়ন</a:t>
            </a:r>
            <a:endParaRPr lang="en-US" sz="8800" b="1" dirty="0">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p:cNvSpPr txBox="1"/>
          <p:nvPr/>
        </p:nvSpPr>
        <p:spPr>
          <a:xfrm>
            <a:off x="0" y="2514600"/>
            <a:ext cx="8991600" cy="2585323"/>
          </a:xfrm>
          <a:prstGeom prst="rect">
            <a:avLst/>
          </a:prstGeom>
          <a:noFill/>
        </p:spPr>
        <p:txBody>
          <a:bodyPr wrap="square" rtlCol="0">
            <a:spAutoFit/>
          </a:bodyPr>
          <a:lstStyle/>
          <a:p>
            <a:pPr marL="1257300" lvl="2" indent="-342900">
              <a:buFont typeface="Arial" pitchFamily="34" charset="0"/>
              <a:buChar char="•"/>
            </a:pPr>
            <a:r>
              <a:rPr lang="en-US" sz="3600" b="1" dirty="0" err="1">
                <a:ln/>
                <a:solidFill>
                  <a:schemeClr val="tx2"/>
                </a:solidFill>
                <a:latin typeface="NikoshBAN" panose="02000000000000000000" pitchFamily="2" charset="0"/>
                <a:cs typeface="NikoshBAN" panose="02000000000000000000" pitchFamily="2" charset="0"/>
              </a:rPr>
              <a:t>একতরফা</a:t>
            </a:r>
            <a:r>
              <a:rPr lang="en-US" sz="3600" b="1" dirty="0">
                <a:ln/>
                <a:solidFill>
                  <a:schemeClr val="tx2"/>
                </a:solidFill>
                <a:latin typeface="NikoshBAN" panose="02000000000000000000" pitchFamily="2" charset="0"/>
                <a:cs typeface="NikoshBAN" panose="02000000000000000000" pitchFamily="2" charset="0"/>
              </a:rPr>
              <a:t> </a:t>
            </a:r>
            <a:r>
              <a:rPr lang="en-US" sz="3600" b="1" dirty="0" err="1">
                <a:ln/>
                <a:solidFill>
                  <a:schemeClr val="tx2"/>
                </a:solidFill>
                <a:latin typeface="NikoshBAN" panose="02000000000000000000" pitchFamily="2" charset="0"/>
                <a:cs typeface="NikoshBAN" panose="02000000000000000000" pitchFamily="2" charset="0"/>
              </a:rPr>
              <a:t>দাখিলা</a:t>
            </a:r>
            <a:r>
              <a:rPr lang="en-US" sz="3600" b="1" dirty="0">
                <a:ln/>
                <a:solidFill>
                  <a:schemeClr val="tx2"/>
                </a:solidFill>
                <a:latin typeface="NikoshBAN" panose="02000000000000000000" pitchFamily="2" charset="0"/>
                <a:cs typeface="NikoshBAN" panose="02000000000000000000" pitchFamily="2" charset="0"/>
              </a:rPr>
              <a:t> </a:t>
            </a:r>
            <a:r>
              <a:rPr lang="en-US" sz="3600" b="1" dirty="0" err="1">
                <a:ln/>
                <a:solidFill>
                  <a:schemeClr val="tx2"/>
                </a:solidFill>
                <a:latin typeface="NikoshBAN" panose="02000000000000000000" pitchFamily="2" charset="0"/>
                <a:cs typeface="NikoshBAN" panose="02000000000000000000" pitchFamily="2" charset="0"/>
              </a:rPr>
              <a:t>পদ্ধতির</a:t>
            </a:r>
            <a:r>
              <a:rPr lang="en-US" sz="3600" b="1" dirty="0">
                <a:ln/>
                <a:solidFill>
                  <a:schemeClr val="tx2"/>
                </a:solidFill>
                <a:latin typeface="NikoshBAN" panose="02000000000000000000" pitchFamily="2" charset="0"/>
                <a:cs typeface="NikoshBAN" panose="02000000000000000000" pitchFamily="2" charset="0"/>
              </a:rPr>
              <a:t> </a:t>
            </a:r>
            <a:r>
              <a:rPr lang="en-US" sz="3600" b="1" dirty="0" err="1">
                <a:ln/>
                <a:solidFill>
                  <a:schemeClr val="tx2"/>
                </a:solidFill>
                <a:latin typeface="NikoshBAN" panose="02000000000000000000" pitchFamily="2" charset="0"/>
                <a:cs typeface="NikoshBAN" panose="02000000000000000000" pitchFamily="2" charset="0"/>
              </a:rPr>
              <a:t>প্রয়োগক্ষেত্র</a:t>
            </a:r>
            <a:r>
              <a:rPr lang="en-US" sz="3600" b="1" dirty="0">
                <a:ln/>
                <a:solidFill>
                  <a:schemeClr val="tx2"/>
                </a:solidFill>
                <a:latin typeface="NikoshBAN" panose="02000000000000000000" pitchFamily="2" charset="0"/>
                <a:cs typeface="NikoshBAN" panose="02000000000000000000" pitchFamily="2" charset="0"/>
              </a:rPr>
              <a:t> </a:t>
            </a:r>
            <a:r>
              <a:rPr lang="en-US" sz="3600" b="1" dirty="0" err="1" smtClean="0">
                <a:ln/>
                <a:solidFill>
                  <a:schemeClr val="tx2"/>
                </a:solidFill>
                <a:latin typeface="NikoshBAN" panose="02000000000000000000" pitchFamily="2" charset="0"/>
                <a:cs typeface="NikoshBAN" panose="02000000000000000000" pitchFamily="2" charset="0"/>
              </a:rPr>
              <a:t>ব্যাখ্যা</a:t>
            </a:r>
            <a:r>
              <a:rPr lang="en-US" sz="3600" b="1" dirty="0" smtClean="0">
                <a:ln/>
                <a:solidFill>
                  <a:schemeClr val="tx2"/>
                </a:solidFill>
                <a:latin typeface="NikoshBAN" panose="02000000000000000000" pitchFamily="2" charset="0"/>
                <a:cs typeface="NikoshBAN" panose="02000000000000000000" pitchFamily="2" charset="0"/>
              </a:rPr>
              <a:t> </a:t>
            </a:r>
            <a:r>
              <a:rPr lang="en-US" sz="3600" b="1" dirty="0" err="1" smtClean="0">
                <a:ln/>
                <a:solidFill>
                  <a:schemeClr val="tx2"/>
                </a:solidFill>
                <a:latin typeface="NikoshBAN" panose="02000000000000000000" pitchFamily="2" charset="0"/>
                <a:cs typeface="NikoshBAN" panose="02000000000000000000" pitchFamily="2" charset="0"/>
              </a:rPr>
              <a:t>কর</a:t>
            </a:r>
            <a:r>
              <a:rPr lang="en-US" sz="3600" b="1" dirty="0" smtClean="0">
                <a:ln/>
                <a:solidFill>
                  <a:schemeClr val="tx2"/>
                </a:solidFill>
                <a:latin typeface="NikoshBAN" panose="02000000000000000000" pitchFamily="2" charset="0"/>
                <a:cs typeface="NikoshBAN" panose="02000000000000000000" pitchFamily="2" charset="0"/>
              </a:rPr>
              <a:t>।</a:t>
            </a:r>
          </a:p>
          <a:p>
            <a:pPr marL="1257300" lvl="2" indent="-342900">
              <a:buFont typeface="Arial" pitchFamily="34" charset="0"/>
              <a:buChar char="•"/>
            </a:pPr>
            <a:r>
              <a:rPr lang="en-US" sz="3600" dirty="0" err="1" smtClean="0">
                <a:solidFill>
                  <a:schemeClr val="tx2"/>
                </a:solidFill>
                <a:latin typeface="NikoshBAN" panose="02000000000000000000" pitchFamily="2" charset="0"/>
                <a:cs typeface="NikoshBAN" panose="02000000000000000000" pitchFamily="2" charset="0"/>
              </a:rPr>
              <a:t>একতরফা</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a:solidFill>
                  <a:schemeClr val="tx2"/>
                </a:solidFill>
                <a:latin typeface="NikoshBAN" panose="02000000000000000000" pitchFamily="2" charset="0"/>
                <a:cs typeface="NikoshBAN" panose="02000000000000000000" pitchFamily="2" charset="0"/>
              </a:rPr>
              <a:t>দাখিলা</a:t>
            </a:r>
            <a:r>
              <a:rPr lang="en-US" sz="3600" dirty="0">
                <a:solidFill>
                  <a:schemeClr val="tx2"/>
                </a:solidFill>
                <a:latin typeface="NikoshBAN" panose="02000000000000000000" pitchFamily="2" charset="0"/>
                <a:cs typeface="NikoshBAN" panose="02000000000000000000" pitchFamily="2" charset="0"/>
              </a:rPr>
              <a:t> </a:t>
            </a:r>
            <a:r>
              <a:rPr lang="en-US" sz="3600" dirty="0" err="1">
                <a:solidFill>
                  <a:schemeClr val="tx2"/>
                </a:solidFill>
                <a:latin typeface="NikoshBAN" panose="02000000000000000000" pitchFamily="2" charset="0"/>
                <a:cs typeface="NikoshBAN" panose="02000000000000000000" pitchFamily="2" charset="0"/>
              </a:rPr>
              <a:t>পদ্ধতিতে</a:t>
            </a:r>
            <a:r>
              <a:rPr lang="en-US" sz="3600" dirty="0">
                <a:solidFill>
                  <a:schemeClr val="tx2"/>
                </a:solidFill>
                <a:latin typeface="NikoshBAN" panose="02000000000000000000" pitchFamily="2" charset="0"/>
                <a:cs typeface="NikoshBAN" panose="02000000000000000000" pitchFamily="2" charset="0"/>
              </a:rPr>
              <a:t> </a:t>
            </a:r>
            <a:r>
              <a:rPr lang="en-US" sz="3600" dirty="0" err="1">
                <a:solidFill>
                  <a:schemeClr val="tx2"/>
                </a:solidFill>
                <a:latin typeface="NikoshBAN" panose="02000000000000000000" pitchFamily="2" charset="0"/>
                <a:cs typeface="NikoshBAN" panose="02000000000000000000" pitchFamily="2" charset="0"/>
              </a:rPr>
              <a:t>রক্ষিত</a:t>
            </a:r>
            <a:r>
              <a:rPr lang="en-US" sz="3600" dirty="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বইসমূহ</a:t>
            </a:r>
            <a:r>
              <a:rPr lang="en-US" sz="3600" dirty="0" smtClean="0">
                <a:solidFill>
                  <a:schemeClr val="tx2"/>
                </a:solidFill>
                <a:latin typeface="NikoshBAN" panose="02000000000000000000" pitchFamily="2" charset="0"/>
                <a:cs typeface="NikoshBAN" panose="02000000000000000000" pitchFamily="2" charset="0"/>
              </a:rPr>
              <a:t> </a:t>
            </a:r>
            <a:r>
              <a:rPr lang="en-US" sz="3600" dirty="0" err="1" smtClean="0">
                <a:solidFill>
                  <a:schemeClr val="tx2"/>
                </a:solidFill>
                <a:latin typeface="NikoshBAN" panose="02000000000000000000" pitchFamily="2" charset="0"/>
                <a:cs typeface="NikoshBAN" panose="02000000000000000000" pitchFamily="2" charset="0"/>
              </a:rPr>
              <a:t>কী</a:t>
            </a:r>
            <a:r>
              <a:rPr lang="en-US" sz="3600" dirty="0" smtClean="0">
                <a:solidFill>
                  <a:schemeClr val="tx2"/>
                </a:solidFill>
                <a:latin typeface="NikoshBAN" panose="02000000000000000000" pitchFamily="2" charset="0"/>
                <a:cs typeface="NikoshBAN" panose="02000000000000000000" pitchFamily="2" charset="0"/>
              </a:rPr>
              <a:t>?</a:t>
            </a:r>
            <a:endParaRPr lang="en-US" sz="3600" dirty="0">
              <a:solidFill>
                <a:schemeClr val="tx2"/>
              </a:solidFill>
              <a:latin typeface="NikoshBAN" panose="02000000000000000000" pitchFamily="2" charset="0"/>
              <a:cs typeface="NikoshBAN" panose="02000000000000000000" pitchFamily="2" charset="0"/>
            </a:endParaRPr>
          </a:p>
          <a:p>
            <a:pPr marL="1257300" lvl="2" indent="-342900">
              <a:buFont typeface="Arial" pitchFamily="34" charset="0"/>
              <a:buChar char="•"/>
            </a:pPr>
            <a:r>
              <a:rPr lang="en-US" sz="3600" dirty="0" err="1" smtClean="0">
                <a:solidFill>
                  <a:srgbClr val="0070C0"/>
                </a:solidFill>
                <a:latin typeface="NikoshBAN" panose="02000000000000000000" pitchFamily="2" charset="0"/>
                <a:cs typeface="NikoshBAN" panose="02000000000000000000" pitchFamily="2" charset="0"/>
              </a:rPr>
              <a:t>লাভ-লোকসান</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বিবরনীতে</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কি</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কি</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অন্তর্ভূক্ত</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হয়</a:t>
            </a:r>
            <a:r>
              <a:rPr lang="en-US" sz="3600" dirty="0" smtClean="0">
                <a:solidFill>
                  <a:srgbClr val="0070C0"/>
                </a:solidFill>
                <a:latin typeface="NikoshBAN" panose="02000000000000000000" pitchFamily="2" charset="0"/>
                <a:cs typeface="NikoshBAN" panose="02000000000000000000" pitchFamily="2" charset="0"/>
              </a:rPr>
              <a:t>?</a:t>
            </a:r>
            <a:endParaRPr lang="en-US" sz="3600" dirty="0">
              <a:solidFill>
                <a:srgbClr val="0070C0"/>
              </a:solidFill>
              <a:latin typeface="NikoshBAN" panose="02000000000000000000" pitchFamily="2" charset="0"/>
              <a:cs typeface="NikoshBAN" panose="02000000000000000000" pitchFamily="2" charset="0"/>
            </a:endParaRPr>
          </a:p>
          <a:p>
            <a:pPr marL="1257300" lvl="2" indent="-342900">
              <a:buFont typeface="Arial" pitchFamily="34" charset="0"/>
              <a:buChar char="•"/>
            </a:pPr>
            <a:r>
              <a:rPr lang="en-US" sz="3600" dirty="0" err="1" smtClean="0">
                <a:solidFill>
                  <a:srgbClr val="0070C0"/>
                </a:solidFill>
                <a:latin typeface="NikoshBAN" panose="02000000000000000000" pitchFamily="2" charset="0"/>
                <a:cs typeface="NikoshBAN" panose="02000000000000000000" pitchFamily="2" charset="0"/>
              </a:rPr>
              <a:t>একতরফা</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দাখিলা</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পদ্ধতির</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অসুবিধা</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কি</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কি</a:t>
            </a:r>
            <a:r>
              <a:rPr lang="en-US" sz="3600" dirty="0" smtClean="0">
                <a:solidFill>
                  <a:srgbClr val="0070C0"/>
                </a:solidFill>
                <a:latin typeface="NikoshBAN" panose="02000000000000000000" pitchFamily="2" charset="0"/>
                <a:cs typeface="NikoshBAN" panose="02000000000000000000" pitchFamily="2" charset="0"/>
              </a:rPr>
              <a:t> ?</a:t>
            </a:r>
            <a:endParaRPr lang="en-US" sz="3600" dirty="0">
              <a:solidFill>
                <a:srgbClr val="0070C0"/>
              </a:solidFill>
              <a:latin typeface="NikoshBAN" panose="02000000000000000000" pitchFamily="2" charset="0"/>
              <a:cs typeface="NikoshBAN" panose="02000000000000000000" pitchFamily="2" charset="0"/>
            </a:endParaRPr>
          </a:p>
          <a:p>
            <a:endParaRPr lang="en-US" dirty="0"/>
          </a:p>
        </p:txBody>
      </p:sp>
    </p:spTree>
    <p:custDataLst>
      <p:tags r:id="rId1"/>
    </p:custDataLst>
    <p:extLst>
      <p:ext uri="{BB962C8B-B14F-4D97-AF65-F5344CB8AC3E}">
        <p14:creationId xmlns:p14="http://schemas.microsoft.com/office/powerpoint/2010/main" val="3128976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1" presetClass="entr" presetSubtype="0" fill="hold" nodeType="withEffect">
                                  <p:stCondLst>
                                    <p:cond delay="0"/>
                                  </p:stCondLst>
                                  <p:iterate type="lt">
                                    <p:tmAbs val="300"/>
                                  </p:iterate>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iterate type="lt">
                                    <p:tmAbs val="300"/>
                                  </p:iterate>
                                  <p:childTnLst>
                                    <p:set>
                                      <p:cBhvr>
                                        <p:cTn id="19" dur="1" fill="hold">
                                          <p:stCondLst>
                                            <p:cond delay="0"/>
                                          </p:stCondLst>
                                        </p:cTn>
                                        <p:tgtEl>
                                          <p:spTgt spid="6">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iterate type="lt">
                                    <p:tmAbs val="300"/>
                                  </p:iterate>
                                  <p:childTnLst>
                                    <p:set>
                                      <p:cBhvr>
                                        <p:cTn id="21" dur="1" fill="hold">
                                          <p:stCondLst>
                                            <p:cond delay="0"/>
                                          </p:stCondLst>
                                        </p:cTn>
                                        <p:tgtEl>
                                          <p:spTgt spid="6">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iterate type="lt">
                                    <p:tmAbs val="300"/>
                                  </p:iterate>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3" y="0"/>
            <a:ext cx="1182807" cy="457200"/>
          </a:xfrm>
          <a:solidFill>
            <a:srgbClr val="FFFF00"/>
          </a:solidFill>
        </p:spPr>
        <p:txBody>
          <a:bodyPr>
            <a:prstTxWarp prst="textStop">
              <a:avLst/>
            </a:prstTxWarp>
            <a:normAutofit fontScale="90000"/>
          </a:bodyPr>
          <a:lstStyle/>
          <a:p>
            <a:r>
              <a:rPr lang="en-US" dirty="0" err="1" smtClean="0">
                <a:solidFill>
                  <a:srgbClr val="002060"/>
                </a:solidFill>
                <a:latin typeface="NikoshBAN" panose="02000000000000000000" pitchFamily="2" charset="0"/>
                <a:cs typeface="NikoshBAN" panose="02000000000000000000" pitchFamily="2" charset="0"/>
              </a:rPr>
              <a:t>উদ্দীপক</a:t>
            </a:r>
            <a:endParaRPr lang="en-US" dirty="0">
              <a:solidFill>
                <a:srgbClr val="002060"/>
              </a:solidFill>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83AB0B2F-302A-4E3E-A133-2C7BF6BB7549}" type="datetime1">
              <a:rPr lang="en-US" smtClean="0"/>
              <a:pPr/>
              <a:t>2/26/2021</a:t>
            </a:fld>
            <a:endParaRPr lang="en-US"/>
          </a:p>
        </p:txBody>
      </p:sp>
      <p:sp>
        <p:nvSpPr>
          <p:cNvPr id="4" name="Footer Placeholder 3"/>
          <p:cNvSpPr>
            <a:spLocks noGrp="1"/>
          </p:cNvSpPr>
          <p:nvPr>
            <p:ph type="ftr" sz="quarter" idx="11"/>
          </p:nvPr>
        </p:nvSpPr>
        <p:spPr/>
        <p:txBody>
          <a:bodyPr/>
          <a:lstStyle/>
          <a:p>
            <a:r>
              <a:rPr lang="en-US" smtClean="0"/>
              <a:t>MD.RASHEDUL ISLAM,Lecturer(34TH BCS)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TextBox 5"/>
          <p:cNvSpPr txBox="1"/>
          <p:nvPr/>
        </p:nvSpPr>
        <p:spPr>
          <a:xfrm>
            <a:off x="56865" y="457200"/>
            <a:ext cx="8879007" cy="830997"/>
          </a:xfrm>
          <a:prstGeom prst="rect">
            <a:avLst/>
          </a:prstGeom>
          <a:solidFill>
            <a:schemeClr val="accent3">
              <a:lumMod val="60000"/>
              <a:lumOff val="40000"/>
            </a:schemeClr>
          </a:solidFill>
        </p:spPr>
        <p:txBody>
          <a:bodyPr wrap="square" rtlCol="0">
            <a:spAutoFit/>
          </a:bodyPr>
          <a:lstStyle/>
          <a:p>
            <a:r>
              <a:rPr lang="en-US" sz="2400" dirty="0" err="1" smtClean="0">
                <a:solidFill>
                  <a:schemeClr val="accent2">
                    <a:lumMod val="50000"/>
                  </a:schemeClr>
                </a:solidFill>
                <a:latin typeface="NikoshBAN" panose="02000000000000000000" pitchFamily="2" charset="0"/>
                <a:cs typeface="NikoshBAN" panose="02000000000000000000" pitchFamily="2" charset="0"/>
              </a:rPr>
              <a:t>তাজিন</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রহমান</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একজন</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ক্ষুদ্র</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ব্যবসায়ী</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যিনি</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একতরফা</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দাখিলা</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মোতাবেক</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হিসাব</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সংরক্ষণ</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করেন</a:t>
            </a:r>
            <a:r>
              <a:rPr lang="en-US" sz="2400" dirty="0" smtClean="0">
                <a:solidFill>
                  <a:schemeClr val="accent2">
                    <a:lumMod val="50000"/>
                  </a:schemeClr>
                </a:solidFill>
                <a:latin typeface="NikoshBAN" panose="02000000000000000000" pitchFamily="2" charset="0"/>
                <a:cs typeface="NikoshBAN" panose="02000000000000000000" pitchFamily="2" charset="0"/>
              </a:rPr>
              <a:t>। ২০২০ </a:t>
            </a:r>
            <a:r>
              <a:rPr lang="en-US" sz="2400" dirty="0" err="1" smtClean="0">
                <a:solidFill>
                  <a:schemeClr val="accent2">
                    <a:lumMod val="50000"/>
                  </a:schemeClr>
                </a:solidFill>
                <a:latin typeface="NikoshBAN" panose="02000000000000000000" pitchFamily="2" charset="0"/>
                <a:cs typeface="NikoshBAN" panose="02000000000000000000" pitchFamily="2" charset="0"/>
              </a:rPr>
              <a:t>সালে</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তাঁর</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হিসাব</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বইয়ের</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তথ্যাদি</a:t>
            </a:r>
            <a:r>
              <a:rPr lang="en-US" sz="2400" dirty="0" smtClean="0">
                <a:solidFill>
                  <a:schemeClr val="accent2">
                    <a:lumMod val="50000"/>
                  </a:schemeClr>
                </a:solidFill>
                <a:latin typeface="NikoshBAN" panose="02000000000000000000" pitchFamily="2" charset="0"/>
                <a:cs typeface="NikoshBAN" panose="02000000000000000000" pitchFamily="2" charset="0"/>
              </a:rPr>
              <a:t> </a:t>
            </a:r>
            <a:r>
              <a:rPr lang="en-US" sz="2400" dirty="0" err="1" smtClean="0">
                <a:solidFill>
                  <a:schemeClr val="accent2">
                    <a:lumMod val="50000"/>
                  </a:schemeClr>
                </a:solidFill>
                <a:latin typeface="NikoshBAN" panose="02000000000000000000" pitchFamily="2" charset="0"/>
                <a:cs typeface="NikoshBAN" panose="02000000000000000000" pitchFamily="2" charset="0"/>
              </a:rPr>
              <a:t>নিম্নরূপঃ</a:t>
            </a:r>
            <a:endParaRPr lang="en-US" sz="2400" dirty="0">
              <a:solidFill>
                <a:schemeClr val="accent2">
                  <a:lumMod val="50000"/>
                </a:schemeClr>
              </a:solidFill>
              <a:latin typeface="NikoshBAN" panose="02000000000000000000" pitchFamily="2" charset="0"/>
              <a:cs typeface="NikoshBAN" panose="020000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14452384"/>
              </p:ext>
            </p:extLst>
          </p:nvPr>
        </p:nvGraphicFramePr>
        <p:xfrm>
          <a:off x="73924" y="1219200"/>
          <a:ext cx="8879007" cy="5638800"/>
        </p:xfrm>
        <a:graphic>
          <a:graphicData uri="http://schemas.openxmlformats.org/drawingml/2006/table">
            <a:tbl>
              <a:tblPr firstRow="1" bandRow="1">
                <a:tableStyleId>{5C22544A-7EE6-4342-B048-85BDC9FD1C3A}</a:tableStyleId>
              </a:tblPr>
              <a:tblGrid>
                <a:gridCol w="4692556"/>
                <a:gridCol w="2133600"/>
                <a:gridCol w="2052851"/>
              </a:tblGrid>
              <a:tr h="455408">
                <a:tc>
                  <a:txBody>
                    <a:bodyPr/>
                    <a:lstStyle/>
                    <a:p>
                      <a:pPr algn="ctr"/>
                      <a:r>
                        <a:rPr lang="en-US" sz="2400" dirty="0" err="1" smtClean="0">
                          <a:latin typeface="NikoshBAN" panose="02000000000000000000" pitchFamily="2" charset="0"/>
                          <a:cs typeface="NikoshBAN" panose="02000000000000000000" pitchFamily="2" charset="0"/>
                        </a:rPr>
                        <a:t>সম্পদ</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দায়সমূহ</a:t>
                      </a:r>
                      <a:endParaRPr lang="en-US" sz="2400" dirty="0">
                        <a:latin typeface="NikoshBAN" panose="02000000000000000000" pitchFamily="2" charset="0"/>
                        <a:cs typeface="NikoshBAN" panose="02000000000000000000" pitchFamily="2" charset="0"/>
                      </a:endParaRPr>
                    </a:p>
                  </a:txBody>
                  <a:tcPr/>
                </a:tc>
                <a:tc>
                  <a:txBody>
                    <a:bodyPr/>
                    <a:lstStyle/>
                    <a:p>
                      <a:pPr algn="ctr"/>
                      <a:r>
                        <a:rPr lang="en-US" sz="2400" dirty="0" smtClean="0">
                          <a:latin typeface="NikoshBAN" panose="02000000000000000000" pitchFamily="2" charset="0"/>
                          <a:cs typeface="NikoshBAN" panose="02000000000000000000" pitchFamily="2" charset="0"/>
                        </a:rPr>
                        <a:t>০১/০১/২০২০</a:t>
                      </a:r>
                      <a:endParaRPr lang="en-US" sz="2400" dirty="0">
                        <a:latin typeface="NikoshBAN" panose="02000000000000000000" pitchFamily="2" charset="0"/>
                        <a:cs typeface="NikoshBAN" panose="02000000000000000000" pitchFamily="2" charset="0"/>
                      </a:endParaRPr>
                    </a:p>
                  </a:txBody>
                  <a:tcPr/>
                </a:tc>
                <a:tc>
                  <a:txBody>
                    <a:bodyPr/>
                    <a:lstStyle/>
                    <a:p>
                      <a:pPr algn="ctr"/>
                      <a:r>
                        <a:rPr lang="en-US" sz="2400" dirty="0" smtClean="0">
                          <a:latin typeface="NikoshBAN" panose="02000000000000000000" pitchFamily="2" charset="0"/>
                          <a:cs typeface="NikoshBAN" panose="02000000000000000000" pitchFamily="2" charset="0"/>
                        </a:rPr>
                        <a:t>৩১/১২/২০২০</a:t>
                      </a:r>
                      <a:endParaRPr lang="en-US" sz="2400" dirty="0">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মজুদ</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পণ্য</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১৮,৫০০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৩২,০০০</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নগদ</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তহবিল</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১৭,০০০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২৯,০০০</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ব্যাংক</a:t>
                      </a:r>
                      <a:r>
                        <a:rPr lang="en-US" sz="2800" b="1" baseline="0" dirty="0" smtClean="0">
                          <a:solidFill>
                            <a:srgbClr val="7030A0"/>
                          </a:solidFill>
                          <a:latin typeface="NikoshBAN" panose="02000000000000000000" pitchFamily="2" charset="0"/>
                          <a:cs typeface="NikoshBAN" panose="02000000000000000000" pitchFamily="2" charset="0"/>
                        </a:rPr>
                        <a:t> </a:t>
                      </a:r>
                      <a:r>
                        <a:rPr lang="en-US" sz="2800" b="1" baseline="0" dirty="0" err="1" smtClean="0">
                          <a:solidFill>
                            <a:srgbClr val="7030A0"/>
                          </a:solidFill>
                          <a:latin typeface="NikoshBAN" panose="02000000000000000000" pitchFamily="2" charset="0"/>
                          <a:cs typeface="NikoshBAN" panose="02000000000000000000" pitchFamily="2" charset="0"/>
                        </a:rPr>
                        <a:t>জমা</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১৮,৫০০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২১,৫০০</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প্রাপ্য</a:t>
                      </a:r>
                      <a:r>
                        <a:rPr lang="en-US" sz="2800" b="1" baseline="0" dirty="0" smtClean="0">
                          <a:solidFill>
                            <a:srgbClr val="7030A0"/>
                          </a:solidFill>
                          <a:latin typeface="NikoshBAN" panose="02000000000000000000" pitchFamily="2" charset="0"/>
                          <a:cs typeface="NikoshBAN" panose="02000000000000000000" pitchFamily="2" charset="0"/>
                        </a:rPr>
                        <a:t> </a:t>
                      </a:r>
                      <a:r>
                        <a:rPr lang="en-US" sz="2800" b="1" baseline="0" dirty="0" err="1" smtClean="0">
                          <a:solidFill>
                            <a:srgbClr val="7030A0"/>
                          </a:solidFill>
                          <a:latin typeface="NikoshBAN" panose="02000000000000000000" pitchFamily="2" charset="0"/>
                          <a:cs typeface="NikoshBAN" panose="02000000000000000000" pitchFamily="2" charset="0"/>
                        </a:rPr>
                        <a:t>হিসাব</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২০,০০০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৪২,৫০০</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প্রদেয়</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হিসাব</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১০,৩০০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৮,২০০</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প্রাপ্য</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নোট</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১৮,০০০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 </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প্রদেয়</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নোট</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১২,০০০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 </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smtClean="0">
                          <a:solidFill>
                            <a:srgbClr val="7030A0"/>
                          </a:solidFill>
                          <a:latin typeface="NikoshBAN" panose="02000000000000000000" pitchFamily="2" charset="0"/>
                          <a:cs typeface="NikoshBAN" panose="02000000000000000000" pitchFamily="2" charset="0"/>
                        </a:rPr>
                        <a:t>১২% </a:t>
                      </a:r>
                      <a:r>
                        <a:rPr lang="en-US" sz="2800" b="1" dirty="0" err="1" smtClean="0">
                          <a:solidFill>
                            <a:srgbClr val="7030A0"/>
                          </a:solidFill>
                          <a:latin typeface="NikoshBAN" panose="02000000000000000000" pitchFamily="2" charset="0"/>
                          <a:cs typeface="NikoshBAN" panose="02000000000000000000" pitchFamily="2" charset="0"/>
                        </a:rPr>
                        <a:t>বিণিয়োগ</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৫০,০০০ </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অফিস</a:t>
                      </a:r>
                      <a:r>
                        <a:rPr lang="en-US" sz="2800" b="1" dirty="0" smtClean="0">
                          <a:solidFill>
                            <a:srgbClr val="7030A0"/>
                          </a:solidFill>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সরঞ্জাম</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0070C0"/>
                          </a:solidFill>
                          <a:latin typeface="NikoshBAN" panose="02000000000000000000" pitchFamily="2" charset="0"/>
                          <a:cs typeface="NikoshBAN" panose="02000000000000000000" pitchFamily="2" charset="0"/>
                        </a:rPr>
                        <a:t>৪০,০০০</a:t>
                      </a: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  </a:t>
                      </a:r>
                      <a:endParaRPr lang="en-US" sz="2800" b="1" dirty="0">
                        <a:solidFill>
                          <a:srgbClr val="FF0000"/>
                        </a:solidFill>
                        <a:latin typeface="NikoshBAN" panose="02000000000000000000" pitchFamily="2" charset="0"/>
                        <a:cs typeface="NikoshBAN" panose="02000000000000000000" pitchFamily="2" charset="0"/>
                      </a:endParaRPr>
                    </a:p>
                  </a:txBody>
                  <a:tcPr/>
                </a:tc>
              </a:tr>
              <a:tr h="455408">
                <a:tc>
                  <a:txBody>
                    <a:bodyPr/>
                    <a:lstStyle/>
                    <a:p>
                      <a:r>
                        <a:rPr lang="en-US" sz="2800" b="1" dirty="0" err="1" smtClean="0">
                          <a:solidFill>
                            <a:srgbClr val="7030A0"/>
                          </a:solidFill>
                          <a:latin typeface="NikoshBAN" panose="02000000000000000000" pitchFamily="2" charset="0"/>
                          <a:cs typeface="NikoshBAN" panose="02000000000000000000" pitchFamily="2" charset="0"/>
                        </a:rPr>
                        <a:t>দালানকোঠা</a:t>
                      </a:r>
                      <a:endParaRPr lang="en-US" sz="2800" b="1" dirty="0">
                        <a:solidFill>
                          <a:srgbClr val="7030A0"/>
                        </a:solidFill>
                        <a:latin typeface="NikoshBAN" panose="02000000000000000000" pitchFamily="2" charset="0"/>
                        <a:cs typeface="NikoshBAN" panose="02000000000000000000" pitchFamily="2" charset="0"/>
                      </a:endParaRPr>
                    </a:p>
                  </a:txBody>
                  <a:tcPr/>
                </a:tc>
                <a:tc>
                  <a:txBody>
                    <a:bodyPr/>
                    <a:lstStyle/>
                    <a:p>
                      <a:pPr algn="r"/>
                      <a:endParaRPr lang="en-US" sz="2800" b="1" dirty="0">
                        <a:solidFill>
                          <a:srgbClr val="0070C0"/>
                        </a:solidFill>
                        <a:latin typeface="NikoshBAN" panose="02000000000000000000" pitchFamily="2" charset="0"/>
                        <a:cs typeface="NikoshBAN" panose="02000000000000000000" pitchFamily="2" charset="0"/>
                      </a:endParaRPr>
                    </a:p>
                  </a:txBody>
                  <a:tcPr/>
                </a:tc>
                <a:tc>
                  <a:txBody>
                    <a:bodyPr/>
                    <a:lstStyle/>
                    <a:p>
                      <a:pPr algn="r"/>
                      <a:r>
                        <a:rPr lang="en-US" sz="2800" b="1" dirty="0" smtClean="0">
                          <a:solidFill>
                            <a:srgbClr val="FF0000"/>
                          </a:solidFill>
                          <a:latin typeface="NikoshBAN" panose="02000000000000000000" pitchFamily="2" charset="0"/>
                          <a:cs typeface="NikoshBAN" panose="02000000000000000000" pitchFamily="2" charset="0"/>
                        </a:rPr>
                        <a:t>৮০,০০০ </a:t>
                      </a:r>
                      <a:endParaRPr lang="en-US" sz="2800" b="1" dirty="0">
                        <a:solidFill>
                          <a:srgbClr val="FF0000"/>
                        </a:solidFill>
                        <a:latin typeface="NikoshBAN" panose="02000000000000000000" pitchFamily="2" charset="0"/>
                        <a:cs typeface="NikoshBAN" panose="02000000000000000000" pitchFamily="2" charset="0"/>
                      </a:endParaRPr>
                    </a:p>
                  </a:txBody>
                  <a:tcPr/>
                </a:tc>
              </a:tr>
            </a:tbl>
          </a:graphicData>
        </a:graphic>
      </p:graphicFrame>
      <p:sp>
        <p:nvSpPr>
          <p:cNvPr id="8" name="Rectangle 7"/>
          <p:cNvSpPr/>
          <p:nvPr/>
        </p:nvSpPr>
        <p:spPr>
          <a:xfrm rot="17373920">
            <a:off x="1279426" y="3362730"/>
            <a:ext cx="3810659" cy="1323439"/>
          </a:xfrm>
          <a:prstGeom prst="rect">
            <a:avLst/>
          </a:prstGeom>
          <a:noFill/>
        </p:spPr>
        <p:txBody>
          <a:bodyPr wrap="none" lIns="91440" tIns="45720" rIns="91440" bIns="45720">
            <a:spAutoFit/>
          </a:bodyPr>
          <a:lstStyle/>
          <a:p>
            <a:pPr algn="ctr"/>
            <a:r>
              <a:rPr lang="en-US" sz="8000" b="1" dirty="0" err="1"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বাড়ির</a:t>
            </a:r>
            <a:r>
              <a:rPr lang="en-US" sz="8000" b="1" dirty="0"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8000" b="1" dirty="0" err="1"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কাজ</a:t>
            </a:r>
            <a:endParaRPr lang="en-US" sz="8000" b="1" cap="none" spc="0" dirty="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5059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2" y="152400"/>
            <a:ext cx="8894638" cy="6705600"/>
          </a:xfrm>
          <a:solidFill>
            <a:schemeClr val="accent6">
              <a:lumMod val="50000"/>
            </a:schemeClr>
          </a:solidFill>
        </p:spPr>
        <p:txBody>
          <a:bodyPr>
            <a:normAutofit/>
          </a:bodyPr>
          <a:lstStyle/>
          <a:p>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তিনি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নিজ</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প্রয়োজনে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ব্যবসা</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১২,০০০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উত্তোলন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করেছেন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এ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উত্তোলিত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৮,০০০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ও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ব্যক্তিগত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মোটর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সাইকেল</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বিক্রয়লব্ধ</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অর্থ</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১০,০০০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তিনি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কারবারের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জন্য</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একটি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মেশিন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কারবারের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পণ্য</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বিক্রয়লব্ধ</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অর্থ</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বাড়ির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বাজার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খরচ</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নির্বাহ</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৩,০০০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b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অন্যান্য</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তথ্যাবলীঃ</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b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অক্টোবর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মাসের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১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তারিখে</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বিণিয়োগের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অর্থ</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ফেরত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আসে</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৫,০০০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b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প্রাপ্য</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হিসাবের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৪,৫০০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অনাদায়ী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এবং</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অবশিষ্টের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৫%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অনাদায়ী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পাওনা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সঞ্চিতি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সৃষ্টি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b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নতুন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স্বীকৃতি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হয়নি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অধিকন্তু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পুরাতন</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২,৫০০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পরিশোধিত</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হয়েছে</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b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৪।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প্রাপ্য</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নোটের</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১,৫০০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টাকা</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আদায়</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হয়েছে</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77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86" y="0"/>
            <a:ext cx="2368113" cy="814312"/>
          </a:xfrm>
          <a:solidFill>
            <a:schemeClr val="bg2">
              <a:lumMod val="75000"/>
            </a:schemeClr>
          </a:solidFill>
        </p:spPr>
        <p:txBody>
          <a:bodyPr>
            <a:prstTxWarp prst="textDoubleWave1">
              <a:avLst/>
            </a:prstTxWarp>
          </a:bodyPr>
          <a:lstStyle/>
          <a:p>
            <a:r>
              <a:rPr lang="bn-IN"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করনীয়ঃ</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3648" y="1344350"/>
            <a:ext cx="9144000" cy="5513650"/>
          </a:xfrm>
        </p:spPr>
        <p:txBody>
          <a:bodyPr>
            <a:noAutofit/>
          </a:bodyPr>
          <a:lstStyle/>
          <a:p>
            <a:pPr marL="0" indent="0">
              <a:buNone/>
            </a:pPr>
            <a:r>
              <a:rPr lang="bn-IN"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bn-IN" sz="5400" b="1" dirty="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বিণিয়োগের</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বকেয়া</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সুদের</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IN"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পরিমান </a:t>
            </a:r>
            <a:r>
              <a:rPr lang="bn-IN" sz="5400" b="1" dirty="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নির্ণয় কর ।    </a:t>
            </a:r>
            <a:endPar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marL="0" indent="0">
              <a:buNone/>
            </a:pPr>
            <a:r>
              <a:rPr lang="bn-IN"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খ</a:t>
            </a:r>
            <a:r>
              <a:rPr lang="bn-IN" sz="5400" b="1" dirty="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প্রারম্ভিক</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ও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সমাপনী</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মূলধনের</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পরিমান</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নির্ণয়</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bn-IN" sz="5400" b="1" dirty="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marL="0" indent="0">
              <a:buNone/>
            </a:pPr>
            <a:r>
              <a:rPr lang="bn-IN" sz="5400" b="1" dirty="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গ. </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২০২০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সালের</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৩১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ডিসেম্বর</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সমাপ্ত</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বছরের</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লাভ-লোকসান</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বিবরণী</a:t>
            </a:r>
            <a:r>
              <a:rPr lang="en-US"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IN"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প্রস্তুত </a:t>
            </a:r>
            <a:r>
              <a:rPr lang="bn-IN" sz="5400" b="1" dirty="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 </a:t>
            </a:r>
            <a:r>
              <a:rPr lang="bn-IN" sz="5400" b="1" dirty="0" smtClean="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5400" b="1" dirty="0">
              <a:ln w="9525">
                <a:solidFill>
                  <a:schemeClr val="bg1"/>
                </a:solidFill>
                <a:prstDash val="solid"/>
              </a:ln>
              <a:solidFill>
                <a:srgbClr val="FFFF00"/>
              </a:solidFill>
              <a:effectLst>
                <a:glow rad="228600">
                  <a:schemeClr val="accent1">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33555"/>
            <a:ext cx="1022072" cy="907676"/>
          </a:xfrm>
          <a:prstGeom prst="rect">
            <a:avLst/>
          </a:prstGeom>
          <a:ln>
            <a:noFill/>
          </a:ln>
          <a:effectLst>
            <a:softEdge rad="112500"/>
          </a:effectLst>
        </p:spPr>
      </p:pic>
    </p:spTree>
    <p:extLst>
      <p:ext uri="{BB962C8B-B14F-4D97-AF65-F5344CB8AC3E}">
        <p14:creationId xmlns:p14="http://schemas.microsoft.com/office/powerpoint/2010/main" val="8080674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38" y="522862"/>
            <a:ext cx="7543800" cy="1867929"/>
          </a:xfrm>
          <a:solidFill>
            <a:schemeClr val="bg1"/>
          </a:solidFill>
          <a:ln>
            <a:solidFill>
              <a:schemeClr val="bg1"/>
            </a:solidFill>
          </a:ln>
        </p:spPr>
        <p:txBody>
          <a:bodyPr>
            <a:normAutofit/>
          </a:bodyPr>
          <a:lstStyle/>
          <a:p>
            <a:pPr algn="ctr"/>
            <a:r>
              <a:rPr lang="bn-IN" sz="7350" b="1" dirty="0">
                <a:ln w="13462">
                  <a:solidFill>
                    <a:schemeClr val="bg1"/>
                  </a:solidFill>
                  <a:prstDash val="solid"/>
                </a:ln>
                <a:solidFill>
                  <a:schemeClr val="tx2"/>
                </a:solidFill>
                <a:effectLst>
                  <a:outerShdw dist="38100" dir="2700000" algn="bl" rotWithShape="0">
                    <a:schemeClr val="accent5"/>
                  </a:outerShdw>
                </a:effectLst>
                <a:latin typeface="NikoshBAN" panose="02000000000000000000" pitchFamily="2" charset="0"/>
                <a:cs typeface="NikoshBAN" panose="02000000000000000000" pitchFamily="2" charset="0"/>
              </a:rPr>
              <a:t>শিক্ষক পরিচিতি</a:t>
            </a:r>
            <a:r>
              <a:rPr lang="en-US" sz="5400" b="1" dirty="0">
                <a:ln w="13462">
                  <a:solidFill>
                    <a:schemeClr val="bg1"/>
                  </a:solidFill>
                  <a:prstDash val="solid"/>
                </a:ln>
                <a:solidFill>
                  <a:schemeClr val="tx2"/>
                </a:solidFill>
                <a:effectLst>
                  <a:outerShdw dist="38100" dir="2700000" algn="bl" rotWithShape="0">
                    <a:schemeClr val="accent5"/>
                  </a:outerShdw>
                </a:effectLst>
              </a:rPr>
              <a:t/>
            </a:r>
            <a:br>
              <a:rPr lang="en-US" sz="5400" b="1" dirty="0">
                <a:ln w="13462">
                  <a:solidFill>
                    <a:schemeClr val="bg1"/>
                  </a:solidFill>
                  <a:prstDash val="solid"/>
                </a:ln>
                <a:solidFill>
                  <a:schemeClr val="tx2"/>
                </a:solidFill>
                <a:effectLst>
                  <a:outerShdw dist="38100" dir="2700000" algn="bl" rotWithShape="0">
                    <a:schemeClr val="accent5"/>
                  </a:outerShdw>
                </a:effectLst>
              </a:rPr>
            </a:br>
            <a:endParaRPr lang="en-US" sz="5400" dirty="0">
              <a:solidFill>
                <a:schemeClr val="tx2"/>
              </a:solidFill>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77338" y="1506420"/>
            <a:ext cx="8991600" cy="535158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prstTxWarp prst="textFadeDown">
              <a:avLst/>
            </a:prstTxWarp>
            <a:normAutofit lnSpcReduction="10000"/>
          </a:bodyPr>
          <a:lstStyle/>
          <a:p>
            <a:pPr marL="0" indent="0">
              <a:spcBef>
                <a:spcPts val="0"/>
              </a:spcBef>
              <a:buNone/>
            </a:pPr>
            <a:r>
              <a:rPr lang="bn-IN" sz="4800" b="1"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মোহাম্মদ আফজল আলম চৌধুরী</a:t>
            </a:r>
          </a:p>
          <a:p>
            <a:pPr marL="0" indent="0" algn="ctr">
              <a:spcBef>
                <a:spcPts val="0"/>
              </a:spcBef>
              <a:buNone/>
            </a:pPr>
            <a:endParaRPr lang="en-US" sz="1050" b="1" dirty="0" smtClean="0">
              <a:ln w="6600">
                <a:solidFill>
                  <a:schemeClr val="accent2"/>
                </a:solidFill>
                <a:prstDash val="solid"/>
              </a:ln>
              <a:solidFill>
                <a:srgbClr val="FFFFFF"/>
              </a:solidFill>
              <a:effectLst>
                <a:outerShdw dist="38100" dir="2700000" algn="tl" rotWithShape="0">
                  <a:schemeClr val="accent2"/>
                </a:outerShdw>
              </a:effectLst>
              <a:latin typeface="Nikosh" panose="02000000000000000000" pitchFamily="2" charset="0"/>
              <a:cs typeface="Nikosh" panose="02000000000000000000" pitchFamily="2" charset="0"/>
            </a:endParaRPr>
          </a:p>
          <a:p>
            <a:pPr marL="0" indent="0">
              <a:spcBef>
                <a:spcPts val="0"/>
              </a:spcBef>
              <a:buNone/>
            </a:pPr>
            <a:r>
              <a:rPr lang="en-US" sz="72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সহকারী অধ্যাপক</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হিঃবিঃ</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p>
          <a:p>
            <a:pPr marL="0" indent="0" algn="ctr">
              <a:spcBef>
                <a:spcPts val="0"/>
              </a:spcBef>
              <a:buNone/>
            </a:pPr>
            <a:endParaRPr lang="en-US" sz="54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marL="0" indent="0" algn="ctr">
              <a:spcBef>
                <a:spcPts val="0"/>
              </a:spcBef>
              <a:buNone/>
            </a:pPr>
            <a:r>
              <a:rPr lang="bn-IN" sz="54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endParaRPr lang="bn-IN"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marL="0" indent="0">
              <a:spcBef>
                <a:spcPts val="0"/>
              </a:spcBef>
              <a:buNone/>
            </a:pPr>
            <a:endPar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marL="0" indent="0" algn="ctr">
              <a:spcBef>
                <a:spcPts val="0"/>
              </a:spcBef>
              <a:buNone/>
            </a:pPr>
            <a:r>
              <a:rPr lang="bn-IN" sz="4800" b="1" dirty="0" smtClean="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লাউতলী </a:t>
            </a:r>
            <a:r>
              <a:rPr lang="bn-IN" sz="4800" b="1" dirty="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ডাঃ রশীদ আহমেদ উ/বি ও কলেজ</a:t>
            </a:r>
          </a:p>
          <a:p>
            <a:pPr marL="0" indent="0" algn="ctr">
              <a:spcBef>
                <a:spcPts val="0"/>
              </a:spcBef>
              <a:buNone/>
            </a:pPr>
            <a:r>
              <a:rPr lang="bn-IN" sz="4000" b="1" dirty="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ফরিদগঞ্জ, চাঁদপুর।</a:t>
            </a:r>
          </a:p>
          <a:p>
            <a:pPr marL="0" indent="0" algn="ctr">
              <a:spcBef>
                <a:spcPts val="0"/>
              </a:spcBef>
              <a:buNone/>
            </a:pPr>
            <a:r>
              <a:rPr lang="bn-IN" sz="4000" b="1" dirty="0">
                <a:ln w="6600">
                  <a:solidFill>
                    <a:schemeClr val="accent2"/>
                  </a:solidFill>
                  <a:prstDash val="solid"/>
                </a:ln>
                <a:solidFill>
                  <a:srgbClr val="FFFF00"/>
                </a:solidFill>
                <a:effectLst>
                  <a:outerShdw dist="38100" dir="2700000" algn="tl" rotWithShape="0">
                    <a:schemeClr val="accent2"/>
                  </a:outerShdw>
                </a:effectLst>
                <a:latin typeface="NikoshBAN" panose="02000000000000000000" pitchFamily="2" charset="0"/>
                <a:cs typeface="NikoshBAN" panose="02000000000000000000" pitchFamily="2" charset="0"/>
              </a:rPr>
              <a:t>মোবাইলঃ ০১৭১১-০৫৩০১৬</a:t>
            </a:r>
          </a:p>
          <a:p>
            <a:pPr marL="0" indent="0" algn="ctr">
              <a:buNone/>
            </a:pPr>
            <a:endParaRPr lang="en-US" sz="3000" dirty="0">
              <a:solidFill>
                <a:srgbClr val="002060"/>
              </a:solidFill>
              <a:effectLst>
                <a:outerShdw blurRad="38100" dist="38100" dir="2700000" algn="tl">
                  <a:srgbClr val="000000">
                    <a:alpha val="43137"/>
                  </a:srgbClr>
                </a:outerShdw>
              </a:effectLst>
              <a:latin typeface="Nikosh" panose="02000000000000000000" pitchFamily="2" charset="0"/>
              <a:cs typeface="Nikosh"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559" y="2076386"/>
            <a:ext cx="1698826" cy="199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217" y="529590"/>
            <a:ext cx="1006562" cy="893902"/>
          </a:xfrm>
          <a:prstGeom prst="rect">
            <a:avLst/>
          </a:prstGeom>
          <a:ln>
            <a:noFill/>
          </a:ln>
          <a:effectLst>
            <a:softEdge rad="112500"/>
          </a:effectLst>
        </p:spPr>
      </p:pic>
      <p:sp>
        <p:nvSpPr>
          <p:cNvPr id="7" name="Donut 6"/>
          <p:cNvSpPr/>
          <p:nvPr/>
        </p:nvSpPr>
        <p:spPr>
          <a:xfrm>
            <a:off x="6264843" y="1525323"/>
            <a:ext cx="2602259" cy="3099072"/>
          </a:xfrm>
          <a:prstGeom prst="donut">
            <a:avLst>
              <a:gd name="adj" fmla="val 20176"/>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prstTxWarp prst="textCircle">
              <a:avLst/>
            </a:prstTxWarp>
          </a:bodyPr>
          <a:lstStyle/>
          <a:p>
            <a:pPr algn="ctr"/>
            <a:r>
              <a:rPr lang="en-US" sz="4800" b="1" dirty="0" smtClean="0">
                <a:ln w="1905"/>
                <a:solidFill>
                  <a:srgbClr val="7030A0"/>
                </a:solidFill>
                <a:effectLst>
                  <a:innerShdw blurRad="69850" dist="43180" dir="5400000">
                    <a:srgbClr val="000000">
                      <a:alpha val="65000"/>
                    </a:srgbClr>
                  </a:innerShdw>
                </a:effectLst>
                <a:latin typeface="Book Antiqua" pitchFamily="18" charset="0"/>
              </a:rPr>
              <a:t>Welcome to the Accounting World of Md. </a:t>
            </a:r>
            <a:r>
              <a:rPr lang="en-US" sz="4800" b="1" dirty="0" err="1" smtClean="0">
                <a:ln w="1905"/>
                <a:solidFill>
                  <a:srgbClr val="7030A0"/>
                </a:solidFill>
                <a:effectLst>
                  <a:innerShdw blurRad="69850" dist="43180" dir="5400000">
                    <a:srgbClr val="000000">
                      <a:alpha val="65000"/>
                    </a:srgbClr>
                  </a:innerShdw>
                </a:effectLst>
                <a:latin typeface="Book Antiqua" pitchFamily="18" charset="0"/>
              </a:rPr>
              <a:t>Afzal</a:t>
            </a:r>
            <a:r>
              <a:rPr lang="en-US" sz="4800" b="1" dirty="0" smtClean="0">
                <a:ln w="1905"/>
                <a:solidFill>
                  <a:srgbClr val="7030A0"/>
                </a:solidFill>
                <a:effectLst>
                  <a:innerShdw blurRad="69850" dist="43180" dir="5400000">
                    <a:srgbClr val="000000">
                      <a:alpha val="65000"/>
                    </a:srgbClr>
                  </a:innerShdw>
                </a:effectLst>
                <a:latin typeface="Book Antiqua" pitchFamily="18" charset="0"/>
              </a:rPr>
              <a:t> </a:t>
            </a:r>
            <a:r>
              <a:rPr lang="en-US" sz="4800" b="1" dirty="0" err="1" smtClean="0">
                <a:ln w="1905"/>
                <a:solidFill>
                  <a:srgbClr val="7030A0"/>
                </a:solidFill>
                <a:effectLst>
                  <a:innerShdw blurRad="69850" dist="43180" dir="5400000">
                    <a:srgbClr val="000000">
                      <a:alpha val="65000"/>
                    </a:srgbClr>
                  </a:innerShdw>
                </a:effectLst>
                <a:latin typeface="Book Antiqua" pitchFamily="18" charset="0"/>
              </a:rPr>
              <a:t>Alam</a:t>
            </a:r>
            <a:r>
              <a:rPr lang="en-US" sz="4800" b="1" dirty="0" smtClean="0">
                <a:ln w="1905"/>
                <a:solidFill>
                  <a:srgbClr val="7030A0"/>
                </a:solidFill>
                <a:effectLst>
                  <a:innerShdw blurRad="69850" dist="43180" dir="5400000">
                    <a:srgbClr val="000000">
                      <a:alpha val="65000"/>
                    </a:srgbClr>
                  </a:innerShdw>
                </a:effectLst>
                <a:latin typeface="Book Antiqua" pitchFamily="18" charset="0"/>
              </a:rPr>
              <a:t> </a:t>
            </a:r>
            <a:r>
              <a:rPr lang="en-US" sz="4800" b="1" dirty="0" err="1" smtClean="0">
                <a:ln w="1905"/>
                <a:solidFill>
                  <a:srgbClr val="7030A0"/>
                </a:solidFill>
                <a:effectLst>
                  <a:innerShdw blurRad="69850" dist="43180" dir="5400000">
                    <a:srgbClr val="000000">
                      <a:alpha val="65000"/>
                    </a:srgbClr>
                  </a:innerShdw>
                </a:effectLst>
                <a:latin typeface="Book Antiqua" pitchFamily="18" charset="0"/>
              </a:rPr>
              <a:t>Chowdhury</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endParaRPr>
          </a:p>
        </p:txBody>
      </p:sp>
    </p:spTree>
    <p:custDataLst>
      <p:tags r:id="rId1"/>
    </p:custDataLst>
    <p:extLst>
      <p:ext uri="{BB962C8B-B14F-4D97-AF65-F5344CB8AC3E}">
        <p14:creationId xmlns:p14="http://schemas.microsoft.com/office/powerpoint/2010/main" val="311346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heel(1)">
                                      <p:cBhvr>
                                        <p:cTn id="53" dur="20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nodeType="clickEffect">
                                  <p:stCondLst>
                                    <p:cond delay="0"/>
                                  </p:stCondLst>
                                  <p:childTnLst>
                                    <p:animRot by="21600000">
                                      <p:cBhvr>
                                        <p:cTn id="64"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191501" cy="1320800"/>
          </a:xfrm>
          <a:solidFill>
            <a:schemeClr val="accent4">
              <a:lumMod val="40000"/>
              <a:lumOff val="60000"/>
            </a:schemeClr>
          </a:solidFill>
        </p:spPr>
        <p:txBody>
          <a:bodyPr>
            <a:prstTxWarp prst="textTriangleInverted">
              <a:avLst/>
            </a:prstTxWarp>
            <a:noAutofit/>
          </a:bodyPr>
          <a:lstStyle/>
          <a:p>
            <a:pPr algn="ctr"/>
            <a:r>
              <a:rPr lang="en-US" sz="9600" b="1" dirty="0" err="1" smtClean="0">
                <a:solidFill>
                  <a:srgbClr val="0070C0"/>
                </a:solidFill>
                <a:latin typeface="NikoshBAN" pitchFamily="2" charset="0"/>
                <a:cs typeface="NikoshBAN" pitchFamily="2" charset="0"/>
              </a:rPr>
              <a:t>মাদককে</a:t>
            </a:r>
            <a:r>
              <a:rPr lang="en-US" sz="9600" b="1" dirty="0" smtClean="0">
                <a:solidFill>
                  <a:srgbClr val="0070C0"/>
                </a:solidFill>
                <a:latin typeface="NikoshBAN" pitchFamily="2" charset="0"/>
                <a:cs typeface="NikoshBAN" pitchFamily="2" charset="0"/>
              </a:rPr>
              <a:t> </a:t>
            </a:r>
            <a:r>
              <a:rPr lang="en-US" sz="9600" b="1" dirty="0" err="1" smtClean="0">
                <a:solidFill>
                  <a:srgbClr val="0070C0"/>
                </a:solidFill>
                <a:latin typeface="NikoshBAN" pitchFamily="2" charset="0"/>
                <a:cs typeface="NikoshBAN" pitchFamily="2" charset="0"/>
              </a:rPr>
              <a:t>না</a:t>
            </a:r>
            <a:r>
              <a:rPr lang="en-US" sz="9600" b="1" dirty="0" smtClean="0">
                <a:solidFill>
                  <a:srgbClr val="0070C0"/>
                </a:solidFill>
                <a:latin typeface="NikoshBAN" pitchFamily="2" charset="0"/>
                <a:cs typeface="NikoshBAN" pitchFamily="2" charset="0"/>
              </a:rPr>
              <a:t> </a:t>
            </a:r>
            <a:r>
              <a:rPr lang="en-US" sz="9600" b="1" dirty="0" err="1" smtClean="0">
                <a:solidFill>
                  <a:srgbClr val="0070C0"/>
                </a:solidFill>
                <a:latin typeface="NikoshBAN" pitchFamily="2" charset="0"/>
                <a:cs typeface="NikoshBAN" pitchFamily="2" charset="0"/>
              </a:rPr>
              <a:t>বলি</a:t>
            </a:r>
            <a:endParaRPr lang="en-US" sz="9600" b="1" dirty="0">
              <a:solidFill>
                <a:srgbClr val="0070C0"/>
              </a:solidFill>
              <a:latin typeface="NikoshBAN" pitchFamily="2" charset="0"/>
              <a:cs typeface="NikoshBAN" pitchFamily="2" charset="0"/>
            </a:endParaRPr>
          </a:p>
        </p:txBody>
      </p:sp>
      <p:sp>
        <p:nvSpPr>
          <p:cNvPr id="3" name="Content Placeholder 2"/>
          <p:cNvSpPr>
            <a:spLocks noGrp="1"/>
          </p:cNvSpPr>
          <p:nvPr>
            <p:ph idx="1"/>
          </p:nvPr>
        </p:nvSpPr>
        <p:spPr>
          <a:xfrm>
            <a:off x="628650" y="1825625"/>
            <a:ext cx="8172450" cy="4351338"/>
          </a:xfrm>
          <a:solidFill>
            <a:schemeClr val="tx1"/>
          </a:solidFill>
        </p:spPr>
        <p:txBody>
          <a:bodyPr>
            <a:prstTxWarp prst="textInflate">
              <a:avLst/>
            </a:prstTxWarp>
            <a:noAutofit/>
          </a:bodyPr>
          <a:lstStyle/>
          <a:p>
            <a:pPr marL="0" indent="0">
              <a:buNone/>
            </a:pPr>
            <a:r>
              <a:rPr lang="en-US" sz="13800" dirty="0" err="1" smtClean="0">
                <a:solidFill>
                  <a:srgbClr val="FFFF00"/>
                </a:solidFill>
                <a:latin typeface="NikoshBAN" pitchFamily="2" charset="0"/>
                <a:cs typeface="NikoshBAN" pitchFamily="2" charset="0"/>
              </a:rPr>
              <a:t>সুন্দর</a:t>
            </a:r>
            <a:r>
              <a:rPr lang="en-US" sz="13800" dirty="0" smtClean="0">
                <a:solidFill>
                  <a:srgbClr val="FFFF00"/>
                </a:solidFill>
                <a:latin typeface="NikoshBAN" pitchFamily="2" charset="0"/>
                <a:cs typeface="NikoshBAN" pitchFamily="2" charset="0"/>
              </a:rPr>
              <a:t> ও </a:t>
            </a:r>
            <a:r>
              <a:rPr lang="en-US" sz="13800" dirty="0" err="1" smtClean="0">
                <a:solidFill>
                  <a:srgbClr val="FFFF00"/>
                </a:solidFill>
                <a:latin typeface="NikoshBAN" pitchFamily="2" charset="0"/>
                <a:cs typeface="NikoshBAN" pitchFamily="2" charset="0"/>
              </a:rPr>
              <a:t>সমৃদ্ধ</a:t>
            </a:r>
            <a:r>
              <a:rPr lang="en-US" sz="13800" dirty="0" smtClean="0">
                <a:solidFill>
                  <a:srgbClr val="FFFF00"/>
                </a:solidFill>
                <a:latin typeface="NikoshBAN" pitchFamily="2" charset="0"/>
                <a:cs typeface="NikoshBAN" pitchFamily="2" charset="0"/>
              </a:rPr>
              <a:t> </a:t>
            </a:r>
            <a:r>
              <a:rPr lang="en-US" sz="13800" dirty="0" err="1" smtClean="0">
                <a:solidFill>
                  <a:srgbClr val="FFFF00"/>
                </a:solidFill>
                <a:latin typeface="NikoshBAN" pitchFamily="2" charset="0"/>
                <a:cs typeface="NikoshBAN" pitchFamily="2" charset="0"/>
              </a:rPr>
              <a:t>বাংলাদেশ</a:t>
            </a:r>
            <a:r>
              <a:rPr lang="en-US" sz="13800" dirty="0" smtClean="0">
                <a:solidFill>
                  <a:srgbClr val="FFFF00"/>
                </a:solidFill>
                <a:latin typeface="NikoshBAN" pitchFamily="2" charset="0"/>
                <a:cs typeface="NikoshBAN" pitchFamily="2" charset="0"/>
              </a:rPr>
              <a:t> </a:t>
            </a:r>
            <a:r>
              <a:rPr lang="en-US" sz="13800" dirty="0" err="1" smtClean="0">
                <a:solidFill>
                  <a:srgbClr val="FFFF00"/>
                </a:solidFill>
                <a:latin typeface="NikoshBAN" pitchFamily="2" charset="0"/>
                <a:cs typeface="NikoshBAN" pitchFamily="2" charset="0"/>
              </a:rPr>
              <a:t>গড়ি</a:t>
            </a:r>
            <a:endParaRPr lang="en-US" sz="13800" dirty="0">
              <a:solidFill>
                <a:srgbClr val="FFFF00"/>
              </a:solidFill>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2238750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8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0"/>
                                  </p:iterate>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09800"/>
            <a:ext cx="6019800" cy="1680865"/>
          </a:xfrm>
          <a:prstGeom prst="rect">
            <a:avLst/>
          </a:prstGeom>
          <a:noFill/>
        </p:spPr>
        <p:txBody>
          <a:bodyPr wrap="none" lIns="91440" tIns="45720" rIns="91440" bIns="45720">
            <a:prstTxWarp prst="textWave1">
              <a:avLst/>
            </a:prstTxWarp>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আল্লাহ</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হাফেজ</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7" name="Rectangle 6"/>
          <p:cNvSpPr/>
          <p:nvPr/>
        </p:nvSpPr>
        <p:spPr>
          <a:xfrm>
            <a:off x="990600" y="381000"/>
            <a:ext cx="7696200" cy="838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solidFill>
                  <a:schemeClr val="tx1"/>
                </a:solidFill>
              </a:rPr>
              <a:t>ধন্যবাদ</a:t>
            </a:r>
            <a:endParaRPr lang="en-US" sz="7200" dirty="0">
              <a:solidFill>
                <a:schemeClr val="tx1"/>
              </a:solidFill>
            </a:endParaRPr>
          </a:p>
        </p:txBody>
      </p:sp>
      <p:pic>
        <p:nvPicPr>
          <p:cNvPr id="4" name="Picture 3"/>
          <p:cNvPicPr>
            <a:picLocks noChangeAspect="1"/>
          </p:cNvPicPr>
          <p:nvPr/>
        </p:nvPicPr>
        <p:blipFill>
          <a:blip r:embed="rId2"/>
          <a:stretch>
            <a:fillRect/>
          </a:stretch>
        </p:blipFill>
        <p:spPr>
          <a:xfrm>
            <a:off x="0" y="-12510"/>
            <a:ext cx="9144000" cy="6858000"/>
          </a:xfrm>
          <a:prstGeom prst="rect">
            <a:avLst/>
          </a:prstGeom>
          <a:ln>
            <a:solidFill>
              <a:schemeClr val="bg1"/>
            </a:solidFill>
          </a:ln>
        </p:spPr>
      </p:pic>
      <p:sp>
        <p:nvSpPr>
          <p:cNvPr id="5" name="Rectangle 4"/>
          <p:cNvSpPr/>
          <p:nvPr/>
        </p:nvSpPr>
        <p:spPr>
          <a:xfrm>
            <a:off x="208304" y="59102"/>
            <a:ext cx="4584909" cy="1323439"/>
          </a:xfrm>
          <a:prstGeom prst="rect">
            <a:avLst/>
          </a:prstGeom>
          <a:noFill/>
        </p:spPr>
        <p:txBody>
          <a:bodyPr wrap="none" lIns="91440" tIns="45720" rIns="91440" bIns="45720">
            <a:spAutoFit/>
          </a:bodyPr>
          <a:lstStyle/>
          <a:p>
            <a:pPr algn="ctr"/>
            <a:r>
              <a:rPr lang="en-US" sz="80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আজ</a:t>
            </a:r>
            <a:r>
              <a:rPr lang="en-US"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এ </a:t>
            </a:r>
            <a:r>
              <a:rPr lang="en-US" sz="80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পর্যন্তই</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762000" y="4267200"/>
            <a:ext cx="7303602" cy="1754326"/>
          </a:xfrm>
          <a:prstGeom prst="rect">
            <a:avLst/>
          </a:prstGeom>
          <a:noFill/>
        </p:spPr>
        <p:txBody>
          <a:bodyPr wrap="none" lIns="91440" tIns="45720" rIns="91440" bIns="45720">
            <a:prstTxWarp prst="textWave4">
              <a:avLst/>
            </a:prstTxWarp>
            <a:spAutoFit/>
          </a:bodyPr>
          <a:lstStyle/>
          <a:p>
            <a:pPr algn="ctr"/>
            <a:r>
              <a:rPr lang="en-US" sz="7200" b="1" cap="none" spc="0"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সকলেই</a:t>
            </a:r>
            <a:r>
              <a:rPr lang="en-US" sz="7200" b="1" cap="none" spc="0"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7200" b="1" cap="none" spc="0"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ভালো</a:t>
            </a:r>
            <a:r>
              <a:rPr lang="en-US" sz="7200" b="1" cap="none" spc="0"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7200" b="1" cap="none" spc="0"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থাকো</a:t>
            </a:r>
            <a:r>
              <a:rPr lang="en-US" sz="7200" b="1" cap="none" spc="0"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 </a:t>
            </a:r>
            <a:r>
              <a:rPr lang="en-US" sz="7200" b="1" cap="none" spc="0"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সুস্থ</a:t>
            </a:r>
            <a:r>
              <a:rPr lang="en-US" sz="7200" b="1" cap="none" spc="0"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7200" b="1" cap="none" spc="0"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থাকো</a:t>
            </a:r>
            <a:endParaRPr lang="en-US" sz="7200" b="1" cap="none" spc="0"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7200" b="1"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এই</a:t>
            </a:r>
            <a:r>
              <a:rPr lang="en-US" sz="7200" b="1"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7200" b="1"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কামনায়</a:t>
            </a:r>
            <a:r>
              <a:rPr lang="en-US" sz="7200" b="1"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 </a:t>
            </a:r>
            <a:r>
              <a:rPr lang="en-US" sz="7200" b="1"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আল্লাহ</a:t>
            </a:r>
            <a:r>
              <a:rPr lang="en-US" sz="7200" b="1" dirty="0"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7200" b="1" dirty="0" err="1" smtClean="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হাফেজ</a:t>
            </a:r>
            <a:endParaRPr lang="en-US" sz="7200" b="1" cap="none" spc="0" dirty="0">
              <a:ln w="9525">
                <a:solidFill>
                  <a:schemeClr val="bg1"/>
                </a:solidFill>
                <a:prstDash val="solid"/>
              </a:ln>
              <a:solidFill>
                <a:srgbClr val="FFFF00"/>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297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200"/>
                                  </p:iterate>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iterate type="lt">
                                    <p:tmAbs val="200"/>
                                  </p:iterate>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369" y="857250"/>
            <a:ext cx="5573829" cy="5573829"/>
          </a:xfrm>
          <a:prstGeom prst="rect">
            <a:avLst/>
          </a:prstGeom>
          <a:ln>
            <a:noFill/>
          </a:ln>
          <a:effectLst>
            <a:softEdge rad="112500"/>
          </a:effectLst>
        </p:spPr>
      </p:pic>
      <p:sp>
        <p:nvSpPr>
          <p:cNvPr id="2" name="TextBox 1"/>
          <p:cNvSpPr txBox="1"/>
          <p:nvPr/>
        </p:nvSpPr>
        <p:spPr>
          <a:xfrm>
            <a:off x="239486" y="1069018"/>
            <a:ext cx="8305800" cy="4662815"/>
          </a:xfrm>
          <a:prstGeom prst="rect">
            <a:avLst/>
          </a:prstGeom>
          <a:noFill/>
        </p:spPr>
        <p:txBody>
          <a:bodyPr wrap="square" rtlCol="0">
            <a:prstTxWarp prst="textWave1">
              <a:avLst/>
            </a:prstTxWarp>
            <a:spAutoFit/>
          </a:bodyPr>
          <a:lstStyle/>
          <a:p>
            <a:pPr algn="ctr"/>
            <a:r>
              <a:rPr lang="en-US" sz="14925" b="1" dirty="0">
                <a:ln>
                  <a:solidFill>
                    <a:srgbClr val="FFFF00"/>
                  </a:solidFill>
                </a:ln>
                <a:solidFill>
                  <a:srgbClr val="002060"/>
                </a:solidFill>
                <a:latin typeface="Times New Roman" pitchFamily="18" charset="0"/>
                <a:cs typeface="Times New Roman" pitchFamily="18" charset="0"/>
              </a:rPr>
              <a:t>Thank</a:t>
            </a:r>
            <a:r>
              <a:rPr lang="en-US" sz="14925" b="1" dirty="0">
                <a:solidFill>
                  <a:schemeClr val="bg1"/>
                </a:solidFill>
                <a:latin typeface="Times New Roman" pitchFamily="18" charset="0"/>
                <a:cs typeface="Times New Roman" pitchFamily="18" charset="0"/>
              </a:rPr>
              <a:t> </a:t>
            </a:r>
          </a:p>
          <a:p>
            <a:pPr algn="ctr"/>
            <a:r>
              <a:rPr lang="en-US" sz="14925" b="1" dirty="0">
                <a:ln>
                  <a:solidFill>
                    <a:srgbClr val="FFFF00"/>
                  </a:solidFill>
                </a:ln>
                <a:latin typeface="Times New Roman" pitchFamily="18" charset="0"/>
                <a:cs typeface="Times New Roman" pitchFamily="18" charset="0"/>
              </a:rPr>
              <a:t>You all</a:t>
            </a:r>
            <a:endParaRPr lang="en-US" sz="2400" dirty="0">
              <a:ln>
                <a:solidFill>
                  <a:srgbClr val="FFFF00"/>
                </a:solidFill>
              </a:ln>
            </a:endParaRPr>
          </a:p>
        </p:txBody>
      </p:sp>
    </p:spTree>
    <p:extLst>
      <p:ext uri="{BB962C8B-B14F-4D97-AF65-F5344CB8AC3E}">
        <p14:creationId xmlns:p14="http://schemas.microsoft.com/office/powerpoint/2010/main" val="123792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heel(1)">
                                      <p:cBhvr>
                                        <p:cTn id="2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6"/>
            <a:ext cx="8763000" cy="1325563"/>
          </a:xfrm>
          <a:solidFill>
            <a:schemeClr val="accent2">
              <a:lumMod val="60000"/>
              <a:lumOff val="40000"/>
            </a:schemeClr>
          </a:solidFill>
        </p:spPr>
        <p:txBody>
          <a:bodyPr>
            <a:normAutofit/>
          </a:bodyPr>
          <a:lstStyle/>
          <a:p>
            <a:pPr algn="ctr"/>
            <a:r>
              <a:rPr lang="en-US" sz="88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পূর্বজ্ঞান</a:t>
            </a:r>
            <a:r>
              <a:rPr lang="en-US" sz="88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88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পর্যালোচনা</a:t>
            </a:r>
            <a:endParaRPr lang="en-US" sz="8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41027" y="2362200"/>
            <a:ext cx="8763000" cy="4351338"/>
          </a:xfrm>
          <a:solidFill>
            <a:schemeClr val="accent6">
              <a:lumMod val="20000"/>
              <a:lumOff val="80000"/>
            </a:schemeClr>
          </a:solidFill>
        </p:spPr>
        <p:txBody>
          <a:bodyPr>
            <a:normAutofit lnSpcReduction="10000"/>
          </a:bodyPr>
          <a:lstStyle/>
          <a:p>
            <a:pPr marL="0" indent="0" algn="just">
              <a:buNone/>
            </a:pP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বিজ্ঞানের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অবদানের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হিসাববিজ্ঞানের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অগ্রযাত্রা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যখন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তুঙ্গে</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তখনো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অবিজ্ঞানসম্মত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অনুসরণ</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করছে</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ব্যবসায়ী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তাদের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পছন্দ</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সুবিধা</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অবিজ্ঞানসম্মত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পাচ্ছেন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নিশ্চয়ই</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তাদের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গ্রহনের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যৌক্তিকতা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রয়েছে</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বলছি</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54104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300"/>
                                  </p:iterate>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Autofit/>
          </a:bodyPr>
          <a:lstStyle/>
          <a:p>
            <a:pPr marL="571500" indent="-571500">
              <a:buFont typeface="Wingdings" panose="05000000000000000000" pitchFamily="2" charset="2"/>
              <a:buChar char="v"/>
            </a:pPr>
            <a:r>
              <a:rPr lang="en-US" sz="8800" b="1" dirty="0" err="1">
                <a:ln w="12700">
                  <a:solidFill>
                    <a:schemeClr val="accent1"/>
                  </a:solidFill>
                  <a:prstDash val="solid"/>
                </a:ln>
                <a:solidFill>
                  <a:schemeClr val="bg1"/>
                </a:solidFill>
                <a:effectLst>
                  <a:outerShdw dist="38100" dir="2640000" algn="bl" rotWithShape="0">
                    <a:schemeClr val="accent1"/>
                  </a:outerShdw>
                </a:effectLst>
                <a:latin typeface="NikoshBAN" pitchFamily="2" charset="0"/>
                <a:cs typeface="NikoshBAN" pitchFamily="2" charset="0"/>
              </a:rPr>
              <a:t>পাঠ</a:t>
            </a:r>
            <a:r>
              <a:rPr lang="en-US" sz="8800" b="1" dirty="0">
                <a:ln w="12700">
                  <a:solidFill>
                    <a:schemeClr val="accent1"/>
                  </a:solidFill>
                  <a:prstDash val="solid"/>
                </a:ln>
                <a:solidFill>
                  <a:schemeClr val="bg1"/>
                </a:solidFill>
                <a:effectLst>
                  <a:outerShdw dist="38100" dir="2640000" algn="bl" rotWithShape="0">
                    <a:schemeClr val="accent1"/>
                  </a:outerShdw>
                </a:effectLst>
                <a:latin typeface="NikoshBAN" pitchFamily="2" charset="0"/>
                <a:cs typeface="NikoshBAN" pitchFamily="2" charset="0"/>
              </a:rPr>
              <a:t> </a:t>
            </a:r>
            <a:r>
              <a:rPr lang="en-US" sz="8800" b="1" dirty="0" err="1">
                <a:ln w="12700">
                  <a:solidFill>
                    <a:schemeClr val="accent1"/>
                  </a:solidFill>
                  <a:prstDash val="solid"/>
                </a:ln>
                <a:solidFill>
                  <a:schemeClr val="bg1"/>
                </a:solidFill>
                <a:effectLst>
                  <a:outerShdw dist="38100" dir="2640000" algn="bl" rotWithShape="0">
                    <a:schemeClr val="accent1"/>
                  </a:outerShdw>
                </a:effectLst>
                <a:latin typeface="NikoshBAN" pitchFamily="2" charset="0"/>
                <a:cs typeface="NikoshBAN" pitchFamily="2" charset="0"/>
              </a:rPr>
              <a:t>পরিচিতি</a:t>
            </a:r>
            <a:endParaRPr lang="en-US" sz="8800" b="1" dirty="0">
              <a:ln w="12700">
                <a:solidFill>
                  <a:schemeClr val="accent1"/>
                </a:solidFill>
                <a:prstDash val="solid"/>
              </a:ln>
              <a:solidFill>
                <a:schemeClr val="bg1"/>
              </a:solidFill>
              <a:effectLst>
                <a:outerShdw dist="38100" dir="2640000" algn="bl" rotWithShape="0">
                  <a:schemeClr val="accent1"/>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3" name="TextBox 2"/>
          <p:cNvSpPr txBox="1"/>
          <p:nvPr/>
        </p:nvSpPr>
        <p:spPr>
          <a:xfrm>
            <a:off x="1" y="2434040"/>
            <a:ext cx="9144000" cy="1446550"/>
          </a:xfrm>
          <a:prstGeom prst="rect">
            <a:avLst/>
          </a:prstGeom>
          <a:solidFill>
            <a:srgbClr val="002060"/>
          </a:solidFill>
        </p:spPr>
        <p:txBody>
          <a:bodyPr wrap="square" rtlCol="0">
            <a:spAutoFit/>
          </a:bodyPr>
          <a:lstStyle/>
          <a:p>
            <a:pPr algn="ctr"/>
            <a:r>
              <a:rPr lang="en-US" sz="8800" b="1" dirty="0" err="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এক</a:t>
            </a:r>
            <a:r>
              <a:rPr lang="en-US" sz="88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800" b="1" dirty="0" err="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তরফা</a:t>
            </a:r>
            <a:r>
              <a:rPr lang="en-US" sz="88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800" b="1" dirty="0" err="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দাখিলা</a:t>
            </a:r>
            <a:r>
              <a:rPr lang="en-US" sz="88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800" b="1" dirty="0" err="1"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পদ্ধতি</a:t>
            </a:r>
            <a:endParaRPr lang="bn-IN" sz="8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5" name="Rectangle 4"/>
          <p:cNvSpPr/>
          <p:nvPr/>
        </p:nvSpPr>
        <p:spPr>
          <a:xfrm>
            <a:off x="913789" y="4418350"/>
            <a:ext cx="7316425" cy="1754326"/>
          </a:xfrm>
          <a:prstGeom prst="rect">
            <a:avLst/>
          </a:prstGeom>
          <a:noFill/>
        </p:spPr>
        <p:txBody>
          <a:bodyPr wrap="none" lIns="91440" tIns="45720" rIns="91440" bIns="45720">
            <a:prstTxWarp prst="textStop">
              <a:avLst/>
            </a:prstTxWarp>
            <a:spAutoFit/>
          </a:bodyPr>
          <a:lstStyle/>
          <a:p>
            <a:pPr algn="ctr"/>
            <a:r>
              <a:rPr lang="en-US" sz="5400" b="1" cap="none" spc="0" dirty="0" err="1"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উচ্চমাধ্যমিক</a:t>
            </a:r>
            <a:r>
              <a:rPr lang="en-US" sz="5400" b="1" cap="none" spc="0" dirty="0"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cap="none" spc="0" dirty="0" err="1"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হিসাববিজ্ঞান</a:t>
            </a:r>
            <a:r>
              <a:rPr lang="en-US" sz="5400" b="1" cap="none" spc="0" dirty="0"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১ম </a:t>
            </a:r>
            <a:r>
              <a:rPr lang="en-US" sz="5400" b="1" cap="none" spc="0" dirty="0" err="1"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পত্র</a:t>
            </a:r>
            <a:endParaRPr lang="en-US" sz="5400" b="1" cap="none" spc="0" dirty="0" smtClean="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5400" b="1" dirty="0" err="1"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দশম</a:t>
            </a:r>
            <a:r>
              <a:rPr lang="en-US" sz="5400" b="1" dirty="0"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smtClean="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অধ্যায়</a:t>
            </a:r>
            <a:endParaRPr lang="en-US" sz="5400" b="1" cap="none" spc="0" dirty="0">
              <a:ln w="9525">
                <a:solidFill>
                  <a:schemeClr val="bg1"/>
                </a:solidFill>
                <a:prstDash val="solid"/>
              </a:ln>
              <a:solidFill>
                <a:schemeClr val="tx1"/>
              </a:solidFill>
              <a:effectLst>
                <a:glow rad="228600">
                  <a:schemeClr val="accent5">
                    <a:satMod val="175000"/>
                    <a:alpha val="40000"/>
                  </a:schemeClr>
                </a:glow>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17698439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lt">
                                    <p:tmAbs val="500"/>
                                  </p:iterate>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4191001" cy="1320800"/>
          </a:xfrm>
          <a:solidFill>
            <a:schemeClr val="accent5">
              <a:lumMod val="75000"/>
            </a:schemeClr>
          </a:solidFill>
        </p:spPr>
        <p:txBody>
          <a:bodyPr>
            <a:normAutofit/>
          </a:bodyPr>
          <a:lstStyle/>
          <a:p>
            <a:pPr marL="571500" indent="-571500">
              <a:buFont typeface="Wingdings" panose="05000000000000000000" pitchFamily="2" charset="2"/>
              <a:buChar char="v"/>
            </a:pPr>
            <a:r>
              <a:rPr lang="en-US" sz="8000" b="1" dirty="0" err="1">
                <a:latin typeface="NikoshBAN" pitchFamily="2" charset="0"/>
                <a:cs typeface="NikoshBAN" pitchFamily="2" charset="0"/>
              </a:rPr>
              <a:t>শিখনফল</a:t>
            </a:r>
            <a:endParaRPr lang="en-US" sz="8000" b="1" dirty="0">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TextBox 5"/>
          <p:cNvSpPr txBox="1"/>
          <p:nvPr/>
        </p:nvSpPr>
        <p:spPr>
          <a:xfrm>
            <a:off x="0" y="2590800"/>
            <a:ext cx="9144000" cy="3970318"/>
          </a:xfrm>
          <a:prstGeom prst="rect">
            <a:avLst/>
          </a:prstGeom>
          <a:solidFill>
            <a:srgbClr val="7030A0"/>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smtClean="0">
                <a:ln/>
                <a:solidFill>
                  <a:srgbClr val="FFFF00"/>
                </a:solidFill>
                <a:latin typeface="NikoshBAN" panose="02000000000000000000" pitchFamily="2" charset="0"/>
                <a:cs typeface="NikoshBAN" panose="02000000000000000000" pitchFamily="2" charset="0"/>
              </a:rPr>
              <a:t>এ </a:t>
            </a:r>
            <a:r>
              <a:rPr lang="en-US" sz="4400" b="1" dirty="0" err="1" smtClean="0">
                <a:ln/>
                <a:solidFill>
                  <a:srgbClr val="FFFF00"/>
                </a:solidFill>
                <a:latin typeface="NikoshBAN" panose="02000000000000000000" pitchFamily="2" charset="0"/>
                <a:cs typeface="NikoshBAN" panose="02000000000000000000" pitchFamily="2" charset="0"/>
              </a:rPr>
              <a:t>অধ্যায়</a:t>
            </a:r>
            <a:r>
              <a:rPr lang="en-US" sz="4400" b="1" dirty="0" smtClean="0">
                <a:ln/>
                <a:solidFill>
                  <a:srgbClr val="FFFF00"/>
                </a:solidFill>
                <a:latin typeface="NikoshBAN" panose="02000000000000000000" pitchFamily="2" charset="0"/>
                <a:cs typeface="NikoshBAN" panose="02000000000000000000" pitchFamily="2" charset="0"/>
              </a:rPr>
              <a:t> </a:t>
            </a:r>
            <a:r>
              <a:rPr lang="en-US" sz="4400" b="1" dirty="0" err="1" smtClean="0">
                <a:ln/>
                <a:solidFill>
                  <a:srgbClr val="FFFF00"/>
                </a:solidFill>
                <a:latin typeface="NikoshBAN" panose="02000000000000000000" pitchFamily="2" charset="0"/>
                <a:cs typeface="NikoshBAN" panose="02000000000000000000" pitchFamily="2" charset="0"/>
              </a:rPr>
              <a:t>শেষে</a:t>
            </a:r>
            <a:r>
              <a:rPr lang="en-US" sz="4400" b="1" dirty="0" smtClean="0">
                <a:ln/>
                <a:solidFill>
                  <a:srgbClr val="FFFF00"/>
                </a:solidFill>
                <a:latin typeface="NikoshBAN" panose="02000000000000000000" pitchFamily="2" charset="0"/>
                <a:cs typeface="NikoshBAN" panose="02000000000000000000" pitchFamily="2" charset="0"/>
              </a:rPr>
              <a:t> </a:t>
            </a:r>
            <a:r>
              <a:rPr lang="en-US" sz="4400" b="1" dirty="0" err="1" smtClean="0">
                <a:ln/>
                <a:solidFill>
                  <a:srgbClr val="FFFF00"/>
                </a:solidFill>
                <a:latin typeface="NikoshBAN" panose="02000000000000000000" pitchFamily="2" charset="0"/>
                <a:cs typeface="NikoshBAN" panose="02000000000000000000" pitchFamily="2" charset="0"/>
              </a:rPr>
              <a:t>আমরা</a:t>
            </a:r>
            <a:r>
              <a:rPr lang="en-US" sz="4400" b="1" dirty="0" smtClean="0">
                <a:ln/>
                <a:solidFill>
                  <a:srgbClr val="FFFF00"/>
                </a:solidFill>
                <a:latin typeface="NikoshBAN" panose="02000000000000000000" pitchFamily="2" charset="0"/>
                <a:cs typeface="NikoshBAN" panose="02000000000000000000" pitchFamily="2" charset="0"/>
              </a:rPr>
              <a:t> </a:t>
            </a:r>
            <a:r>
              <a:rPr lang="en-US" sz="4400" b="1" dirty="0" err="1" smtClean="0">
                <a:ln/>
                <a:solidFill>
                  <a:srgbClr val="FFFF00"/>
                </a:solidFill>
                <a:latin typeface="NikoshBAN" panose="02000000000000000000" pitchFamily="2" charset="0"/>
                <a:cs typeface="NikoshBAN" panose="02000000000000000000" pitchFamily="2" charset="0"/>
              </a:rPr>
              <a:t>যা</a:t>
            </a:r>
            <a:r>
              <a:rPr lang="en-US" sz="4400" b="1" dirty="0" smtClean="0">
                <a:ln/>
                <a:solidFill>
                  <a:srgbClr val="FFFF00"/>
                </a:solidFill>
                <a:latin typeface="NikoshBAN" panose="02000000000000000000" pitchFamily="2" charset="0"/>
                <a:cs typeface="NikoshBAN" panose="02000000000000000000" pitchFamily="2" charset="0"/>
              </a:rPr>
              <a:t> </a:t>
            </a:r>
            <a:r>
              <a:rPr lang="en-US" sz="4400" b="1" dirty="0" err="1" smtClean="0">
                <a:ln/>
                <a:solidFill>
                  <a:srgbClr val="FFFF00"/>
                </a:solidFill>
                <a:latin typeface="NikoshBAN" panose="02000000000000000000" pitchFamily="2" charset="0"/>
                <a:cs typeface="NikoshBAN" panose="02000000000000000000" pitchFamily="2" charset="0"/>
              </a:rPr>
              <a:t>শিখব</a:t>
            </a:r>
            <a:r>
              <a:rPr lang="en-US" sz="4400" b="1" dirty="0" smtClean="0">
                <a:ln/>
                <a:solidFill>
                  <a:srgbClr val="FFFF00"/>
                </a:solidFill>
                <a:latin typeface="NikoshBAN" panose="02000000000000000000" pitchFamily="2" charset="0"/>
                <a:cs typeface="NikoshBAN" panose="02000000000000000000" pitchFamily="2" charset="0"/>
              </a:rPr>
              <a:t>……</a:t>
            </a:r>
          </a:p>
          <a:p>
            <a:pPr>
              <a:buFont typeface="Wingdings" pitchFamily="2" charset="2"/>
              <a:buChar char="Ø"/>
            </a:pP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একতরফা</a:t>
            </a:r>
            <a:r>
              <a:rPr lang="en-US" sz="3600" b="1" dirty="0">
                <a:ln/>
                <a:solidFill>
                  <a:srgbClr val="FFFF00"/>
                </a:solidFill>
                <a:latin typeface="NikoshBAN" panose="02000000000000000000" pitchFamily="2" charset="0"/>
                <a:cs typeface="NikoshBAN" panose="02000000000000000000" pitchFamily="2" charset="0"/>
              </a:rPr>
              <a:t> </a:t>
            </a:r>
            <a:r>
              <a:rPr lang="en-US" sz="3600" b="1" dirty="0" err="1">
                <a:ln/>
                <a:solidFill>
                  <a:srgbClr val="FFFF00"/>
                </a:solidFill>
                <a:latin typeface="NikoshBAN" panose="02000000000000000000" pitchFamily="2" charset="0"/>
                <a:cs typeface="NikoshBAN" panose="02000000000000000000" pitchFamily="2" charset="0"/>
              </a:rPr>
              <a:t>দাখিলা</a:t>
            </a:r>
            <a:r>
              <a:rPr lang="en-US" sz="3600" b="1" dirty="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পদ্ধতির</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প্রয়োগক্ষেত্র</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চিহ্নিত</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করতে</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পারবে</a:t>
            </a:r>
            <a:r>
              <a:rPr lang="en-US" sz="3600" b="1" dirty="0" smtClean="0">
                <a:ln/>
                <a:solidFill>
                  <a:srgbClr val="FFFF00"/>
                </a:solidFill>
                <a:latin typeface="NikoshBAN" panose="02000000000000000000" pitchFamily="2" charset="0"/>
                <a:cs typeface="NikoshBAN" panose="02000000000000000000" pitchFamily="2" charset="0"/>
              </a:rPr>
              <a:t>।   </a:t>
            </a:r>
          </a:p>
          <a:p>
            <a:pPr>
              <a:buFont typeface="Wingdings" pitchFamily="2" charset="2"/>
              <a:buChar char="Ø"/>
            </a:pP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একতরফা</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দাখিলায়</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রক্ষিত</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হিসাবের</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বইসমূহ</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লিখতে</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পারবে</a:t>
            </a:r>
            <a:r>
              <a:rPr lang="en-US" sz="3600" b="1" dirty="0" smtClean="0">
                <a:ln/>
                <a:solidFill>
                  <a:srgbClr val="FFFF00"/>
                </a:solidFill>
                <a:latin typeface="NikoshBAN" panose="02000000000000000000" pitchFamily="2" charset="0"/>
                <a:cs typeface="NikoshBAN" panose="02000000000000000000" pitchFamily="2" charset="0"/>
              </a:rPr>
              <a:t>।</a:t>
            </a:r>
          </a:p>
          <a:p>
            <a:pPr>
              <a:buFont typeface="Wingdings" pitchFamily="2" charset="2"/>
              <a:buChar char="Ø"/>
            </a:pP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একতরফা</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দাখিলায়</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প্রারম্ভিক</a:t>
            </a:r>
            <a:r>
              <a:rPr lang="en-US" sz="3600" b="1" dirty="0" smtClean="0">
                <a:ln/>
                <a:solidFill>
                  <a:srgbClr val="FFFF00"/>
                </a:solidFill>
                <a:latin typeface="NikoshBAN" panose="02000000000000000000" pitchFamily="2" charset="0"/>
                <a:cs typeface="NikoshBAN" panose="02000000000000000000" pitchFamily="2" charset="0"/>
              </a:rPr>
              <a:t> ও </a:t>
            </a:r>
            <a:r>
              <a:rPr lang="en-US" sz="3600" b="1" dirty="0" err="1" smtClean="0">
                <a:ln/>
                <a:solidFill>
                  <a:srgbClr val="FFFF00"/>
                </a:solidFill>
                <a:latin typeface="NikoshBAN" panose="02000000000000000000" pitchFamily="2" charset="0"/>
                <a:cs typeface="NikoshBAN" panose="02000000000000000000" pitchFamily="2" charset="0"/>
              </a:rPr>
              <a:t>সমাপনী</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মূলধন</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নির্ণয়</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করতে</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পারবে</a:t>
            </a:r>
            <a:r>
              <a:rPr lang="en-US" sz="3600" b="1" dirty="0" smtClean="0">
                <a:ln/>
                <a:solidFill>
                  <a:srgbClr val="FFFF00"/>
                </a:solidFill>
                <a:latin typeface="NikoshBAN" panose="02000000000000000000" pitchFamily="2" charset="0"/>
                <a:cs typeface="NikoshBAN" panose="02000000000000000000" pitchFamily="2" charset="0"/>
              </a:rPr>
              <a:t>। </a:t>
            </a:r>
          </a:p>
          <a:p>
            <a:pPr>
              <a:buFont typeface="Wingdings" pitchFamily="2" charset="2"/>
              <a:buChar char="Ø"/>
            </a:pPr>
            <a:r>
              <a:rPr lang="en-US" sz="3600" b="1" dirty="0" err="1" smtClean="0">
                <a:ln/>
                <a:solidFill>
                  <a:srgbClr val="FFFF00"/>
                </a:solidFill>
                <a:latin typeface="NikoshBAN" panose="02000000000000000000" pitchFamily="2" charset="0"/>
                <a:cs typeface="NikoshBAN" panose="02000000000000000000" pitchFamily="2" charset="0"/>
              </a:rPr>
              <a:t>লাভ-লোকসান</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বিবরনী</a:t>
            </a:r>
            <a:r>
              <a:rPr lang="en-US" sz="3600" b="1" dirty="0" smtClean="0">
                <a:ln/>
                <a:solidFill>
                  <a:srgbClr val="FFFF00"/>
                </a:solidFill>
                <a:latin typeface="NikoshBAN" panose="02000000000000000000" pitchFamily="2" charset="0"/>
                <a:cs typeface="NikoshBAN" panose="02000000000000000000" pitchFamily="2" charset="0"/>
              </a:rPr>
              <a:t> ও </a:t>
            </a:r>
            <a:r>
              <a:rPr lang="en-US" sz="3600" b="1" dirty="0" err="1" smtClean="0">
                <a:ln/>
                <a:solidFill>
                  <a:srgbClr val="FFFF00"/>
                </a:solidFill>
                <a:latin typeface="NikoshBAN" panose="02000000000000000000" pitchFamily="2" charset="0"/>
                <a:cs typeface="NikoshBAN" panose="02000000000000000000" pitchFamily="2" charset="0"/>
              </a:rPr>
              <a:t>বৈষয়িক</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বিবরনী</a:t>
            </a:r>
            <a:r>
              <a:rPr lang="en-US" sz="3600" b="1" dirty="0" smtClean="0">
                <a:ln/>
                <a:solidFill>
                  <a:srgbClr val="FFFF00"/>
                </a:solidFill>
                <a:latin typeface="NikoshBAN" panose="02000000000000000000" pitchFamily="2" charset="0"/>
                <a:cs typeface="NikoshBAN" panose="02000000000000000000" pitchFamily="2" charset="0"/>
              </a:rPr>
              <a:t> </a:t>
            </a:r>
            <a:r>
              <a:rPr lang="en-US" sz="3600" b="1" dirty="0" err="1" smtClean="0">
                <a:ln/>
                <a:solidFill>
                  <a:srgbClr val="FFFF00"/>
                </a:solidFill>
                <a:latin typeface="NikoshBAN" panose="02000000000000000000" pitchFamily="2" charset="0"/>
                <a:cs typeface="NikoshBAN" panose="02000000000000000000" pitchFamily="2" charset="0"/>
              </a:rPr>
              <a:t>প্রস্তুতকরণ</a:t>
            </a:r>
            <a:r>
              <a:rPr lang="en-US" sz="3600" b="1" dirty="0" smtClean="0">
                <a:ln/>
                <a:solidFill>
                  <a:srgbClr val="FFFF00"/>
                </a:solidFill>
                <a:latin typeface="NikoshBAN" panose="02000000000000000000" pitchFamily="2" charset="0"/>
                <a:cs typeface="NikoshBAN" panose="02000000000000000000" pitchFamily="2" charset="0"/>
              </a:rPr>
              <a:t>।</a:t>
            </a:r>
            <a:endParaRPr lang="en-US" sz="2800" b="1" dirty="0" smtClean="0">
              <a:ln/>
              <a:solidFill>
                <a:srgbClr val="FFFF00"/>
              </a:solidFill>
              <a:latin typeface="NikoshBAN" panose="02000000000000000000" pitchFamily="2" charset="0"/>
              <a:cs typeface="NikoshBAN" panose="02000000000000000000" pitchFamily="2" charset="0"/>
            </a:endParaRPr>
          </a:p>
          <a:p>
            <a:endParaRPr lang="en-US" sz="2800" b="1" dirty="0">
              <a:ln/>
              <a:solidFill>
                <a:srgbClr val="FFFF00"/>
              </a:solidFill>
            </a:endParaRPr>
          </a:p>
        </p:txBody>
      </p:sp>
    </p:spTree>
    <p:custDataLst>
      <p:tags r:id="rId1"/>
    </p:custDataLst>
    <p:extLst>
      <p:ext uri="{BB962C8B-B14F-4D97-AF65-F5344CB8AC3E}">
        <p14:creationId xmlns:p14="http://schemas.microsoft.com/office/powerpoint/2010/main" val="29430086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300"/>
                                  </p:iterate>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iterate type="lt">
                                    <p:tmAbs val="300"/>
                                  </p:iterate>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iterate type="lt">
                                    <p:tmAbs val="300"/>
                                  </p:iterate>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iterate type="lt">
                                    <p:tmAbs val="300"/>
                                  </p:iterate>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iterate type="lt">
                                    <p:tmAbs val="300"/>
                                  </p:iterate>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29544" cy="685800"/>
          </a:xfrm>
          <a:solidFill>
            <a:schemeClr val="accent3">
              <a:lumMod val="60000"/>
              <a:lumOff val="40000"/>
            </a:schemeClr>
          </a:solidFill>
        </p:spPr>
        <p:txBody>
          <a:bodyPr>
            <a:normAutofit/>
          </a:bodyPr>
          <a:lstStyle/>
          <a:p>
            <a:pPr lvl="0" algn="ctr"/>
            <a:r>
              <a:rPr lang="en-US"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একতরফা</a:t>
            </a:r>
            <a:r>
              <a:rPr lang="en-US"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দাখিলা</a:t>
            </a:r>
            <a:r>
              <a:rPr lang="en-US"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পদ্ধতির</a:t>
            </a:r>
            <a:r>
              <a:rPr lang="en-US"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প্রয়োগ</a:t>
            </a:r>
            <a:r>
              <a:rPr lang="en-US"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ক্ষেত্র</a:t>
            </a:r>
            <a:r>
              <a:rPr lang="en-US"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4" name="TextBox 3"/>
          <p:cNvSpPr txBox="1"/>
          <p:nvPr/>
        </p:nvSpPr>
        <p:spPr>
          <a:xfrm>
            <a:off x="76200" y="914400"/>
            <a:ext cx="8915400" cy="6001643"/>
          </a:xfrm>
          <a:prstGeom prst="rect">
            <a:avLst/>
          </a:prstGeom>
          <a:solidFill>
            <a:schemeClr val="accent4">
              <a:lumMod val="60000"/>
              <a:lumOff val="40000"/>
            </a:schemeClr>
          </a:solidFill>
        </p:spPr>
        <p:txBody>
          <a:bodyPr wrap="square" rtlCol="0">
            <a:spAutoFit/>
          </a:bodyPr>
          <a:lstStyle/>
          <a:p>
            <a:pPr lvl="0" algn="just">
              <a:spcBef>
                <a:spcPct val="0"/>
              </a:spcBef>
              <a:defRPr/>
            </a:pP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ছোট</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মুদি</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ব্যবসায়ী</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টেইলার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রেস্তোরা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ক্লাব</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অর্থা</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ৎ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যে</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সকল</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প্রতিষ্ঠানের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আয়তন</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ক্ষুদ্র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আর্থিক</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সামর্থ্য</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সীমিত</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ব্যক্তিগত</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ব্যবসায়</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আধুনিকতার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অভাব</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সেই</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সকল</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প্রতিষ্ঠানই</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এখনো</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একতরফা</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দাখিলার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মতো</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গোজামিল</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পদ্ধতিটি</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ব্যবহার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করছেন</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কারণ</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এতে</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হিসাবরক্ষণের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ব্যয়</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কম</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হয়</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দক্ষ</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জনবলের</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প্রয়োজন</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পড়ে</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a:t>
            </a:r>
            <a:r>
              <a:rPr lang="en-US" sz="4800" dirty="0" err="1">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না</a:t>
            </a:r>
            <a:r>
              <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a:t>
            </a:r>
          </a:p>
        </p:txBody>
      </p:sp>
    </p:spTree>
    <p:custDataLst>
      <p:tags r:id="rId1"/>
    </p:custDataLst>
    <p:extLst>
      <p:ext uri="{BB962C8B-B14F-4D97-AF65-F5344CB8AC3E}">
        <p14:creationId xmlns:p14="http://schemas.microsoft.com/office/powerpoint/2010/main" val="3619870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wd">
                                    <p:tmAbs val="300"/>
                                  </p:iterate>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762000"/>
          </a:xfrm>
          <a:solidFill>
            <a:schemeClr val="accent5">
              <a:lumMod val="50000"/>
            </a:schemeClr>
          </a:solidFill>
        </p:spPr>
        <p:txBody>
          <a:bodyPr>
            <a:noAutofit/>
          </a:bodyPr>
          <a:lstStyle/>
          <a:p>
            <a:r>
              <a:rPr lang="en-US" sz="4800" dirty="0" err="1" smtClean="0">
                <a:solidFill>
                  <a:schemeClr val="bg1"/>
                </a:solidFill>
                <a:latin typeface="NikoshBAN" panose="02000000000000000000" pitchFamily="2" charset="0"/>
                <a:cs typeface="NikoshBAN" panose="02000000000000000000" pitchFamily="2" charset="0"/>
              </a:rPr>
              <a:t>একতরফা</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দাখিলায়</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রক্ষিত</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হিসাবের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বইসমূহ</a:t>
            </a:r>
            <a:endParaRPr lang="en-US" sz="4800" dirty="0">
              <a:solidFill>
                <a:schemeClr val="bg1"/>
              </a:solidFill>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83AB0B2F-302A-4E3E-A133-2C7BF6BB7549}" type="datetime1">
              <a:rPr lang="en-US" smtClean="0"/>
              <a:pPr/>
              <a:t>2/26/2021</a:t>
            </a:fld>
            <a:endParaRPr lang="en-US"/>
          </a:p>
        </p:txBody>
      </p:sp>
      <p:sp>
        <p:nvSpPr>
          <p:cNvPr id="4" name="Footer Placeholder 3"/>
          <p:cNvSpPr>
            <a:spLocks noGrp="1"/>
          </p:cNvSpPr>
          <p:nvPr>
            <p:ph type="ftr" sz="quarter" idx="11"/>
          </p:nvPr>
        </p:nvSpPr>
        <p:spPr/>
        <p:txBody>
          <a:bodyPr/>
          <a:lstStyle/>
          <a:p>
            <a:r>
              <a:rPr lang="en-US" smtClean="0"/>
              <a:t>MD.RASHEDUL ISLAM,Lecturer(34TH BCS)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TextBox 5"/>
          <p:cNvSpPr txBox="1"/>
          <p:nvPr/>
        </p:nvSpPr>
        <p:spPr>
          <a:xfrm>
            <a:off x="152400" y="1066800"/>
            <a:ext cx="8839200" cy="5632311"/>
          </a:xfrm>
          <a:prstGeom prst="rect">
            <a:avLst/>
          </a:prstGeom>
          <a:noFill/>
        </p:spPr>
        <p:txBody>
          <a:bodyPr wrap="square" rtlCol="0">
            <a:spAutoFit/>
          </a:bodyPr>
          <a:lstStyle/>
          <a:p>
            <a:pPr algn="just"/>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একতরফা</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দাখিলায়</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প্রধানত</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দেনাদার</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হিসাব</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পাওনাদার</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হিসাব</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ক্রয়</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ও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বিক্রয়</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জাবেদা</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আন্তঃ</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ফেরত</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ও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বহিঃফেরত</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জাবেদা</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এবং</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প্রাপ্য</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বিল</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ও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প্রদেয়</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বিল</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জাবেদা</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সংরক্ষণ</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করা</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হয়ে</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6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থাকে</a:t>
            </a:r>
            <a:r>
              <a:rPr lang="en-US" sz="6000"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a:t>
            </a:r>
            <a:endParaRPr lang="en-US" sz="6000" dirty="0">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7801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300"/>
                                  </p:iterate>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685800"/>
          </a:xfrm>
          <a:solidFill>
            <a:schemeClr val="tx1"/>
          </a:solidFill>
        </p:spPr>
        <p:txBody>
          <a:bodyPr>
            <a:noAutofit/>
          </a:bodyPr>
          <a:lstStyle/>
          <a:p>
            <a:r>
              <a:rPr lang="en-US" sz="4800" b="1" dirty="0" err="1">
                <a:ln/>
                <a:solidFill>
                  <a:srgbClr val="FFFF00"/>
                </a:solidFill>
                <a:latin typeface="NikoshBAN" panose="02000000000000000000" pitchFamily="2" charset="0"/>
                <a:cs typeface="NikoshBAN" panose="02000000000000000000" pitchFamily="2" charset="0"/>
              </a:rPr>
              <a:t>প্রারম্ভিক</a:t>
            </a:r>
            <a:r>
              <a:rPr lang="en-US" sz="4800" b="1" dirty="0">
                <a:ln/>
                <a:solidFill>
                  <a:srgbClr val="FFFF00"/>
                </a:solidFill>
                <a:latin typeface="NikoshBAN" panose="02000000000000000000" pitchFamily="2" charset="0"/>
                <a:cs typeface="NikoshBAN" panose="02000000000000000000" pitchFamily="2" charset="0"/>
              </a:rPr>
              <a:t> ও </a:t>
            </a:r>
            <a:r>
              <a:rPr lang="en-US" sz="4800" b="1" dirty="0" err="1">
                <a:ln/>
                <a:solidFill>
                  <a:srgbClr val="FFFF00"/>
                </a:solidFill>
                <a:latin typeface="NikoshBAN" panose="02000000000000000000" pitchFamily="2" charset="0"/>
                <a:cs typeface="NikoshBAN" panose="02000000000000000000" pitchFamily="2" charset="0"/>
              </a:rPr>
              <a:t>সমাপনী</a:t>
            </a:r>
            <a:r>
              <a:rPr lang="en-US" sz="4800" b="1" dirty="0">
                <a:ln/>
                <a:solidFill>
                  <a:srgbClr val="FFFF00"/>
                </a:solidFill>
                <a:latin typeface="NikoshBAN" panose="02000000000000000000" pitchFamily="2" charset="0"/>
                <a:cs typeface="NikoshBAN" panose="02000000000000000000" pitchFamily="2" charset="0"/>
              </a:rPr>
              <a:t> </a:t>
            </a:r>
            <a:r>
              <a:rPr lang="en-US" sz="4800" b="1" dirty="0" err="1">
                <a:ln/>
                <a:solidFill>
                  <a:srgbClr val="FFFF00"/>
                </a:solidFill>
                <a:latin typeface="NikoshBAN" panose="02000000000000000000" pitchFamily="2" charset="0"/>
                <a:cs typeface="NikoshBAN" panose="02000000000000000000" pitchFamily="2" charset="0"/>
              </a:rPr>
              <a:t>মূলধন</a:t>
            </a:r>
            <a:r>
              <a:rPr lang="en-US" sz="4800" b="1" dirty="0">
                <a:ln/>
                <a:solidFill>
                  <a:srgbClr val="FFFF00"/>
                </a:solidFill>
                <a:latin typeface="NikoshBAN" panose="02000000000000000000" pitchFamily="2" charset="0"/>
                <a:cs typeface="NikoshBAN" panose="02000000000000000000" pitchFamily="2" charset="0"/>
              </a:rPr>
              <a:t> </a:t>
            </a:r>
            <a:r>
              <a:rPr lang="en-US" sz="4800" b="1" dirty="0" err="1">
                <a:ln/>
                <a:solidFill>
                  <a:srgbClr val="FFFF00"/>
                </a:solidFill>
                <a:latin typeface="NikoshBAN" panose="02000000000000000000" pitchFamily="2" charset="0"/>
                <a:cs typeface="NikoshBAN" panose="02000000000000000000" pitchFamily="2" charset="0"/>
              </a:rPr>
              <a:t>নির্ণয়</a:t>
            </a:r>
            <a:endParaRPr lang="en-US" sz="4800" dirty="0"/>
          </a:p>
        </p:txBody>
      </p:sp>
      <p:sp>
        <p:nvSpPr>
          <p:cNvPr id="3" name="Date Placeholder 2"/>
          <p:cNvSpPr>
            <a:spLocks noGrp="1"/>
          </p:cNvSpPr>
          <p:nvPr>
            <p:ph type="dt" sz="half" idx="10"/>
          </p:nvPr>
        </p:nvSpPr>
        <p:spPr/>
        <p:txBody>
          <a:bodyPr/>
          <a:lstStyle/>
          <a:p>
            <a:fld id="{83AB0B2F-302A-4E3E-A133-2C7BF6BB7549}" type="datetime1">
              <a:rPr lang="en-US" smtClean="0"/>
              <a:pPr/>
              <a:t>2/26/2021</a:t>
            </a:fld>
            <a:endParaRPr lang="en-US"/>
          </a:p>
        </p:txBody>
      </p:sp>
      <p:sp>
        <p:nvSpPr>
          <p:cNvPr id="4" name="Footer Placeholder 3"/>
          <p:cNvSpPr>
            <a:spLocks noGrp="1"/>
          </p:cNvSpPr>
          <p:nvPr>
            <p:ph type="ftr" sz="quarter" idx="11"/>
          </p:nvPr>
        </p:nvSpPr>
        <p:spPr/>
        <p:txBody>
          <a:bodyPr/>
          <a:lstStyle/>
          <a:p>
            <a:r>
              <a:rPr lang="en-US" smtClean="0"/>
              <a:t>MD.RASHEDUL ISLAM,Lecturer(34TH BCS)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TextBox 5"/>
          <p:cNvSpPr txBox="1"/>
          <p:nvPr/>
        </p:nvSpPr>
        <p:spPr>
          <a:xfrm>
            <a:off x="152400" y="1905000"/>
            <a:ext cx="8763000" cy="4708981"/>
          </a:xfrm>
          <a:prstGeom prst="rect">
            <a:avLst/>
          </a:prstGeom>
          <a:noFill/>
        </p:spPr>
        <p:txBody>
          <a:bodyPr wrap="square" rtlCol="0">
            <a:spAutoFit/>
          </a:bodyPr>
          <a:lstStyle/>
          <a:p>
            <a:pPr algn="just"/>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প্রারম্ভিক</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সম্পদ</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হতে</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প্রারম্ভিক</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দায়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বাদ</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দিয়ে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প্রারম্ভিক</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মূলধন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নির্ণয়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করা</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আবার</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তেমনিভাবে</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সমাপনী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সম্পদ</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হতে</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সমাপনী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দায়সমূহ</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বাদ</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দিয়ে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সমাপনী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মূলধন</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নির্ণয়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করা</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হয়</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1078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lt">
                                    <p:tmAbs val="200"/>
                                  </p:iterate>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315200" cy="3276600"/>
          </a:xfrm>
          <a:solidFill>
            <a:srgbClr val="0070C0"/>
          </a:solidFill>
        </p:spPr>
        <p:txBody>
          <a:bodyPr>
            <a:noAutofit/>
          </a:bodyPr>
          <a:lstStyle/>
          <a:p>
            <a:pPr lvl="0"/>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একতরফা</a:t>
            </a: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দাখিলা</a:t>
            </a: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পদ্ধতির</a:t>
            </a: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সুবিধা</a:t>
            </a:r>
            <a:r>
              <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১।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সহজ</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পদ্ধতি</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b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২।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স্বল্প</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ব্যয়</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b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৩।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স্বল্প</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সময়</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b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৪।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গোপনীয়তা</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
        <p:nvSpPr>
          <p:cNvPr id="8" name="Title 1"/>
          <p:cNvSpPr txBox="1">
            <a:spLocks/>
          </p:cNvSpPr>
          <p:nvPr/>
        </p:nvSpPr>
        <p:spPr>
          <a:xfrm>
            <a:off x="685800" y="1600200"/>
            <a:ext cx="7024744" cy="1143000"/>
          </a:xfrm>
          <a:prstGeom prst="rect">
            <a:avLst/>
          </a:prstGeom>
        </p:spPr>
        <p:txBody>
          <a:bodyPr bIns="91440" anchor="b"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NikoshBAN" panose="02000000000000000000" pitchFamily="2" charset="0"/>
              <a:ea typeface="+mj-ea"/>
              <a:cs typeface="NikoshBAN" panose="02000000000000000000" pitchFamily="2" charset="0"/>
            </a:endParaRPr>
          </a:p>
        </p:txBody>
      </p:sp>
      <p:sp>
        <p:nvSpPr>
          <p:cNvPr id="9" name="Title 1"/>
          <p:cNvSpPr txBox="1">
            <a:spLocks/>
          </p:cNvSpPr>
          <p:nvPr/>
        </p:nvSpPr>
        <p:spPr>
          <a:xfrm>
            <a:off x="717645" y="3657600"/>
            <a:ext cx="8153400" cy="3505200"/>
          </a:xfrm>
          <a:prstGeom prst="rect">
            <a:avLst/>
          </a:prstGeom>
        </p:spPr>
        <p:txBody>
          <a:bodyPr bIns="91440" anchor="b" anchorCtr="0">
            <a:normAutofit fontScale="25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4000" dirty="0" smtClean="0">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4000" dirty="0" smtClean="0">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6000" b="0" i="0" u="none" strike="noStrike" kern="1200" cap="none" spc="0" normalizeH="0" baseline="0" noProof="0" dirty="0" err="1"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একতরফা</a:t>
            </a:r>
            <a:r>
              <a:rPr kumimoji="0" lang="en-US" sz="16000" b="0" i="0" u="none" strike="noStrike" kern="1200" cap="none" spc="0" normalizeH="0" baseline="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 </a:t>
            </a:r>
            <a:r>
              <a:rPr kumimoji="0" lang="en-US" sz="16000" b="0" i="0" u="none" strike="noStrike" kern="1200" cap="none" spc="0" normalizeH="0" baseline="0" noProof="0" dirty="0" err="1"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দাখিলা</a:t>
            </a:r>
            <a:r>
              <a:rPr kumimoji="0" lang="en-US" sz="16000" b="0" i="0" u="none" strike="noStrike" kern="1200" cap="none" spc="0" normalizeH="0" baseline="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 </a:t>
            </a:r>
            <a:r>
              <a:rPr kumimoji="0" lang="en-US" sz="16000" b="0" i="0" u="none" strike="noStrike" kern="1200" cap="none" spc="0" normalizeH="0" baseline="0" noProof="0" dirty="0" err="1"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পদ্ধতির</a:t>
            </a:r>
            <a:r>
              <a:rPr kumimoji="0" lang="en-US" sz="16000" b="0" i="0" u="none" strike="noStrike" kern="1200" cap="none" spc="0" normalizeH="0" baseline="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 </a:t>
            </a:r>
            <a:r>
              <a:rPr kumimoji="0" lang="en-US" sz="16000" b="0" i="0" u="none" strike="noStrike" kern="1200" cap="none" spc="0" normalizeH="0" baseline="0" noProof="0" dirty="0" err="1"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অসুবিধা</a:t>
            </a:r>
            <a:r>
              <a:rPr kumimoji="0" lang="en-US" sz="16000" b="0" i="0" u="none" strike="noStrike" kern="1200" cap="none" spc="0" normalizeH="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 :</a:t>
            </a:r>
            <a:endParaRPr kumimoji="0" lang="en-US" sz="16000" b="0" i="0" u="none" strike="noStrike" kern="1200" cap="none" spc="0" normalizeH="0" baseline="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20000"/>
              </a:lnSpc>
              <a:spcBef>
                <a:spcPct val="0"/>
              </a:spcBef>
              <a:spcAft>
                <a:spcPts val="0"/>
              </a:spcAft>
              <a:buClrTx/>
              <a:buSzTx/>
              <a:buFontTx/>
              <a:buNone/>
              <a:tabLst/>
              <a:defRPr/>
            </a:pP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১। </a:t>
            </a:r>
            <a:r>
              <a:rPr lang="en-US" sz="14400" dirty="0" err="1"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আংশিক</a:t>
            </a: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 </a:t>
            </a:r>
            <a:r>
              <a:rPr lang="en-US" sz="14400" dirty="0" err="1"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হিসাব</a:t>
            </a: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a:t>
            </a:r>
          </a:p>
          <a:p>
            <a:pPr marL="0" marR="0" lvl="0" indent="0" algn="just" defTabSz="914400" rtl="0" eaLnBrk="1" fontAlgn="auto" latinLnBrk="0" hangingPunct="1">
              <a:lnSpc>
                <a:spcPct val="120000"/>
              </a:lnSpc>
              <a:spcBef>
                <a:spcPct val="0"/>
              </a:spcBef>
              <a:spcAft>
                <a:spcPts val="0"/>
              </a:spcAft>
              <a:buClrTx/>
              <a:buSzTx/>
              <a:buFontTx/>
              <a:buNone/>
              <a:tabLst/>
              <a:defRPr/>
            </a:pPr>
            <a:r>
              <a:rPr kumimoji="0" lang="en-US" sz="14400" b="0" i="0" u="none" strike="noStrike" kern="1200" cap="none" spc="0" normalizeH="0" baseline="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২।</a:t>
            </a:r>
            <a:r>
              <a:rPr kumimoji="0" lang="en-US" sz="14400" b="0" i="0" u="none" strike="noStrike" kern="1200" cap="none" spc="0" normalizeH="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 </a:t>
            </a:r>
            <a:r>
              <a:rPr kumimoji="0" lang="en-US" sz="14400" b="0" i="0" u="none" strike="noStrike" kern="1200" cap="none" spc="0" normalizeH="0" noProof="0" dirty="0" err="1"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ভূল-ত্রূটির</a:t>
            </a:r>
            <a:r>
              <a:rPr kumimoji="0" lang="en-US" sz="14400" b="0" i="0" u="none" strike="noStrike" kern="1200" cap="none" spc="0" normalizeH="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 </a:t>
            </a:r>
            <a:r>
              <a:rPr kumimoji="0" lang="en-US" sz="14400" b="0" i="0" u="none" strike="noStrike" kern="1200" cap="none" spc="0" normalizeH="0" noProof="0" dirty="0" err="1"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সম্ভাবনা</a:t>
            </a:r>
            <a:r>
              <a:rPr kumimoji="0" lang="en-US" sz="14400" b="0" i="0" u="none" strike="noStrike" kern="1200" cap="none" spc="0" normalizeH="0" noProof="0" dirty="0" smtClean="0">
                <a:ln>
                  <a:noFill/>
                </a:ln>
                <a:solidFill>
                  <a:srgbClr val="C00000"/>
                </a:solidFill>
                <a:effectLst>
                  <a:glow rad="228600">
                    <a:schemeClr val="accent2">
                      <a:satMod val="175000"/>
                      <a:alpha val="40000"/>
                    </a:schemeClr>
                  </a:glow>
                </a:effectLst>
                <a:uLnTx/>
                <a:uFillTx/>
                <a:latin typeface="NikoshBAN" panose="02000000000000000000" pitchFamily="2" charset="0"/>
                <a:ea typeface="+mj-ea"/>
                <a:cs typeface="NikoshBAN" panose="02000000000000000000" pitchFamily="2" charset="0"/>
              </a:rPr>
              <a:t>।</a:t>
            </a:r>
            <a:endPar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20000"/>
              </a:lnSpc>
              <a:spcBef>
                <a:spcPct val="0"/>
              </a:spcBef>
              <a:spcAft>
                <a:spcPts val="0"/>
              </a:spcAft>
              <a:buClrTx/>
              <a:buSzTx/>
              <a:buFontTx/>
              <a:buNone/>
              <a:tabLst/>
              <a:defRPr/>
            </a:pP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৩। </a:t>
            </a:r>
            <a:r>
              <a:rPr lang="en-US" sz="14400" dirty="0" err="1"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গানিতিক</a:t>
            </a: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 </a:t>
            </a:r>
            <a:r>
              <a:rPr lang="en-US" sz="14400" dirty="0" err="1"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শুদ্ধতা</a:t>
            </a: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a:t>
            </a:r>
          </a:p>
          <a:p>
            <a:pPr marL="0" marR="0" lvl="0" indent="0" algn="just" defTabSz="914400" rtl="0" eaLnBrk="1" fontAlgn="auto" latinLnBrk="0" hangingPunct="1">
              <a:lnSpc>
                <a:spcPct val="120000"/>
              </a:lnSpc>
              <a:spcBef>
                <a:spcPct val="0"/>
              </a:spcBef>
              <a:spcAft>
                <a:spcPts val="0"/>
              </a:spcAft>
              <a:buClrTx/>
              <a:buSzTx/>
              <a:buFontTx/>
              <a:buNone/>
              <a:tabLst/>
              <a:defRPr/>
            </a:pP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৪। </a:t>
            </a:r>
            <a:r>
              <a:rPr lang="en-US" sz="14400" dirty="0" err="1"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খরচ</a:t>
            </a: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 </a:t>
            </a:r>
            <a:r>
              <a:rPr lang="en-US" sz="14400" dirty="0" err="1"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নিয়ন্ত্রন</a:t>
            </a:r>
            <a:r>
              <a:rPr lang="en-US" sz="14400" dirty="0" smtClean="0">
                <a:solidFill>
                  <a:srgbClr val="C00000"/>
                </a:solidFill>
                <a:effectLst>
                  <a:glow rad="228600">
                    <a:schemeClr val="accent2">
                      <a:satMod val="175000"/>
                      <a:alpha val="40000"/>
                    </a:schemeClr>
                  </a:glow>
                </a:effectLst>
                <a:latin typeface="NikoshBAN" panose="02000000000000000000" pitchFamily="2" charset="0"/>
                <a:ea typeface="+mj-ea"/>
                <a:cs typeface="NikoshBAN" panose="02000000000000000000" pitchFamily="2" charset="0"/>
              </a:rPr>
              <a:t>। </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5900" dirty="0" smtClean="0">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5900" dirty="0" smtClean="0">
              <a:solidFill>
                <a:schemeClr val="tx2"/>
              </a:solidFill>
              <a:latin typeface="NikoshBAN" panose="02000000000000000000" pitchFamily="2" charset="0"/>
              <a:ea typeface="+mj-ea"/>
              <a:cs typeface="NikoshBAN" panose="02000000000000000000" pitchFamily="2"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5900" dirty="0" smtClean="0">
              <a:solidFill>
                <a:schemeClr val="tx2"/>
              </a:solidFill>
              <a:latin typeface="NikoshBAN" panose="02000000000000000000" pitchFamily="2" charset="0"/>
              <a:ea typeface="+mj-ea"/>
              <a:cs typeface="NikoshBAN" panose="020000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smtClean="0">
              <a:solidFill>
                <a:schemeClr val="tx2"/>
              </a:solidFill>
              <a:latin typeface="NikoshBAN" panose="02000000000000000000" pitchFamily="2" charset="0"/>
              <a:ea typeface="+mj-ea"/>
              <a:cs typeface="NikoshBAN" panose="02000000000000000000"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NikoshBAN" panose="02000000000000000000" pitchFamily="2" charset="0"/>
              <a:ea typeface="+mj-ea"/>
              <a:cs typeface="NikoshBAN" panose="02000000000000000000" pitchFamily="2" charset="0"/>
            </a:endParaRPr>
          </a:p>
        </p:txBody>
      </p:sp>
    </p:spTree>
    <p:custDataLst>
      <p:tags r:id="rId1"/>
    </p:custDataLst>
    <p:extLst>
      <p:ext uri="{BB962C8B-B14F-4D97-AF65-F5344CB8AC3E}">
        <p14:creationId xmlns:p14="http://schemas.microsoft.com/office/powerpoint/2010/main" val="36198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2.9|3.1|3|5.7|6.3|1|1.1|6.1"/>
</p:tagLst>
</file>

<file path=ppt/tags/tag2.xml><?xml version="1.0" encoding="utf-8"?>
<p:tagLst xmlns:a="http://schemas.openxmlformats.org/drawingml/2006/main" xmlns:r="http://schemas.openxmlformats.org/officeDocument/2006/relationships" xmlns:p="http://schemas.openxmlformats.org/presentationml/2006/main">
  <p:tag name="TIMING" val="|18.5|4.6"/>
</p:tagLst>
</file>

<file path=ppt/tags/tag3.xml><?xml version="1.0" encoding="utf-8"?>
<p:tagLst xmlns:a="http://schemas.openxmlformats.org/drawingml/2006/main" xmlns:r="http://schemas.openxmlformats.org/officeDocument/2006/relationships" xmlns:p="http://schemas.openxmlformats.org/presentationml/2006/main">
  <p:tag name="TIMING" val="|1.4|2.6|1.4"/>
</p:tagLst>
</file>

<file path=ppt/tags/tag4.xml><?xml version="1.0" encoding="utf-8"?>
<p:tagLst xmlns:a="http://schemas.openxmlformats.org/drawingml/2006/main" xmlns:r="http://schemas.openxmlformats.org/officeDocument/2006/relationships" xmlns:p="http://schemas.openxmlformats.org/presentationml/2006/main">
  <p:tag name="TIMING" val="|0|3.9|1.3|1.1|31.9|1.8"/>
</p:tagLst>
</file>

<file path=ppt/tags/tag5.xml><?xml version="1.0" encoding="utf-8"?>
<p:tagLst xmlns:a="http://schemas.openxmlformats.org/drawingml/2006/main" xmlns:r="http://schemas.openxmlformats.org/officeDocument/2006/relationships" xmlns:p="http://schemas.openxmlformats.org/presentationml/2006/main">
  <p:tag name="TIMING" val="|0.7|-0.7|38.7"/>
</p:tagLst>
</file>

<file path=ppt/tags/tag6.xml><?xml version="1.0" encoding="utf-8"?>
<p:tagLst xmlns:a="http://schemas.openxmlformats.org/drawingml/2006/main" xmlns:r="http://schemas.openxmlformats.org/officeDocument/2006/relationships" xmlns:p="http://schemas.openxmlformats.org/presentationml/2006/main">
  <p:tag name="TIMING" val="|0.3|2.7|2.6"/>
</p:tagLst>
</file>

<file path=ppt/tags/tag7.xml><?xml version="1.0" encoding="utf-8"?>
<p:tagLst xmlns:a="http://schemas.openxmlformats.org/drawingml/2006/main" xmlns:r="http://schemas.openxmlformats.org/officeDocument/2006/relationships" xmlns:p="http://schemas.openxmlformats.org/presentationml/2006/main">
  <p:tag name="TIMING" val="|0.6|80.1"/>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625</TotalTime>
  <Words>841</Words>
  <Application>Microsoft Office PowerPoint</Application>
  <PresentationFormat>On-screen Show (4:3)</PresentationFormat>
  <Paragraphs>250</Paragraphs>
  <Slides>22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Arial</vt:lpstr>
      <vt:lpstr>Book Antiqua</vt:lpstr>
      <vt:lpstr>Calibri</vt:lpstr>
      <vt:lpstr>Calibri Light</vt:lpstr>
      <vt:lpstr>Cambria Math</vt:lpstr>
      <vt:lpstr>Century Gothic</vt:lpstr>
      <vt:lpstr>Nikosh</vt:lpstr>
      <vt:lpstr>NikoshBAN</vt:lpstr>
      <vt:lpstr>Times New Roman</vt:lpstr>
      <vt:lpstr>Trebuchet MS</vt:lpstr>
      <vt:lpstr>Wingdings</vt:lpstr>
      <vt:lpstr>Wingdings 3</vt:lpstr>
      <vt:lpstr>Facet</vt:lpstr>
      <vt:lpstr>Office Theme</vt:lpstr>
      <vt:lpstr>Ion</vt:lpstr>
      <vt:lpstr>PowerPoint Presentation</vt:lpstr>
      <vt:lpstr>শিক্ষক পরিচিতি </vt:lpstr>
      <vt:lpstr>পূর্বজ্ঞান পর্যালোচনা</vt:lpstr>
      <vt:lpstr>পাঠ পরিচিতি</vt:lpstr>
      <vt:lpstr>শিখনফল</vt:lpstr>
      <vt:lpstr>একতরফা দাখিলা পদ্ধতির প্রয়োগ ক্ষেত্র---</vt:lpstr>
      <vt:lpstr>একতরফা দাখিলায় রক্ষিত হিসাবের বইসমূহ</vt:lpstr>
      <vt:lpstr>প্রারম্ভিক ও সমাপনী মূলধন নির্ণয়</vt:lpstr>
      <vt:lpstr>একতরফা দাখিলা পদ্ধতির সুবিধা : ১। সহজ পদ্ধতি,  ২। স্বল্প ব্যয়,  ৩। স্বল্প সময়,    ৪। গোপনীয়তা</vt:lpstr>
      <vt:lpstr>উদ্দীপক</vt:lpstr>
      <vt:lpstr>তিনি নিজ প্রয়োজনে ব্যবসা হতে ১৪,০০০ টাকা উত্তোলন করেছেন। এ উত্তোলিত টাকা হতে ১০,০০০ টাকা ও ব্যক্তিগত মোটর সাইকেল বিক্রয়লব্ধ অর্থ ২০,০০০ টাকা দিয়ে তিনি কারবারের জন্য একটি ডেলিভারি ভ্যান ক্রয় করেন। কারবারের পণ্য বিক্রয়লব্ধ অর্থ দিয়ে মেয়ের স্কুলের বেতন নির্বাহ করেন ৫,০০০ টাকা। অন্যান্য তথ্যাবলীঃ     ১। জুলাই মাসের ১ তারিখে বিণিয়োগের অর্থ ফেরত আসে ৫,০০০ টাকা। ২। প্রাপ্য হিসাবের ৩,০০০ টাকা অনাদায়ী এবং অবশিষ্টের ১০% অনাদায়ী পাওনা সঞ্চিতি সৃষ্টি করতে হবে। ৩। নতুন কোন নোটে স্বীকৃতি দেয়া হয়নি। অধিকন্তু পুরাতন বিলের ৩,০০০ টাকা পরিশোধিত হয়েছে। ৪। প্রাপ্য নোটের ২,০০০ টাকা আদায় হয়েছে। </vt:lpstr>
      <vt:lpstr>করনীয়ঃ</vt:lpstr>
      <vt:lpstr>ক. বিণিয়োগের বকেয়া সুদের পরিমান নির্ণয়</vt:lpstr>
      <vt:lpstr>খ. প্রারম্ভিক ও সমাপনী মূলধনের পরিমান নির্ণয়</vt:lpstr>
      <vt:lpstr>গ।  লাভ-লোকসান বিবরণী ৩১ ডিসেম্বর ২০২০ সমাপ্ত বছরের</vt:lpstr>
      <vt:lpstr>মুল্যায়ন</vt:lpstr>
      <vt:lpstr>উদ্দীপক</vt:lpstr>
      <vt:lpstr>তিনি নিজ প্রয়োজনে ব্যবসা হতে ১২,০০০ টাকা উত্তোলন করেছেন। এ উত্তোলিত টাকা হতে ৮,০০০ টাকা ও ব্যক্তিগত মোটর সাইকেল বিক্রয়লব্ধ অর্থ ১০,০০০ টাকা দিয়ে তিনি কারবারের জন্য একটি মেশিন ক্রয় করেন। কারবারের পণ্য বিক্রয়লব্ধ অর্থ দিয়ে বাড়ির বাজার খরচ নির্বাহ করেন ৩,০০০ টাকা।  অন্যান্য তথ্যাবলীঃ     ১। অক্টোবর মাসের ১ তারিখে বিণিয়োগের অর্থ ফেরত আসে ৫,০০০ টাকা। ২। প্রাপ্য হিসাবের ৪,৫০০ টাকা অনাদায়ী এবং অবশিষ্টের ৫% অনাদায়ী পাওনা সঞ্চিতি সৃষ্টি করতে হবে।  ৩। নতুন কোন নোটে স্বীকৃতি দেয়া হয়নি। অধিকন্তু পুরাতন বিলের ২,৫০০ টাকা পরিশোধিত হয়েছে।  ৪। প্রাপ্য নোটের ১,৫০০ টাকা আদায় হয়েছে। </vt:lpstr>
      <vt:lpstr>করনীয়ঃ</vt:lpstr>
      <vt:lpstr>মাদককে না বলি</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Nurun Nahar</cp:lastModifiedBy>
  <cp:revision>222</cp:revision>
  <dcterms:created xsi:type="dcterms:W3CDTF">2006-08-16T00:00:00Z</dcterms:created>
  <dcterms:modified xsi:type="dcterms:W3CDTF">2021-02-26T17:39:13Z</dcterms:modified>
</cp:coreProperties>
</file>