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55" r:id="rId3"/>
    <p:sldMasterId id="2147483772" r:id="rId4"/>
  </p:sldMasterIdLst>
  <p:notesMasterIdLst>
    <p:notesMasterId r:id="rId16"/>
  </p:notesMasterIdLst>
  <p:sldIdLst>
    <p:sldId id="278" r:id="rId5"/>
    <p:sldId id="279" r:id="rId6"/>
    <p:sldId id="280" r:id="rId7"/>
    <p:sldId id="267" r:id="rId8"/>
    <p:sldId id="258" r:id="rId9"/>
    <p:sldId id="282" r:id="rId10"/>
    <p:sldId id="283" r:id="rId11"/>
    <p:sldId id="284" r:id="rId12"/>
    <p:sldId id="285" r:id="rId13"/>
    <p:sldId id="274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407919"/>
    <a:srgbClr val="DB1F3E"/>
    <a:srgbClr val="660066"/>
    <a:srgbClr val="3A3A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2568-4C9D-4728-B5FC-66CDA9076997}" type="datetimeFigureOut">
              <a:rPr lang="en-US" smtClean="0"/>
              <a:t>2/27/2021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009D9-7B50-4D8D-B313-B4D6D3B99AB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836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62455-F2F6-490F-91FA-8C8C52098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E7C9BF-7888-440E-8192-DF4E869F7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DEFB37-787D-4FDF-96DC-82F92FD6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5DF245-92EC-4513-8FD3-1930D094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F24CA-1AC1-4AC4-B847-59327A7A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91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A0C72-F6CE-4CEC-9F96-B3495C1F6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26D53-780B-4E88-8EA7-4B4099E6E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224F34-EBAB-4ECA-A2BF-AF63506B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24AAF9-D266-42CC-BEAC-4ACBA5DC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CDE698-A1B6-4A1D-A545-D5E23FCF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420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5AF2B4-4F86-4598-AACC-1C6DFB654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72717A-FC21-4BC3-856A-C6DF45AF4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1EA59D-5964-4681-B7F8-25B4D3D0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7618F-55B4-497A-A82C-0F152F26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DFAA3-22C2-4640-944D-E0F341F6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18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40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139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5163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448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949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920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28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E55C78-D1CB-4504-B5EF-1037E8AD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4838B5-59CF-4852-95EB-A1F47F4D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0C71E2-0551-4EA7-A890-39AC4789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B66DCB-14B6-49F2-B384-388BCEF1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EB931-44B1-4E75-B80B-EBE5FD1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423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135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370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729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36962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640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5910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814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773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4508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9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69018-241D-4E83-803E-074221A3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4A2DED-4C10-4A8D-AC97-1EA46CB4F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644F78-D324-4A50-8539-49A26455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0FEE31-3E8D-4D0F-BA66-2E3CA0E5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8A8051-75E8-4B91-A37E-F72E4F40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5937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038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246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052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8505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07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367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10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572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347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818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7FB77-6629-4CFA-8082-F6944A70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2A9E7B-A289-491B-AF42-01D8FEDBE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2DE55A-8342-496B-AAE7-34766EDC2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9400A2-4551-484B-A2C0-BAA55705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5A41AD-868B-4C22-B1F0-07E5770B5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D1CA92-5A12-407C-A2BA-D88635AA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387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146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23687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461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9625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463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9868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22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3247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195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1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63782-46DB-40F6-980E-9D8272F8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36BD01-2447-413B-B604-988E4762E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F011E38-1804-4A38-8DFD-AF3A76B22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307914-997D-4D5B-82F3-06092FFD3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9FB8959-F83E-47C4-951D-68AB2F5AB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94FBB9F-07FC-456A-874F-F774FB1D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70CB4B-3345-4001-8866-ACB26A62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D5645D-1ECC-4EF6-B06B-DA2B5B37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0808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3997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109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340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407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1924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452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706285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1673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822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74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0EF4B9-D8BD-4A00-A2FF-114F84EA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8676283-89A7-4099-9615-8213A727D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6412F0-3857-4535-BABD-C91A3C62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4FFA99-4A2A-4D33-B21E-DE314F3AD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628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00615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DAF9FD-C1AD-474F-AC8E-9821B487D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4B817D4-625D-4AF8-87F8-67ABCDD8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367736-0CA4-4B58-B9AB-E26C190F0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767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2E9DF8-3D8C-4D5C-8D1D-6D097D58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FDF7A5-C833-4920-9B88-8445F4170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CAD6FE-3E16-4BB1-BC74-7B6F70493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4C4FCE-40E9-431A-BA55-8212D5C1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715F7E-3831-4E31-B81D-10908575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A3AEF6-A80F-4804-8942-D47B3728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460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21AC5-EC4F-48BA-801B-CD4D3521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F2867E-A63E-4D58-98BF-BAD34D6C4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CD882C-682F-4FB2-A3F8-E4F184129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1C2E53-5FE8-47F8-936F-CB963AE5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6F5AEE-0BAC-4292-B340-CCDEE7EFC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6EC8CC-7D13-4EBF-9777-4D9E0C3A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16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8266C74-2C47-4C3F-98E5-837F7846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244228-F870-40A0-99BA-54FD966F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CCA7ED-5426-4767-9673-5D7C3D6F0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E3642-E061-4511-A295-2D9AFF50A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2607C-0F81-43F0-B7AC-16D21416E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2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9206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718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pPr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130-E245-4635-B5B6-468FB9BB6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121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09B2CFA-41B3-48B3-B5B8-ED0987BA9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9" y="346134"/>
            <a:ext cx="10722078" cy="6143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8827" y="265160"/>
            <a:ext cx="929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তোমাদেরকে... </a:t>
            </a:r>
            <a:endParaRPr lang="en-US" sz="5400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1627" y="4818971"/>
            <a:ext cx="857216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spc="50" dirty="0" err="1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</a:t>
            </a:r>
            <a:r>
              <a:rPr lang="as-IN" sz="11500" b="1" spc="50" dirty="0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b="1" spc="50" dirty="0" smtClean="0">
                <a:ln w="0"/>
                <a:solidFill>
                  <a:srgbClr val="00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1500" b="1" spc="50" dirty="0">
              <a:ln w="0"/>
              <a:solidFill>
                <a:srgbClr val="00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97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A75533C-75C5-4F60-BA4D-50B78D121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23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9AF99B-B1F0-468D-9C9F-C122264D9472}"/>
              </a:ext>
            </a:extLst>
          </p:cNvPr>
          <p:cNvSpPr txBox="1"/>
          <p:nvPr/>
        </p:nvSpPr>
        <p:spPr>
          <a:xfrm>
            <a:off x="3071145" y="2518578"/>
            <a:ext cx="6072855" cy="52322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539" y="4206407"/>
            <a:ext cx="1044388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rgbClr val="FF0066"/>
                </a:solidFill>
              </a:rPr>
              <a:t> </a:t>
            </a:r>
            <a:r>
              <a:rPr lang="ar-SA" sz="4000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عِلْمُ </a:t>
            </a:r>
            <a:r>
              <a:rPr lang="ar-SA" sz="4000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</a:t>
            </a:r>
            <a:r>
              <a:rPr lang="ar-SA" sz="4000" dirty="0" smtClean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صَّرْفِ</a:t>
            </a:r>
            <a:r>
              <a:rPr lang="en-US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r-SA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এবং পারিভাষিক অর্থ লিখ।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38248" y="0"/>
            <a:ext cx="4840014" cy="181303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66"/>
                </a:solidFill>
              </a:rPr>
              <a:t>বাড়ির কাজ</a:t>
            </a:r>
            <a:endParaRPr lang="en-GB" sz="4800" dirty="0">
              <a:solidFill>
                <a:srgbClr val="FF006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186" y="2159876"/>
            <a:ext cx="7520151" cy="19391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sz="3600" dirty="0" smtClean="0">
                <a:solidFill>
                  <a:srgbClr val="FF0000"/>
                </a:solidFill>
              </a:rPr>
              <a:t>عِلْمُ الصَّرْفِ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আলোচ্য বিষয় লিখ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sz="3600" dirty="0" smtClean="0">
                <a:solidFill>
                  <a:srgbClr val="FF0000"/>
                </a:solidFill>
              </a:rPr>
              <a:t>عِلْمُ الصَّرْفِ</a:t>
            </a:r>
            <a:r>
              <a:rPr lang="bn-IN" sz="3600" dirty="0" smtClean="0">
                <a:solidFill>
                  <a:srgbClr val="FF0000"/>
                </a:solidFill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উদ্দেশ্য লিখ ।</a:t>
            </a:r>
            <a:endParaRPr lang="bn-IN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90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53" y="300789"/>
            <a:ext cx="10694737" cy="65572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2947" y="1082842"/>
            <a:ext cx="9839158" cy="2914420"/>
          </a:xfrm>
          <a:prstGeom prst="rect">
            <a:avLst/>
          </a:prstGeom>
        </p:spPr>
        <p:txBody>
          <a:bodyPr wrap="square" lIns="66833" tIns="33417" rIns="66833" bIns="33417">
            <a:spAutoFit/>
          </a:bodyPr>
          <a:lstStyle/>
          <a:p>
            <a:pPr algn="ctr"/>
            <a:r>
              <a:rPr lang="ar-SA" sz="8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شكرا لكم</a:t>
            </a:r>
            <a: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10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الى اللقاء –ان شاء الله</a:t>
            </a:r>
            <a:r>
              <a:rPr lang="ar-SA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03579" y="4030579"/>
            <a:ext cx="3636211" cy="174457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6833" tIns="33417" rIns="66833" bIns="33417" rtlCol="0" anchor="ctr"/>
          <a:lstStyle/>
          <a:p>
            <a:pPr algn="ctr"/>
            <a:r>
              <a:rPr lang="ar-SA" sz="10100" dirty="0" smtClean="0">
                <a:solidFill>
                  <a:srgbClr val="FF0000"/>
                </a:solidFill>
              </a:rPr>
              <a:t>ا</a:t>
            </a:r>
            <a:r>
              <a:rPr lang="ar-SA" sz="8400" dirty="0" smtClean="0">
                <a:solidFill>
                  <a:srgbClr val="FF0000"/>
                </a:solidFill>
              </a:rPr>
              <a:t>لوداع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2  0.014 -0.042  0.021 -0.07  C 0.04 -0.15  0.045 -0.228  0.031 -0.24  C 0.017 -0.254  -0.01 -0.198  -0.029 -0.118  C -0.039 -0.076  -0.045 -0.036  -0.047 -0.006  C -0.05 0.018  -0.051 0.042  -0.051 0.07  C -0.051 0.16  -0.038 0.234  -0.023 0.234  C -0.008 0.234  0.005 0.16  0.005 0.07  C 0.005 0.028  0.002 -0.012  -0.003 -0.04  C -0.005 -0.064  -0.01 -0.09  -0.016 -0.116  C -0.036 -0.198  -0.063 -0.254  -0.077 -0.24  C -0.091 -0.226  -0.086 -0.15  -0.066 -0.068  C -0.058 -0.03  -0.047 0.002  -0.036 0.024  C -0.028 0.044  -0.019 0.062  -0.007 0.08  C 0.029 0.138  0.065 0.164  0.075 0.14  C 0.084 0.116  0.064 0.05  0.028 -0.006  C 0.013 -0.03  -0.003 -0.048  -0.016 -0.06  C -0.028 -0.072  -0.043 -0.082  -0.059 -0.088  C -0.103 -0.108  -0.141 -0.102  -0.144 -0.07  C -0.148 -0.04  -0.115 0  -0.071 0.02  C -0.051 0.028  -0.032 0.032  -0.017 0.03  C -0.004 0.03  0.01 0.026  0.025 0.02  C 0.069 0  0.102 -0.042  0.098 -0.072  C 0.095 -0.102  0.057 -0.11  0.013 -0.09  C -0.008 -0.08  -0.027 -0.066  -0.04 -0.05  C -0.051 -0.038  -0.062 -0.024  -0.074 -0.006  C -0.109 0.052  -0.13 0.116  -0.12 0.14  C -0.111 0.164  -0.074 0.138  -0.039 0.082  C -0.022 0.054  -0.008 0.026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28717" y="152400"/>
            <a:ext cx="10153683" cy="9144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>
                <a:solidFill>
                  <a:srgbClr val="002060"/>
                </a:solidFill>
              </a:rPr>
              <a:t> </a:t>
            </a:r>
            <a:r>
              <a:rPr lang="ar-EG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تعريف المعلم</a:t>
            </a:r>
            <a:r>
              <a:rPr lang="en-US" sz="4400" b="1" dirty="0" smtClean="0">
                <a:solidFill>
                  <a:srgbClr val="002060"/>
                </a:solidFill>
              </a:rPr>
              <a:t>/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3"/>
            <a:ext cx="4256584" cy="3643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4484916" y="1214422"/>
            <a:ext cx="7192737" cy="2090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لللغة العربية</a:t>
            </a:r>
            <a:endParaRPr lang="b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حيرافورعالم مدرسة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ساتخيل - نواخالي</a:t>
            </a:r>
          </a:p>
          <a:p>
            <a:pPr algn="ctr"/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الجوال: 01712137320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53154" y="3589237"/>
            <a:ext cx="7682635" cy="306228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রকিব উদ্দীন মোল্লা</a:t>
            </a:r>
          </a:p>
          <a:p>
            <a:pPr algn="ctr"/>
            <a:r>
              <a:rPr lang="en-GB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bn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প্রভাষক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হীরাপুর আলিম মাদ্রাসা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নং ০১৭১২ ১৩৭৩২০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267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7445" y="0"/>
            <a:ext cx="5914103" cy="1179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পাঠ পরিচিতি</a:t>
            </a:r>
            <a:endParaRPr lang="en-GB" sz="4400" dirty="0"/>
          </a:p>
        </p:txBody>
      </p:sp>
      <p:sp>
        <p:nvSpPr>
          <p:cNvPr id="3" name="Right Arrow 2"/>
          <p:cNvSpPr/>
          <p:nvPr/>
        </p:nvSpPr>
        <p:spPr>
          <a:xfrm>
            <a:off x="0" y="1386348"/>
            <a:ext cx="3854343" cy="207952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GB" sz="4000" dirty="0">
              <a:solidFill>
                <a:srgbClr val="FF0066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1327354" y="2698954"/>
            <a:ext cx="9055511" cy="3760839"/>
          </a:xfrm>
          <a:prstGeom prst="flowChartPunchedTap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0066"/>
                </a:solidFill>
              </a:rPr>
              <a:t>تَعْرِيْفُ عِلْمُ الصَّرْفِ</a:t>
            </a:r>
            <a:r>
              <a:rPr lang="bn-IN" sz="5400" dirty="0" smtClean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bn-IN" sz="5400" dirty="0" smtClean="0">
                <a:solidFill>
                  <a:srgbClr val="3807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ইলমুচ্ছরফের পরিচয়</a:t>
            </a:r>
            <a:endParaRPr lang="ar-SA" sz="5400" dirty="0" smtClean="0">
              <a:solidFill>
                <a:srgbClr val="3807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1812F9-453C-4B78-87D4-89AA70F5421A}"/>
              </a:ext>
            </a:extLst>
          </p:cNvPr>
          <p:cNvSpPr txBox="1"/>
          <p:nvPr/>
        </p:nvSpPr>
        <p:spPr>
          <a:xfrm>
            <a:off x="725215" y="4206485"/>
            <a:ext cx="10957034" cy="17543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ar-SA" sz="3600" dirty="0">
                <a:solidFill>
                  <a:srgbClr val="00B0F0"/>
                </a:solidFill>
              </a:rPr>
              <a:t>عِلْمُ</a:t>
            </a:r>
            <a:r>
              <a:rPr lang="ar-SA" sz="3600" dirty="0"/>
              <a:t> </a:t>
            </a:r>
            <a:r>
              <a:rPr lang="ar-SA" sz="3600" dirty="0">
                <a:solidFill>
                  <a:schemeClr val="accent2"/>
                </a:solidFill>
              </a:rPr>
              <a:t>الصَّرْف</a:t>
            </a:r>
            <a:r>
              <a:rPr lang="ar-SA" sz="3600" dirty="0"/>
              <a:t>ِ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।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ar-SA" sz="3600" dirty="0">
                <a:solidFill>
                  <a:srgbClr val="00B0F0"/>
                </a:solidFill>
              </a:rPr>
              <a:t>عِلْمُ</a:t>
            </a:r>
            <a:r>
              <a:rPr lang="ar-SA" sz="3600" dirty="0"/>
              <a:t> </a:t>
            </a:r>
            <a:r>
              <a:rPr lang="ar-SA" sz="3600" dirty="0">
                <a:solidFill>
                  <a:schemeClr val="accent2"/>
                </a:solidFill>
              </a:rPr>
              <a:t>الصَّرْف</a:t>
            </a:r>
            <a:r>
              <a:rPr lang="ar-SA" sz="3600" dirty="0"/>
              <a:t>ِ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কাজ বর্ণনা করতে পারবে ।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ar-SA" sz="3600" dirty="0">
                <a:solidFill>
                  <a:srgbClr val="00B0F0"/>
                </a:solidFill>
              </a:rPr>
              <a:t>عِلْمُ</a:t>
            </a:r>
            <a:r>
              <a:rPr lang="ar-SA" sz="3600" dirty="0"/>
              <a:t> </a:t>
            </a:r>
            <a:r>
              <a:rPr lang="ar-SA" sz="3600" dirty="0">
                <a:solidFill>
                  <a:schemeClr val="accent2"/>
                </a:solidFill>
              </a:rPr>
              <a:t>الصَّرْف</a:t>
            </a:r>
            <a:r>
              <a:rPr lang="ar-SA" sz="3600" dirty="0"/>
              <a:t>ِ </a:t>
            </a:r>
            <a:r>
              <a:rPr lang="bn-IN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ব্যাখ্যা করতে পারবে । </a:t>
            </a:r>
            <a:endParaRPr lang="en-US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xmlns="" id="{0CF46D37-F813-44F7-9857-45B056CCEBAE}"/>
              </a:ext>
            </a:extLst>
          </p:cNvPr>
          <p:cNvSpPr/>
          <p:nvPr/>
        </p:nvSpPr>
        <p:spPr>
          <a:xfrm>
            <a:off x="115408" y="106532"/>
            <a:ext cx="11974991" cy="6613865"/>
          </a:xfrm>
          <a:prstGeom prst="frame">
            <a:avLst>
              <a:gd name="adj1" fmla="val 38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853559" y="315310"/>
            <a:ext cx="5565227" cy="37994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ফল..</a:t>
            </a:r>
          </a:p>
          <a:p>
            <a:pPr algn="ctr"/>
            <a:r>
              <a:rPr lang="bn-IN" sz="36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</a:t>
            </a:r>
            <a:endParaRPr lang="bn-IN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0063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FBC1E57-903A-4682-B71A-B0F2949166CB}"/>
              </a:ext>
            </a:extLst>
          </p:cNvPr>
          <p:cNvGrpSpPr/>
          <p:nvPr/>
        </p:nvGrpSpPr>
        <p:grpSpPr>
          <a:xfrm>
            <a:off x="79899" y="150919"/>
            <a:ext cx="5131293" cy="584775"/>
            <a:chOff x="870012" y="559293"/>
            <a:chExt cx="3270969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CF8A40B-AD4A-4B4E-A243-01277341E428}"/>
                </a:ext>
              </a:extLst>
            </p:cNvPr>
            <p:cNvSpPr/>
            <p:nvPr/>
          </p:nvSpPr>
          <p:spPr>
            <a:xfrm>
              <a:off x="885819" y="585926"/>
              <a:ext cx="2565647" cy="50602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0000" endA="295" endPos="92000" dist="1016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13908FF-5115-4E42-881F-F5B7D175C3C1}"/>
                </a:ext>
              </a:extLst>
            </p:cNvPr>
            <p:cNvSpPr txBox="1"/>
            <p:nvPr/>
          </p:nvSpPr>
          <p:spPr>
            <a:xfrm>
              <a:off x="870012" y="559293"/>
              <a:ext cx="3270969" cy="5847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ar-SA" dirty="0"/>
                <a:t>  </a:t>
              </a:r>
              <a:r>
                <a:rPr lang="ar-SA" sz="3200" dirty="0">
                  <a:latin typeface="Calibri" panose="020F0502020204030204" pitchFamily="34" charset="0"/>
                  <a:cs typeface="Calibri" panose="020F0502020204030204" pitchFamily="34" charset="0"/>
                </a:rPr>
                <a:t>عِلْمُ الصَّرْفِ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r-SA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শাব্দিক অর্থ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endParaRPr lang="en-US" sz="28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A9EF86-C37A-4F6D-ABCE-17ACBD3CEF0C}"/>
              </a:ext>
            </a:extLst>
          </p:cNvPr>
          <p:cNvSpPr txBox="1"/>
          <p:nvPr/>
        </p:nvSpPr>
        <p:spPr>
          <a:xfrm>
            <a:off x="945932" y="5748481"/>
            <a:ext cx="1043677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عِلْمُ الصَّرْفِ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রুপান্তর সম্পর্কিত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0909034-1FFA-40CE-BA4A-7A46DC842C46}"/>
              </a:ext>
            </a:extLst>
          </p:cNvPr>
          <p:cNvSpPr txBox="1"/>
          <p:nvPr/>
        </p:nvSpPr>
        <p:spPr>
          <a:xfrm>
            <a:off x="764960" y="1439662"/>
            <a:ext cx="16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878318" y="378372"/>
            <a:ext cx="8071944" cy="28693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ar-S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عِلْمٌ</a:t>
            </a:r>
            <a:r>
              <a:rPr lang="bn-IN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ুঝা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lvl="1" indent="-285750" algn="ctr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0" y="646387"/>
            <a:ext cx="3925612" cy="1986455"/>
          </a:xfrm>
          <a:prstGeom prst="rightArrow">
            <a:avLst>
              <a:gd name="adj1" fmla="val 50000"/>
              <a:gd name="adj2" fmla="val 21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عِلْمُ </a:t>
            </a:r>
            <a:r>
              <a:rPr lang="ar-SA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الصَّرْفِ</a:t>
            </a:r>
            <a:r>
              <a:rPr lang="en-US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</a:p>
          <a:p>
            <a:pPr algn="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مُرَكَّبُ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09697" y="3216165"/>
            <a:ext cx="8182303" cy="25067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اَلصَّرْفُ</a:t>
            </a:r>
            <a:r>
              <a:rPr lang="bn-IN" sz="3200" dirty="0" smtClean="0">
                <a:solidFill>
                  <a:srgbClr val="FF0000"/>
                </a:solidFill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অর্থ-</a:t>
            </a:r>
            <a:endPara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ঘুড়ানো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ফিরানো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337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828799" y="0"/>
            <a:ext cx="8702567" cy="1939159"/>
          </a:xfrm>
          <a:prstGeom prst="downArrow">
            <a:avLst>
              <a:gd name="adj1" fmla="val 784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عِلْمُ الصَّرْفِ</a:t>
            </a:r>
            <a:r>
              <a:rPr lang="bn-IN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পারিভাষিক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409904" y="1939157"/>
            <a:ext cx="11256579" cy="8513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r-SA" sz="2800" dirty="0" smtClean="0">
                <a:solidFill>
                  <a:srgbClr val="002060"/>
                </a:solidFill>
              </a:rPr>
              <a:t>عِلْمُ الصَّرْفِ هُوَ عِلْمٌ يُبْحَثُ فِيْهِ عَنْ تَحْوِيْلِ الْكَلِمَاتِ إِلَى صُوَرٍمُختَلِفَةٍ بِحَسْبِ الْمَعْنَى الْمَقْصُوْدِ </a:t>
            </a:r>
            <a:r>
              <a:rPr lang="ar-SA" sz="2800" dirty="0" smtClean="0">
                <a:solidFill>
                  <a:srgbClr val="002060"/>
                </a:solidFill>
              </a:rPr>
              <a:t>.</a:t>
            </a:r>
            <a:endParaRPr lang="ar-SA" sz="2800" dirty="0" smtClean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3684" y="2900855"/>
            <a:ext cx="10862440" cy="17499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/>
              <a:t>عِلْمُ الصَّرْفِ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মোতাবেক শব্দকে বিভিন্ন রুপ ও আকৃতিতে পরিবর্ত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সম্পর্কে আলোচনা করা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ar-SA" sz="32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3090042" y="4666592"/>
            <a:ext cx="8056180" cy="19864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dirty="0" smtClean="0">
                <a:solidFill>
                  <a:srgbClr val="FF0000"/>
                </a:solidFill>
              </a:rPr>
              <a:t>اَلنَّصْر</a:t>
            </a:r>
            <a:r>
              <a:rPr lang="en-GB" sz="2800" dirty="0" smtClean="0"/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মাসদার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 smtClean="0">
                <a:solidFill>
                  <a:srgbClr val="002060"/>
                </a:solidFill>
              </a:rPr>
              <a:t> نَصَرَ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থেকে </a:t>
            </a:r>
            <a:r>
              <a:rPr lang="ar-SA" sz="3200" dirty="0" smtClean="0">
                <a:solidFill>
                  <a:srgbClr val="002060"/>
                </a:solidFill>
              </a:rPr>
              <a:t> يَنٌصُرُ</a:t>
            </a:r>
            <a:r>
              <a:rPr lang="bn-IN" sz="3200" dirty="0" smtClean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ar-SA" sz="3200" dirty="0" smtClean="0">
                <a:solidFill>
                  <a:srgbClr val="002060"/>
                </a:solidFill>
              </a:rPr>
              <a:t> يَنٌصُر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solidFill>
                  <a:srgbClr val="002060"/>
                </a:solidFill>
              </a:rPr>
              <a:t>اُنٌصُرٌ</a:t>
            </a:r>
            <a:r>
              <a:rPr lang="bn-IN" sz="3200" dirty="0" smtClean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 থেকে-</a:t>
            </a:r>
            <a:endParaRPr lang="bn-IN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 smtClean="0">
                <a:solidFill>
                  <a:srgbClr val="002060"/>
                </a:solidFill>
              </a:rPr>
              <a:t>مَنْصُوْرٌ</a:t>
            </a:r>
            <a:r>
              <a:rPr lang="en-GB" sz="2800" dirty="0" smtClean="0">
                <a:solidFill>
                  <a:srgbClr val="002060"/>
                </a:solidFill>
              </a:rPr>
              <a:t>-</a:t>
            </a:r>
            <a:r>
              <a:rPr lang="ar-SA" sz="2800" dirty="0" smtClean="0">
                <a:solidFill>
                  <a:srgbClr val="002060"/>
                </a:solidFill>
              </a:rPr>
              <a:t> </a:t>
            </a:r>
            <a:r>
              <a:rPr lang="ar-SA" sz="3200" dirty="0" smtClean="0">
                <a:solidFill>
                  <a:srgbClr val="002060"/>
                </a:solidFill>
              </a:rPr>
              <a:t>نَاصِرٌ - </a:t>
            </a:r>
            <a:r>
              <a:rPr lang="ar-SA" sz="3200" dirty="0" smtClean="0">
                <a:solidFill>
                  <a:srgbClr val="002060"/>
                </a:solidFill>
              </a:rPr>
              <a:t>لَاتَنْصُرْ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04040" y="5092262"/>
            <a:ext cx="2191407" cy="151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526FF63-86F0-4FE4-855A-1ECBFD8D6F55}"/>
              </a:ext>
            </a:extLst>
          </p:cNvPr>
          <p:cNvGrpSpPr/>
          <p:nvPr/>
        </p:nvGrpSpPr>
        <p:grpSpPr>
          <a:xfrm>
            <a:off x="0" y="-1"/>
            <a:ext cx="4651901" cy="2175641"/>
            <a:chOff x="97651" y="0"/>
            <a:chExt cx="4651901" cy="130033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xmlns="" id="{9C752A6F-1AA6-42DC-AC15-BBCD31C33E66}"/>
                </a:ext>
              </a:extLst>
            </p:cNvPr>
            <p:cNvSpPr/>
            <p:nvPr/>
          </p:nvSpPr>
          <p:spPr>
            <a:xfrm flipH="1">
              <a:off x="97651" y="0"/>
              <a:ext cx="4651901" cy="1180729"/>
            </a:xfrm>
            <a:prstGeom prst="horizontalScroll">
              <a:avLst>
                <a:gd name="adj" fmla="val 25000"/>
              </a:avLst>
            </a:prstGeom>
            <a:solidFill>
              <a:srgbClr val="00B050"/>
            </a:solidFill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35D577D-B641-44E8-9DCF-299B6B114AB4}"/>
                </a:ext>
              </a:extLst>
            </p:cNvPr>
            <p:cNvSpPr txBox="1"/>
            <p:nvPr/>
          </p:nvSpPr>
          <p:spPr>
            <a:xfrm>
              <a:off x="106533" y="346229"/>
              <a:ext cx="4341180" cy="95410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slope"/>
            </a:sp3d>
          </p:spPr>
          <p:txBody>
            <a:bodyPr wrap="square" rtlCol="0">
              <a:spAutoFit/>
            </a:bodyPr>
            <a:lstStyle/>
            <a:p>
              <a:r>
                <a:rPr lang="ar-SA" sz="2800" dirty="0"/>
                <a:t>عِلْمُ الصَّرْفِ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এর আলোচ্য বিষয় :</a:t>
              </a:r>
              <a:endParaRPr lang="en-US" sz="2800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252249" y="2081049"/>
            <a:ext cx="4414345" cy="36733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600" dirty="0" smtClean="0">
                <a:solidFill>
                  <a:schemeClr val="bg1"/>
                </a:solidFill>
              </a:rPr>
              <a:t>اَلْكَلِمَاتُ الْعَرَبِيَّةُ الْمُتَصَرِّفَةُ </a:t>
            </a:r>
            <a:endParaRPr lang="bn-IN" sz="3600" dirty="0" smtClean="0">
              <a:solidFill>
                <a:schemeClr val="bg1"/>
              </a:solidFill>
            </a:endParaRPr>
          </a:p>
          <a:p>
            <a:pPr algn="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স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শীল শব্দ বা পদ ।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423337" y="0"/>
            <a:ext cx="6101256" cy="2270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600" dirty="0" smtClean="0">
                <a:solidFill>
                  <a:srgbClr val="FF0000"/>
                </a:solidFill>
              </a:rPr>
              <a:t>عِلْمُ الصَّرْفِ</a:t>
            </a:r>
            <a:r>
              <a:rPr lang="bn-IN" sz="3600" dirty="0" smtClean="0">
                <a:solidFill>
                  <a:srgbClr val="FF0000"/>
                </a:solidFill>
              </a:rPr>
              <a:t> –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উদ্দেশ্য হলো-</a:t>
            </a:r>
            <a:r>
              <a:rPr lang="ar-SA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5376042" y="2301765"/>
            <a:ext cx="6180082" cy="3405352"/>
          </a:xfrm>
          <a:prstGeom prst="up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বিশুদ্ধভাবে আরবি শব্দ গঠন করতে, নির্ভুলভাবে পড়তে এবং শুদ্ধভাবে লিখতে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পারা।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6A6363-E6CB-4F4E-8575-AA091B870C42}"/>
              </a:ext>
            </a:extLst>
          </p:cNvPr>
          <p:cNvSpPr txBox="1"/>
          <p:nvPr/>
        </p:nvSpPr>
        <p:spPr>
          <a:xfrm>
            <a:off x="4774930" y="144361"/>
            <a:ext cx="3705393" cy="83099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EB83130-073F-4F98-AE55-706C69EE7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875" y="1592826"/>
            <a:ext cx="6594694" cy="412168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268014" y="2096814"/>
            <a:ext cx="4556235" cy="3531475"/>
          </a:xfrm>
          <a:prstGeom prst="homePlate">
            <a:avLst>
              <a:gd name="adj" fmla="val 710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dirty="0" smtClean="0">
                <a:solidFill>
                  <a:srgbClr val="FF0000"/>
                </a:solidFill>
              </a:rPr>
              <a:t> </a:t>
            </a:r>
            <a:r>
              <a:rPr lang="ar-SA" sz="4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عِلْمُ الصَّرْفِ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r-SA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লিখ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538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490951" y="346841"/>
            <a:ext cx="7078717" cy="1923394"/>
          </a:xfrm>
          <a:prstGeom prst="downArrowCallout">
            <a:avLst>
              <a:gd name="adj1" fmla="val 11529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0718" y="1655378"/>
            <a:ext cx="5580994" cy="241212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400" dirty="0" smtClean="0">
                <a:solidFill>
                  <a:srgbClr val="002060"/>
                </a:solidFill>
              </a:rPr>
              <a:t>عِلْمُ الصَّرْفِ</a:t>
            </a:r>
            <a:r>
              <a:rPr lang="bn-IN" sz="4400" dirty="0" smtClean="0">
                <a:solidFill>
                  <a:srgbClr val="002060"/>
                </a:solidFill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পারিভাষিক অর্থ লিখ </a:t>
            </a:r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5" name="Picture 4" descr="126477_1553327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255" y="2317531"/>
            <a:ext cx="5940304" cy="38651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5310" y="4083269"/>
            <a:ext cx="5360275" cy="245942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عِلْمُ الصَّرْفِ هُوَ عِلْمٌ يُبْحَثُ فِيْهِ عَنْ تَحْوِيْلِ الْكَلِمَاتِ إِلَى صُوَرٍمُختَلِفَةٍ بِحَسْبِ الْمَعْنَى الْمَقْصُوْدِ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por Trail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4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339</Words>
  <Application>Microsoft Office PowerPoint</Application>
  <PresentationFormat>Custom</PresentationFormat>
  <Paragraphs>58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Vapor Trail</vt:lpstr>
      <vt:lpstr>Facet</vt:lpstr>
      <vt:lpstr>Circuit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ASADULLAH</dc:creator>
  <cp:lastModifiedBy>8801815841711</cp:lastModifiedBy>
  <cp:revision>231</cp:revision>
  <dcterms:created xsi:type="dcterms:W3CDTF">2020-04-07T16:09:08Z</dcterms:created>
  <dcterms:modified xsi:type="dcterms:W3CDTF">2021-02-27T08:45:34Z</dcterms:modified>
</cp:coreProperties>
</file>