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3" r:id="rId1"/>
  </p:sldMasterIdLst>
  <p:notesMasterIdLst>
    <p:notesMasterId r:id="rId15"/>
  </p:notesMasterIdLst>
  <p:sldIdLst>
    <p:sldId id="389" r:id="rId2"/>
    <p:sldId id="390" r:id="rId3"/>
    <p:sldId id="363" r:id="rId4"/>
    <p:sldId id="373" r:id="rId5"/>
    <p:sldId id="364" r:id="rId6"/>
    <p:sldId id="385" r:id="rId7"/>
    <p:sldId id="384" r:id="rId8"/>
    <p:sldId id="371" r:id="rId9"/>
    <p:sldId id="378" r:id="rId10"/>
    <p:sldId id="379" r:id="rId11"/>
    <p:sldId id="372" r:id="rId12"/>
    <p:sldId id="386" r:id="rId13"/>
    <p:sldId id="3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incipal KMA Hannan" initials="PKH" lastIdx="2" clrIdx="0">
    <p:extLst>
      <p:ext uri="{19B8F6BF-5375-455C-9EA6-DF929625EA0E}">
        <p15:presenceInfo xmlns:p15="http://schemas.microsoft.com/office/powerpoint/2012/main" xmlns="" userId="Principal KMA Hann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81" autoAdjust="0"/>
    <p:restoredTop sz="92731" autoAdjust="0"/>
  </p:normalViewPr>
  <p:slideViewPr>
    <p:cSldViewPr>
      <p:cViewPr varScale="1">
        <p:scale>
          <a:sx n="67" d="100"/>
          <a:sy n="67" d="100"/>
        </p:scale>
        <p:origin x="-804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998C-61B8-41CA-90F7-55211A0A011C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54F8-BFBC-4BD3-8F07-01A47FCFDB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86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A1746-6A00-4D42-9965-B110EB7173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043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54F8-BFBC-4BD3-8F07-01A47FCFDB7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8859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54F8-BFBC-4BD3-8F07-01A47FCFDB7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5966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ABF12C-721D-4BFA-8CA7-687741F4C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B71DC90-6066-48BF-B866-E79ACD9D5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6267F0-24B0-4776-98F9-F178D5E30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E74991-B0CE-4CFC-9AE8-B5ED37376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34D257-1B85-4FE5-B5B4-011C3BF2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974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81BD8-D365-4287-948C-CC24E1EB8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0FE1551-D389-4FC6-A1A4-5EA53F68E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C9AD67-5E36-4905-9F06-3A2EFDDE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AC53C7-2D4D-407E-B7AD-938CE9D3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861092-CE06-4E8C-BF93-69013254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511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ECB4B26-5E2A-4F4C-8130-194BFF0F3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7578D1-653D-41A4-8DA4-B97977C97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33770F-A7EB-4D6F-8947-08202A5F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3BB958-0BE9-4B45-86F6-3C3035B7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8C9827-BF74-4FDD-B1F5-5B76AAE7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343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EF9368-0689-4C6B-9664-EEFF97D7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3515D4-F242-4E5D-9182-340470C47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6DEA1A-DCA4-4DF5-B347-9C23D3C4F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39FB43-31E9-413B-A856-CA623EFF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839FD0-7AC7-4D36-A83F-145952A4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064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B72DAC-EB5A-4088-9A39-79BCBE1F6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290B37-77BC-49DA-9656-06B7A4844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A37907-86E5-49D3-99B4-6D7B0F91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284310-E151-46D3-BC7D-B2F694D2D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73F74E-03FE-457D-8A61-27BA474AD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148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9D193C-FF09-4A61-B546-E232DA328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7E0C5-B581-400E-A23B-E544A3EA8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E57849-BDCC-4E19-A38E-A6DD200C7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B45610-EA0D-443E-B9CC-ADC3DA815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38A6D7-3291-4A9B-BB5B-849E86577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1B26E7-0B6C-4F89-8E5D-B08D5BDDB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28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7721E-4B42-41DE-8715-777ADBCC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D1DE8C-1FFF-4CA7-80C0-202868998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082B510-282E-4324-95ED-5CC2977B2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C180FF-82F5-4C29-A664-0D122779A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335E096-5AA2-4669-B3B8-570BAA4CF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5817922-9006-4A1D-928F-C5A52993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918ECD4-975E-4FC1-8A07-25BB4FC3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F500DC5-E80A-43D5-8C50-742487618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133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CC65C0-9714-4D3F-AA16-2E9AF2966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703E994-87CF-4653-8464-D6E7A1335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EC64A3A-B749-4B68-A81A-BAE35FF2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9B36E3A-1BCD-4AEF-B398-0C203C49B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238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FCA4D88-7755-4D8A-9687-6EC18CA9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B92DC1F-B8E6-46EF-95F3-3BDB4C93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B626C8-23C2-403F-A73F-26FEB39F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977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69563C-032C-4760-B96E-EE73C8839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960930-1F10-4702-B7C7-4FCB5A0D9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07525F2-13CA-4B08-A991-084233A09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27B25F-664E-4837-93E3-580F433C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94475D-3438-43DD-816F-32E94A6D9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904DB2-4B5C-49ED-B10C-9830F4618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330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A552B1-5236-4C81-B21F-E4A36378E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B4C4400-0FE6-4FF5-A987-912B611D6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FA025DA-F6B4-42CF-9F54-2A79232DE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1FB27D-0632-4E59-A88F-1E3514DC1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A8262D7-60C8-4CE8-B0B5-96F1EAE5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258316-7875-4CE7-884F-42BD3A6A9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654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4F84E31-5B41-45C2-9B9C-7F6EA749C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785CF9-4D6B-4FF3-81A3-7B3B88071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5FE1CD-9666-47B8-A11D-8FB03C699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DC04A5-F126-43DA-AB1E-C00D417E5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D897E4-6A0E-43A2-953C-DB3099CE6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xmlns="" id="{8A171272-DE67-47CF-BA22-F1B65425688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389"/>
            </a:avLst>
          </a:prstGeom>
          <a:gradFill flip="none" rotWithShape="1">
            <a:gsLst>
              <a:gs pos="100000">
                <a:schemeClr val="accent2">
                  <a:lumMod val="75000"/>
                </a:schemeClr>
              </a:gs>
              <a:gs pos="0">
                <a:srgbClr val="00B050"/>
              </a:gs>
            </a:gsLst>
            <a:path path="rect">
              <a:fillToRect l="100000" t="100000"/>
            </a:path>
            <a:tileRect r="-100000" b="-100000"/>
          </a:gradFill>
          <a:ln w="38100">
            <a:gradFill flip="none" rotWithShape="1">
              <a:gsLst>
                <a:gs pos="0">
                  <a:srgbClr val="C00000"/>
                </a:gs>
                <a:gs pos="100000">
                  <a:srgbClr val="00B050"/>
                </a:gs>
              </a:gsLst>
              <a:path path="rect">
                <a:fillToRect l="100000" t="100000"/>
              </a:path>
              <a:tileRect r="-100000" b="-100000"/>
            </a:gradFill>
          </a:ln>
          <a:effectLst>
            <a:glow rad="101600">
              <a:schemeClr val="accent2">
                <a:lumMod val="40000"/>
                <a:lumOff val="6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3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928802"/>
            <a:ext cx="12192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7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7715" y="3929067"/>
            <a:ext cx="10189947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Oval 4"/>
          <p:cNvSpPr/>
          <p:nvPr/>
        </p:nvSpPr>
        <p:spPr>
          <a:xfrm>
            <a:off x="2095472" y="285728"/>
            <a:ext cx="8001056" cy="135732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dirty="0" smtClean="0">
                <a:solidFill>
                  <a:srgbClr val="FF0000"/>
                </a:solidFill>
              </a:rPr>
              <a:t>السلام عليكم ورحمة الله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1982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0632817"/>
              </p:ext>
            </p:extLst>
          </p:nvPr>
        </p:nvGraphicFramePr>
        <p:xfrm>
          <a:off x="809588" y="2000240"/>
          <a:ext cx="103632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1100">
                <a:tc>
                  <a:txBody>
                    <a:bodyPr/>
                    <a:lstStyle/>
                    <a:p>
                      <a:r>
                        <a:rPr lang="en-US" sz="3300" dirty="0" err="1">
                          <a:solidFill>
                            <a:srgbClr val="FFFF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</a:t>
                      </a:r>
                      <a:r>
                        <a:rPr lang="en-US" sz="3300" baseline="0" dirty="0">
                          <a:solidFill>
                            <a:srgbClr val="FFFF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300" baseline="0" dirty="0" err="1">
                          <a:solidFill>
                            <a:srgbClr val="FFFF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</a:t>
                      </a:r>
                      <a:r>
                        <a:rPr lang="en-US" sz="3300" baseline="0" dirty="0">
                          <a:solidFill>
                            <a:srgbClr val="FFFF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300" baseline="0" dirty="0" err="1">
                          <a:solidFill>
                            <a:srgbClr val="FFFF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</a:t>
                      </a:r>
                      <a:endParaRPr lang="en-US" sz="3300" dirty="0">
                        <a:solidFill>
                          <a:srgbClr val="FFFF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300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আরবি</a:t>
                      </a:r>
                      <a:r>
                        <a:rPr lang="en-US" sz="33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300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en-US" sz="33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 sz="3300" dirty="0">
                        <a:solidFill>
                          <a:srgbClr val="FFFF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sz="33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</a:rPr>
                        <a:t>غَائِبِين</a:t>
                      </a:r>
                      <a:endParaRPr lang="en-US" sz="33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 sz="3300" dirty="0">
                        <a:solidFill>
                          <a:srgbClr val="FFFF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sz="33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</a:rPr>
                        <a:t>فَلَنَقُصَّنَّ</a:t>
                      </a:r>
                      <a:endParaRPr lang="en-US" sz="33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 sz="33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sz="33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</a:rPr>
                        <a:t>أُرْسِل</a:t>
                      </a:r>
                      <a:endParaRPr lang="en-US" sz="33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Can 4"/>
          <p:cNvSpPr/>
          <p:nvPr/>
        </p:nvSpPr>
        <p:spPr>
          <a:xfrm>
            <a:off x="2738414" y="214290"/>
            <a:ext cx="5072098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</a:rPr>
              <a:t>বাংলায় অর্থ লিখ</a:t>
            </a:r>
            <a:endParaRPr lang="en-GB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89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3595308"/>
            <a:ext cx="8458200" cy="11079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AE" sz="6600" b="1" dirty="0">
                <a:latin typeface="Arial" panose="020B0604020202020204" pitchFamily="34" charset="0"/>
                <a:cs typeface="Arial" panose="020B0604020202020204" pitchFamily="34" charset="0"/>
              </a:rPr>
              <a:t>وَكَمْ مِنْ قَرْيَةٍ أَهْلَكْنَاهَا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452794" y="2714620"/>
            <a:ext cx="571504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তারকীব</a:t>
            </a:r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Punched Tape 7"/>
          <p:cNvSpPr/>
          <p:nvPr/>
        </p:nvSpPr>
        <p:spPr>
          <a:xfrm>
            <a:off x="3024166" y="214290"/>
            <a:ext cx="5715040" cy="2500330"/>
          </a:xfrm>
          <a:prstGeom prst="flowChartPunchedTa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এসো সবাই মিলে চেষ্টা করি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9334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72" y="1714488"/>
            <a:ext cx="8358246" cy="33242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309654" y="5572140"/>
            <a:ext cx="98298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as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</a:t>
            </a:r>
            <a:r>
              <a:rPr lang="as-IN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করোনা ভাইরাস ও পূর্ববর্তী গজবের মধ্যে কী মিল রয়েছে , অত্র আয়াতের 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as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 আনবে</a:t>
            </a:r>
            <a:r>
              <a:rPr lang="en-US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24166" y="0"/>
            <a:ext cx="6500858" cy="155731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2060"/>
                </a:solidFill>
              </a:rPr>
              <a:t>চিন্তা করে লিখে আনবে</a:t>
            </a:r>
            <a:endParaRPr lang="en-GB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0359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4971" y="214290"/>
            <a:ext cx="812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شكرا لكم</a:t>
            </a:r>
            <a:b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 </a:t>
            </a:r>
            <a: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اللقاء –ان شاء الله 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21" y="2357430"/>
            <a:ext cx="8432800" cy="35052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Oval 6"/>
          <p:cNvSpPr/>
          <p:nvPr/>
        </p:nvSpPr>
        <p:spPr>
          <a:xfrm>
            <a:off x="3524232" y="4643446"/>
            <a:ext cx="5905541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/>
              <a:t>الوداع</a:t>
            </a:r>
            <a:endParaRPr lang="en-GB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523968" y="0"/>
            <a:ext cx="9334565" cy="1643050"/>
          </a:xfrm>
          <a:prstGeom prst="horizontalScroll">
            <a:avLst/>
          </a:prstGeom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تعريف المعلم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198120" y="1737360"/>
            <a:ext cx="7376160" cy="4495800"/>
          </a:xfrm>
          <a:prstGeom prst="vertic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محمد رقيب الدين</a:t>
            </a:r>
            <a:endParaRPr lang="ar-SA" sz="5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المحاضر للغة العربية</a:t>
            </a:r>
            <a:endParaRPr lang="bn-IN" sz="4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حيرافورعالم مدرسة</a:t>
            </a:r>
            <a:endParaRPr lang="ar-SA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ساتخيل - نواخالي</a:t>
            </a:r>
          </a:p>
          <a:p>
            <a:pPr algn="ctr"/>
            <a:r>
              <a:rPr lang="ar-SA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رقم الجوال: 01712137320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991" y="2283347"/>
            <a:ext cx="3893849" cy="389384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2467642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4932" b="46976"/>
          <a:stretch/>
        </p:blipFill>
        <p:spPr>
          <a:xfrm>
            <a:off x="6667504" y="2143116"/>
            <a:ext cx="4988136" cy="350044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Down Arrow Callout 6"/>
          <p:cNvSpPr/>
          <p:nvPr/>
        </p:nvSpPr>
        <p:spPr>
          <a:xfrm>
            <a:off x="2524100" y="0"/>
            <a:ext cx="6143668" cy="1928802"/>
          </a:xfrm>
          <a:prstGeom prst="downArrowCallout">
            <a:avLst>
              <a:gd name="adj1" fmla="val 21154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Punched Tape 7"/>
          <p:cNvSpPr/>
          <p:nvPr/>
        </p:nvSpPr>
        <p:spPr>
          <a:xfrm>
            <a:off x="809588" y="1714488"/>
            <a:ext cx="5357850" cy="4286280"/>
          </a:xfrm>
          <a:prstGeom prst="flowChartPunchedTa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বিষয়-আল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কোরআন</a:t>
            </a:r>
            <a:endParaRPr lang="en-US" sz="3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সুরাহ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আ’রাফ</a:t>
            </a:r>
            <a:endPara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/০৮/২০২০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sz="3600" dirty="0">
              <a:solidFill>
                <a:srgbClr val="00B050"/>
              </a:solidFill>
              <a:latin typeface="Arial Narrow" panose="020B0606020202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056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523836" y="0"/>
            <a:ext cx="10930014" cy="1571612"/>
          </a:xfrm>
          <a:prstGeom prst="downArrow">
            <a:avLst>
              <a:gd name="adj1" fmla="val 693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জানবে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9588" y="1857364"/>
            <a:ext cx="10501386" cy="421481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১/ </a:t>
            </a:r>
            <a:r>
              <a:rPr lang="en-US" sz="3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২/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তারক্বীব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৩/  </a:t>
            </a:r>
            <a:r>
              <a:rPr lang="en-US" sz="3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অত্র</a:t>
            </a:r>
            <a:r>
              <a:rPr lang="en-US" sz="3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আয়াতের</a:t>
            </a:r>
            <a:r>
              <a:rPr lang="en-US" sz="3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শানে</a:t>
            </a:r>
            <a:r>
              <a:rPr lang="en-US" sz="3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নযুল</a:t>
            </a:r>
            <a:r>
              <a:rPr lang="en-US" sz="3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৪/ 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বর্তমানের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করোনা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পূর্বের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8637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95340" y="1643050"/>
            <a:ext cx="10358470" cy="47089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AE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وَكَمْ مِنْ قَرْيَةٍ أَهْلَكْنَاهَا فَجَاءَهَا بَأْسُنَا بَيَاتًا أَوْ هُمْ </a:t>
            </a:r>
            <a:r>
              <a:rPr lang="ar-AE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قَائِلُونَ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</a:rPr>
              <a:t>(৪)</a:t>
            </a:r>
          </a:p>
          <a:p>
            <a:pPr algn="r"/>
            <a:r>
              <a:rPr lang="bn-IN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ar-AE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فَمَا </a:t>
            </a:r>
            <a:r>
              <a:rPr lang="ar-AE" sz="2800" b="1" dirty="0">
                <a:solidFill>
                  <a:srgbClr val="002060"/>
                </a:solidFill>
                <a:latin typeface="Arial" panose="020B0604020202020204" pitchFamily="34" charset="0"/>
              </a:rPr>
              <a:t>كَانَ دَعْوَاهُمْ إِذْ جَاءَهُمْ بَأْسُنَا إِلَّا أَنْ قَالُوا إِنَّا كُنَّا </a:t>
            </a:r>
            <a:r>
              <a:rPr lang="ar-AE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ظَالِمِينَ</a:t>
            </a:r>
            <a:r>
              <a:rPr lang="bn-IN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</a:rPr>
              <a:t>৫)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r"/>
            <a:r>
              <a:rPr lang="ar-AE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فَلَنَسْأَلَنَّ الَّذِينَ أُرْسِلَ إِلَيْهِمْ وَلَنَسْأَلَنَّ الْمُرْسَلِين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</a:rPr>
              <a:t>(৬)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AE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فَلَنَقُصَّنَّ </a:t>
            </a:r>
            <a:r>
              <a:rPr lang="ar-AE" sz="2800" b="1" dirty="0">
                <a:solidFill>
                  <a:srgbClr val="002060"/>
                </a:solidFill>
                <a:latin typeface="Arial" panose="020B0604020202020204" pitchFamily="34" charset="0"/>
              </a:rPr>
              <a:t>عَلَيْهِمْ بِعِلْمٍ وَمَا كُنَّا غَائِبِين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</a:rPr>
              <a:t>(৭)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endParaRPr lang="en-US" sz="2800" dirty="0" smtClean="0">
              <a:latin typeface="Arial" panose="020B0604020202020204" pitchFamily="34" charset="0"/>
            </a:endParaRPr>
          </a:p>
          <a:p>
            <a:pPr algn="just"/>
            <a:r>
              <a:rPr lang="bn-IN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অনুবাদ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just"/>
            <a:r>
              <a:rPr lang="as-IN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as-IN" sz="2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 এমন বহু জনবসতি রয়েছে, যা আমি ধ্বংস করে দিয়েছি। বস্তুত সেখানে আমার আযাব এসেছে রাতে, কিংবা যখন তারা দ্বিপ্রহরে বিশ্রামরত ছিল।</a:t>
            </a:r>
          </a:p>
          <a:p>
            <a:pPr algn="just"/>
            <a:r>
              <a:rPr lang="as-IN" sz="2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সুতরাং যখন তাদের নিকট আমার আযাব এসেছে, তখন তাদের দাবী কেবল এই ছিল যে, তারা বলল, ‘নিশ্চয় আমরা যালিম ছিলাম’।</a:t>
            </a:r>
          </a:p>
          <a:p>
            <a:pPr algn="just"/>
            <a:r>
              <a:rPr lang="as-IN" sz="2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.৬ সুতরাং আমি অবশ্যই তাদেরকে জিজ্ঞাসাবাদ করব যাদের নিকট রাসূল প্রেরিত হয়েছিল এবং অবশ্যই আমি প্রেরিতদেরকে জিজ্ঞাসাবাদ করব।</a:t>
            </a:r>
          </a:p>
          <a:p>
            <a:pPr algn="just"/>
            <a:r>
              <a:rPr lang="as-IN" sz="2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অতঃপর অবশ্যই আমি তাদের নিকট জেনে- শুনে বর্ণনা করব। আর আমি তো অনুপস্থিত ছিলাম না।</a:t>
            </a:r>
            <a:endParaRPr lang="en-US" sz="2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2309786" y="0"/>
            <a:ext cx="6786610" cy="1500174"/>
          </a:xfrm>
          <a:prstGeom prst="flowChartPunchedTa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ঠাংশ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24863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2601"/>
            <a:ext cx="11201400" cy="443198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নামকরণ</a:t>
            </a:r>
            <a:endParaRPr lang="en-US" sz="4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সূরা আল আরাফ (আরবি ভাষায়: </a:t>
            </a:r>
            <a:r>
              <a:rPr lang="ar-AE" sz="2600" b="1" dirty="0">
                <a:solidFill>
                  <a:srgbClr val="0070C0"/>
                </a:solidFill>
                <a:latin typeface="NikoshBAN" panose="02000000000000000000" pitchFamily="2" charset="0"/>
              </a:rPr>
              <a:t>سورة الأعراف, "</a:t>
            </a:r>
            <a:r>
              <a:rPr lang="as-IN" sz="2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উঁচু স্থান") মুসলমানদের ধর্মীয় গ্রন্থ কুরআনের সপ্তম সূরা, এর আয়াত সংখ্যা ২০৬টি এবং এর রূকুর সংখ্যা ২৪টি। </a:t>
            </a:r>
            <a:endParaRPr lang="bn-IN" sz="26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s-IN" sz="2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as-IN" sz="2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সূরাটি মক্কায় অবতীর্ণ হয়েছে। এই সূরার কেন্দ্রীয় বিষয়বস্তু হচ্ছে রিসালাতের প্রতি ঈমান আনার দাওয়াত</a:t>
            </a:r>
            <a:r>
              <a:rPr lang="en-US" sz="2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  <a:p>
            <a:r>
              <a:rPr lang="bn-IN" sz="2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as-IN" sz="2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as-IN" sz="2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সূরার ৪৬ ও ৪৭নং আয়াতে (পঞ্চম রুকূতে) আসহাবে আরাফ বা আরাফবাসীদের উল্লেখ করা হয়েছে। সেই জন্যে এর নামকরণ করা হয়েছে আল আরাফ। অন্য কথায় বলা যায়, এ সূরাকে সূরা আল আরাফ বলার তাৎপর্য হচ্ছে এই যে, যে সূরার মধ্যে আ’রাফের কথা বলা </a:t>
            </a:r>
            <a:r>
              <a:rPr lang="as-IN" sz="2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হয়েছে</a:t>
            </a:r>
            <a:r>
              <a:rPr lang="bn-IN" sz="2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2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as-IN" sz="2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1738282" y="0"/>
            <a:ext cx="6572296" cy="1500174"/>
          </a:xfrm>
          <a:prstGeom prst="downArrowCallout">
            <a:avLst>
              <a:gd name="adj1" fmla="val 25000"/>
              <a:gd name="adj2" fmla="val 57813"/>
              <a:gd name="adj3" fmla="val 25000"/>
              <a:gd name="adj4" fmla="val 7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সূরার</a:t>
            </a:r>
            <a:r>
              <a:rPr lang="en-US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নামকরণ</a:t>
            </a:r>
            <a:r>
              <a:rPr lang="en-US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84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000240"/>
            <a:ext cx="11049000" cy="40318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as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নাযিলের </a:t>
            </a:r>
            <a:r>
              <a:rPr lang="as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সময়-কাল</a:t>
            </a:r>
          </a:p>
          <a:p>
            <a:pPr algn="just"/>
            <a:r>
              <a:rPr lang="bn-IN" sz="2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as-IN" sz="2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as-IN" sz="2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সূরার আলোচ্য বিষয়ের প্রতি দৃষ্টিপাত করলে সুস্পষ্টভাবে অনুভূত হয়ে যে, এ সূরাটি সূরা আন’আমের প্রায় সমসময়ে নাযিল হয়। অবশ্য এটা আগে না আন’আম আগে নাযিল হয় তা নিশ্চয়তার সাথে চিহ্নিত করা যাবে না। </a:t>
            </a:r>
            <a:endParaRPr lang="bn-IN" sz="2800" b="1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2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s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 </a:t>
            </a:r>
            <a:r>
              <a:rPr lang="as-IN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সূরায় প্রদত্ত ভাষণের বাচনভংগী থেকে এটি যে ঐ সময়ের সাথে সম্পর্কিত তা পরিষ্কার বুঝা যায়। কাজেই এর ঐতিহাসিক পটভূমি অনুধাবন করার জন্যে সূরা আন’আমের শুরুতে যে ভূমিকা লেখা হয়েছে তার ওপর একবর নজর বুলিয়ে নেয়া যথেষ্ট হবে।</a:t>
            </a:r>
            <a:endParaRPr lang="as-IN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870466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2666976" y="285728"/>
            <a:ext cx="614366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নাযিলের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সময়-কাল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57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1847194"/>
            <a:ext cx="9677400" cy="440120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kk-K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اهلکنا</a:t>
            </a:r>
            <a:r>
              <a:rPr lang="b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۔ صیغه</a:t>
            </a:r>
            <a:r>
              <a:rPr lang="ar-SA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جمع متکلم</a:t>
            </a:r>
            <a:r>
              <a:rPr lang="ar-SA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بحث</a:t>
            </a:r>
            <a:r>
              <a:rPr lang="ar-SA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ماضی </a:t>
            </a:r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معروف</a:t>
            </a:r>
            <a:r>
              <a:rPr lang="ar-SA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باب </a:t>
            </a:r>
            <a:r>
              <a:rPr lang="ar-SA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افعال</a:t>
            </a:r>
            <a:r>
              <a:rPr lang="kk-K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۔ </a:t>
            </a:r>
            <a:r>
              <a:rPr lang="ar-SA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مصدر</a:t>
            </a:r>
            <a:r>
              <a:rPr lang="ar-SA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الاهلاک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ماده</a:t>
            </a:r>
            <a:r>
              <a:rPr lang="ar-SA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ه۔ل۔ک </a:t>
            </a:r>
            <a:r>
              <a:rPr lang="kk-K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۔جنس صحیح۔ </a:t>
            </a:r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معن</a:t>
            </a:r>
            <a:r>
              <a:rPr lang="ar-SA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</a:rPr>
              <a:t>=</a:t>
            </a:r>
            <a:r>
              <a:rPr lang="as-IN" sz="2800" dirty="0">
                <a:solidFill>
                  <a:srgbClr val="FFFF00"/>
                </a:solidFill>
                <a:latin typeface="Arial" panose="020B0604020202020204" pitchFamily="34" charset="0"/>
              </a:rPr>
              <a:t>আমরা ধ্বংস করেছি।</a:t>
            </a: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s-IN" sz="2800" dirty="0">
              <a:latin typeface="Arial" panose="020B0604020202020204" pitchFamily="34" charset="0"/>
            </a:endParaRPr>
          </a:p>
          <a:p>
            <a:r>
              <a:rPr lang="kk-K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قایلون</a:t>
            </a:r>
            <a:r>
              <a:rPr lang="kk-KZ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۔ صیغه جمع مذکر۔  بحث اسم فاعل۔ </a:t>
            </a: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مصدر القیلولة۔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ماده ق </a:t>
            </a: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۔ی۔ل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۔جنس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اجوف یاٸ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۔</a:t>
            </a:r>
            <a:r>
              <a:rPr lang="kk-KZ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معن</a:t>
            </a:r>
            <a:r>
              <a:rPr lang="ar-SA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kk-KZ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</a:t>
            </a:r>
            <a:r>
              <a:rPr lang="kk-KZ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s-IN" sz="2800" dirty="0">
                <a:solidFill>
                  <a:srgbClr val="FFFF00"/>
                </a:solidFill>
                <a:latin typeface="Arial" panose="020B0604020202020204" pitchFamily="34" charset="0"/>
              </a:rPr>
              <a:t>দ্বিপ্রহরে বিশ্রামকারীগণ।</a:t>
            </a: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ar-AE" sz="2800" dirty="0">
                <a:latin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</a:rPr>
              <a:t>   </a:t>
            </a:r>
            <a:r>
              <a:rPr lang="as-IN" sz="2800" dirty="0">
                <a:solidFill>
                  <a:srgbClr val="FFFF00"/>
                </a:solidFill>
                <a:latin typeface="Arial" panose="020B0604020202020204" pitchFamily="34" charset="0"/>
              </a:rPr>
              <a:t>গ্রাম বা পল্লি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</a:rPr>
              <a:t>  = </a:t>
            </a:r>
            <a:r>
              <a:rPr lang="ar-A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قریة</a:t>
            </a:r>
            <a:r>
              <a:rPr lang="ar-AE" sz="2800" dirty="0">
                <a:latin typeface="Arial" panose="020B0604020202020204" pitchFamily="34" charset="0"/>
              </a:rPr>
              <a:t>۔ هذا لفظ واحد۔ جمعه قرای ۔</a:t>
            </a:r>
            <a:r>
              <a:rPr lang="ar-AE" sz="2800" dirty="0" smtClean="0">
                <a:latin typeface="Arial" panose="020B0604020202020204" pitchFamily="34" charset="0"/>
              </a:rPr>
              <a:t>معن</a:t>
            </a:r>
            <a:r>
              <a:rPr lang="ar-SA" sz="2800" dirty="0" smtClean="0">
                <a:latin typeface="Arial" panose="020B0604020202020204" pitchFamily="34" charset="0"/>
              </a:rPr>
              <a:t>ا</a:t>
            </a:r>
            <a:r>
              <a:rPr lang="ar-AE" sz="2800" dirty="0" smtClean="0">
                <a:latin typeface="Arial" panose="020B0604020202020204" pitchFamily="34" charset="0"/>
              </a:rPr>
              <a:t>ه</a:t>
            </a:r>
            <a:r>
              <a:rPr lang="ar-AE" sz="2800" dirty="0">
                <a:latin typeface="Arial" panose="020B0604020202020204" pitchFamily="34" charset="0"/>
              </a:rPr>
              <a:t>۔ </a:t>
            </a:r>
            <a:r>
              <a:rPr lang="en-US" sz="2800" dirty="0">
                <a:latin typeface="Arial" panose="020B0604020202020204" pitchFamily="34" charset="0"/>
              </a:rPr>
              <a:t>       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que 3"/>
          <p:cNvSpPr/>
          <p:nvPr/>
        </p:nvSpPr>
        <p:spPr>
          <a:xfrm>
            <a:off x="2809852" y="214290"/>
            <a:ext cx="6429420" cy="1414466"/>
          </a:xfrm>
          <a:prstGeom prst="plaque">
            <a:avLst>
              <a:gd name="adj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তাহক্বিক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রার চেষ্টা করি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097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8335217"/>
              </p:ext>
            </p:extLst>
          </p:nvPr>
        </p:nvGraphicFramePr>
        <p:xfrm>
          <a:off x="523836" y="1928802"/>
          <a:ext cx="11049000" cy="4598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68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21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73708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3600" b="1" dirty="0" err="1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আরবি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7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আর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কত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وَكَمْ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7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জনপদ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قَرْيَة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97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রাত্রিকালে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 marL="68580" marR="68580" marT="34290" marB="3429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بَيَاتًا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7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তাদের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কোন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দাবি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دَعْوَاهُمْ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97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অত্যাচারী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ظَالِمِين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6044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 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আমি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অবশ্যই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জিজ্ঞাসা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করবো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لَنَسْأَلَنَّ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Frame 3"/>
          <p:cNvSpPr/>
          <p:nvPr/>
        </p:nvSpPr>
        <p:spPr>
          <a:xfrm>
            <a:off x="3167042" y="214290"/>
            <a:ext cx="5357850" cy="1285884"/>
          </a:xfrm>
          <a:prstGeom prst="frame">
            <a:avLst>
              <a:gd name="adj1" fmla="val 39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45896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4100</TotalTime>
  <Words>600</Words>
  <Application>Microsoft Office PowerPoint</Application>
  <PresentationFormat>Custom</PresentationFormat>
  <Paragraphs>84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JSTV</dc:creator>
  <cp:lastModifiedBy>8801815841711</cp:lastModifiedBy>
  <cp:revision>559</cp:revision>
  <dcterms:created xsi:type="dcterms:W3CDTF">2019-10-01T01:42:52Z</dcterms:created>
  <dcterms:modified xsi:type="dcterms:W3CDTF">2021-02-27T15:32:53Z</dcterms:modified>
</cp:coreProperties>
</file>