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9" r:id="rId3"/>
    <p:sldId id="260" r:id="rId4"/>
    <p:sldId id="261" r:id="rId5"/>
    <p:sldId id="262" r:id="rId6"/>
    <p:sldId id="263" r:id="rId7"/>
    <p:sldId id="269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88825" cy="6858000"/>
  <p:notesSz cx="6858000" cy="9144000"/>
  <p:defaultTextStyle>
    <a:defPPr>
      <a:defRPr lang="en-US"/>
    </a:defPPr>
    <a:lvl1pPr marL="0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9839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59679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89518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19357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49197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79037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08876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38716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116" y="-276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E9180-3419-4432-BDFB-F9249A880AE4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14DEF-2775-4DF6-8FEC-8359703C0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9839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59679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89518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19357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49197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79037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08876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38716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7"/>
            <a:ext cx="10360501" cy="1470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5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9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9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2" y="274641"/>
            <a:ext cx="8024309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0"/>
            <a:ext cx="10360501" cy="136207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4"/>
            <a:ext cx="10360501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983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596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89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193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491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790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088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387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7" cy="4525962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7" y="1600201"/>
            <a:ext cx="5383397" cy="4525962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4" y="1535114"/>
            <a:ext cx="5385514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9839" indent="0">
              <a:buNone/>
              <a:defRPr sz="2300" b="1"/>
            </a:lvl2pPr>
            <a:lvl3pPr marL="1059679" indent="0">
              <a:buNone/>
              <a:defRPr sz="2100" b="1"/>
            </a:lvl3pPr>
            <a:lvl4pPr marL="1589518" indent="0">
              <a:buNone/>
              <a:defRPr sz="1900" b="1"/>
            </a:lvl4pPr>
            <a:lvl5pPr marL="2119357" indent="0">
              <a:buNone/>
              <a:defRPr sz="1900" b="1"/>
            </a:lvl5pPr>
            <a:lvl6pPr marL="2649197" indent="0">
              <a:buNone/>
              <a:defRPr sz="1900" b="1"/>
            </a:lvl6pPr>
            <a:lvl7pPr marL="3179037" indent="0">
              <a:buNone/>
              <a:defRPr sz="1900" b="1"/>
            </a:lvl7pPr>
            <a:lvl8pPr marL="3708876" indent="0">
              <a:buNone/>
              <a:defRPr sz="1900" b="1"/>
            </a:lvl8pPr>
            <a:lvl9pPr marL="423871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4" y="2174875"/>
            <a:ext cx="5385514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4"/>
            <a:ext cx="5387631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9839" indent="0">
              <a:buNone/>
              <a:defRPr sz="2300" b="1"/>
            </a:lvl2pPr>
            <a:lvl3pPr marL="1059679" indent="0">
              <a:buNone/>
              <a:defRPr sz="2100" b="1"/>
            </a:lvl3pPr>
            <a:lvl4pPr marL="1589518" indent="0">
              <a:buNone/>
              <a:defRPr sz="1900" b="1"/>
            </a:lvl4pPr>
            <a:lvl5pPr marL="2119357" indent="0">
              <a:buNone/>
              <a:defRPr sz="1900" b="1"/>
            </a:lvl5pPr>
            <a:lvl6pPr marL="2649197" indent="0">
              <a:buNone/>
              <a:defRPr sz="1900" b="1"/>
            </a:lvl6pPr>
            <a:lvl7pPr marL="3179037" indent="0">
              <a:buNone/>
              <a:defRPr sz="1900" b="1"/>
            </a:lvl7pPr>
            <a:lvl8pPr marL="3708876" indent="0">
              <a:buNone/>
              <a:defRPr sz="1900" b="1"/>
            </a:lvl8pPr>
            <a:lvl9pPr marL="423871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1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1"/>
            <a:ext cx="4010040" cy="116205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1" y="273052"/>
            <a:ext cx="6813893" cy="5853113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3"/>
            <a:ext cx="4010040" cy="4691062"/>
          </a:xfrm>
        </p:spPr>
        <p:txBody>
          <a:bodyPr/>
          <a:lstStyle>
            <a:lvl1pPr marL="0" indent="0">
              <a:buNone/>
              <a:defRPr sz="1600"/>
            </a:lvl1pPr>
            <a:lvl2pPr marL="529839" indent="0">
              <a:buNone/>
              <a:defRPr sz="1400"/>
            </a:lvl2pPr>
            <a:lvl3pPr marL="1059679" indent="0">
              <a:buNone/>
              <a:defRPr sz="1200"/>
            </a:lvl3pPr>
            <a:lvl4pPr marL="1589518" indent="0">
              <a:buNone/>
              <a:defRPr sz="1100"/>
            </a:lvl4pPr>
            <a:lvl5pPr marL="2119357" indent="0">
              <a:buNone/>
              <a:defRPr sz="1100"/>
            </a:lvl5pPr>
            <a:lvl6pPr marL="2649197" indent="0">
              <a:buNone/>
              <a:defRPr sz="1100"/>
            </a:lvl6pPr>
            <a:lvl7pPr marL="3179037" indent="0">
              <a:buNone/>
              <a:defRPr sz="1100"/>
            </a:lvl7pPr>
            <a:lvl8pPr marL="3708876" indent="0">
              <a:buNone/>
              <a:defRPr sz="1100"/>
            </a:lvl8pPr>
            <a:lvl9pPr marL="423871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700"/>
            </a:lvl1pPr>
            <a:lvl2pPr marL="529839" indent="0">
              <a:buNone/>
              <a:defRPr sz="3300"/>
            </a:lvl2pPr>
            <a:lvl3pPr marL="1059679" indent="0">
              <a:buNone/>
              <a:defRPr sz="2800"/>
            </a:lvl3pPr>
            <a:lvl4pPr marL="1589518" indent="0">
              <a:buNone/>
              <a:defRPr sz="2300"/>
            </a:lvl4pPr>
            <a:lvl5pPr marL="2119357" indent="0">
              <a:buNone/>
              <a:defRPr sz="2300"/>
            </a:lvl5pPr>
            <a:lvl6pPr marL="2649197" indent="0">
              <a:buNone/>
              <a:defRPr sz="2300"/>
            </a:lvl6pPr>
            <a:lvl7pPr marL="3179037" indent="0">
              <a:buNone/>
              <a:defRPr sz="2300"/>
            </a:lvl7pPr>
            <a:lvl8pPr marL="3708876" indent="0">
              <a:buNone/>
              <a:defRPr sz="2300"/>
            </a:lvl8pPr>
            <a:lvl9pPr marL="4238716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0"/>
            <a:ext cx="7313295" cy="804863"/>
          </a:xfrm>
        </p:spPr>
        <p:txBody>
          <a:bodyPr/>
          <a:lstStyle>
            <a:lvl1pPr marL="0" indent="0">
              <a:buNone/>
              <a:defRPr sz="1600"/>
            </a:lvl1pPr>
            <a:lvl2pPr marL="529839" indent="0">
              <a:buNone/>
              <a:defRPr sz="1400"/>
            </a:lvl2pPr>
            <a:lvl3pPr marL="1059679" indent="0">
              <a:buNone/>
              <a:defRPr sz="1200"/>
            </a:lvl3pPr>
            <a:lvl4pPr marL="1589518" indent="0">
              <a:buNone/>
              <a:defRPr sz="1100"/>
            </a:lvl4pPr>
            <a:lvl5pPr marL="2119357" indent="0">
              <a:buNone/>
              <a:defRPr sz="1100"/>
            </a:lvl5pPr>
            <a:lvl6pPr marL="2649197" indent="0">
              <a:buNone/>
              <a:defRPr sz="1100"/>
            </a:lvl6pPr>
            <a:lvl7pPr marL="3179037" indent="0">
              <a:buNone/>
              <a:defRPr sz="1100"/>
            </a:lvl7pPr>
            <a:lvl8pPr marL="3708876" indent="0">
              <a:buNone/>
              <a:defRPr sz="1100"/>
            </a:lvl8pPr>
            <a:lvl9pPr marL="423871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69942" cy="1143000"/>
          </a:xfrm>
          <a:prstGeom prst="rect">
            <a:avLst/>
          </a:prstGeom>
        </p:spPr>
        <p:txBody>
          <a:bodyPr vert="horz" lIns="105967" tIns="52984" rIns="105967" bIns="5298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1"/>
            <a:ext cx="10969942" cy="4525962"/>
          </a:xfrm>
          <a:prstGeom prst="rect">
            <a:avLst/>
          </a:prstGeom>
        </p:spPr>
        <p:txBody>
          <a:bodyPr vert="horz" lIns="105967" tIns="52984" rIns="105967" bIns="529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105967" tIns="52984" rIns="105967" bIns="5298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A38B2-65D1-4E5E-99F6-5D6434894530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2"/>
            <a:ext cx="3859795" cy="365125"/>
          </a:xfrm>
          <a:prstGeom prst="rect">
            <a:avLst/>
          </a:prstGeom>
        </p:spPr>
        <p:txBody>
          <a:bodyPr vert="horz" lIns="105967" tIns="52984" rIns="105967" bIns="5298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2"/>
            <a:ext cx="2844059" cy="365125"/>
          </a:xfrm>
          <a:prstGeom prst="rect">
            <a:avLst/>
          </a:prstGeom>
        </p:spPr>
        <p:txBody>
          <a:bodyPr vert="horz" lIns="105967" tIns="52984" rIns="105967" bIns="5298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FBB2B-B072-490C-9E02-4FE17CCCE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59679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7380" indent="-397380" algn="l" defTabSz="1059679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0989" indent="-331149" algn="l" defTabSz="1059679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24598" indent="-264919" algn="l" defTabSz="105967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54438" indent="-264919" algn="l" defTabSz="105967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84278" indent="-264919" algn="l" defTabSz="105967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4118" indent="-264919" algn="l" defTabSz="10596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3957" indent="-264919" algn="l" defTabSz="10596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73797" indent="-264919" algn="l" defTabSz="10596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03635" indent="-264919" algn="l" defTabSz="10596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9839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9679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518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19357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9197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9037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08876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38716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4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4870" y="753070"/>
            <a:ext cx="4613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সুপ্রিয়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শিক্ষার্থীবৃন্দ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2812" y="3753922"/>
            <a:ext cx="4800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গতম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99247" y="2079813"/>
            <a:ext cx="4320988" cy="207981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তোমাদেরকে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protist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8612" y="685800"/>
            <a:ext cx="6096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18012" y="990600"/>
            <a:ext cx="2836711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সুপার কিংডম ১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427412" y="1905000"/>
            <a:ext cx="4213412" cy="1900517"/>
            <a:chOff x="573741" y="1818163"/>
            <a:chExt cx="4213412" cy="1900517"/>
          </a:xfrm>
        </p:grpSpPr>
        <p:sp>
          <p:nvSpPr>
            <p:cNvPr id="14" name="Oval 13"/>
            <p:cNvSpPr/>
            <p:nvPr/>
          </p:nvSpPr>
          <p:spPr>
            <a:xfrm>
              <a:off x="573741" y="1818163"/>
              <a:ext cx="4213412" cy="190051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93395" y="2032428"/>
              <a:ext cx="3440365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প্রোক্যারিওটা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Prokariota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r>
                <a:rPr lang="bn-BD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79812" y="5257800"/>
            <a:ext cx="3729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1: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Monera</a:t>
            </a:r>
            <a:endParaRPr lang="bn-BD" sz="4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5332412" y="3953436"/>
            <a:ext cx="484094" cy="1380564"/>
          </a:xfrm>
          <a:prstGeom prst="downArrow">
            <a:avLst>
              <a:gd name="adj1" fmla="val 57407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122612" y="2514600"/>
            <a:ext cx="4177553" cy="197222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57408" y="2746794"/>
            <a:ext cx="32191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ইউক্যারিওটা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Eukariota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24718" y="990600"/>
            <a:ext cx="4751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2: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Protista</a:t>
            </a:r>
            <a:endParaRPr lang="bn-BD" sz="40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00918" y="2209800"/>
            <a:ext cx="4751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3: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Fungi</a:t>
            </a:r>
            <a:endParaRPr lang="bn-BD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00918" y="4191000"/>
            <a:ext cx="4751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4: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Plantae</a:t>
            </a:r>
            <a:endParaRPr lang="bn-BD" sz="40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72318" y="5257800"/>
            <a:ext cx="4751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5: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Animalia</a:t>
            </a:r>
            <a:endParaRPr lang="bn-BD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012" y="3124200"/>
            <a:ext cx="32766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সুপার কিংডম 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Down Arrow 20"/>
          <p:cNvSpPr/>
          <p:nvPr/>
        </p:nvSpPr>
        <p:spPr>
          <a:xfrm rot="14646518">
            <a:off x="7414879" y="2279730"/>
            <a:ext cx="496322" cy="1141822"/>
          </a:xfrm>
          <a:prstGeom prst="downArrow">
            <a:avLst>
              <a:gd name="adj1" fmla="val 57407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3633974">
            <a:off x="6532625" y="1141636"/>
            <a:ext cx="496322" cy="1618447"/>
          </a:xfrm>
          <a:prstGeom prst="downArrow">
            <a:avLst>
              <a:gd name="adj1" fmla="val 57407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7304385">
            <a:off x="7143891" y="4012128"/>
            <a:ext cx="496322" cy="827464"/>
          </a:xfrm>
          <a:prstGeom prst="downArrow">
            <a:avLst>
              <a:gd name="adj1" fmla="val 57407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18529721">
            <a:off x="6175051" y="4311078"/>
            <a:ext cx="496322" cy="1618447"/>
          </a:xfrm>
          <a:prstGeom prst="downArrow">
            <a:avLst>
              <a:gd name="adj1" fmla="val 57407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9" grpId="0"/>
      <p:bldP spid="20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8012" y="1524000"/>
            <a:ext cx="5072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অধীনে কিংডম বা রাজ্য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6612" y="2209800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১।</a:t>
            </a:r>
          </a:p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এককোষী,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বহুকোষী, একক বা কলোনিয়াল  ফিলামেন্টাস,জীব।                    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951412" y="1524000"/>
            <a:ext cx="6705600" cy="990600"/>
            <a:chOff x="609592" y="2253338"/>
            <a:chExt cx="7064196" cy="830997"/>
          </a:xfrm>
        </p:grpSpPr>
        <p:sp>
          <p:nvSpPr>
            <p:cNvPr id="16" name="TextBox 15"/>
            <p:cNvSpPr txBox="1"/>
            <p:nvPr/>
          </p:nvSpPr>
          <p:spPr>
            <a:xfrm>
              <a:off x="2545972" y="2253338"/>
              <a:ext cx="51278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প্রোটিস্টা</a:t>
              </a:r>
              <a:r>
                <a:rPr lang="bn-BD" sz="48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Protista</a:t>
              </a:r>
              <a:r>
                <a:rPr lang="bn-BD" sz="48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9592" y="2253339"/>
              <a:ext cx="17212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রাজ্য </a:t>
              </a:r>
              <a:r>
                <a:rPr lang="en-US" sz="44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২:</a:t>
              </a:r>
              <a:endPara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4799012" y="685801"/>
            <a:ext cx="5334000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ইউক্যারিওটা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Eukariota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8612" y="685800"/>
            <a:ext cx="31242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সুপার কিংডম 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 descr="Protista-diatom colony.jpg"/>
          <p:cNvPicPr>
            <a:picLocks noChangeAspect="1"/>
          </p:cNvPicPr>
          <p:nvPr/>
        </p:nvPicPr>
        <p:blipFill>
          <a:blip r:embed="rId4" cstate="print"/>
          <a:srcRect l="18500" t="11726" r="19250" b="13977"/>
          <a:stretch>
            <a:fillRect/>
          </a:stretch>
        </p:blipFill>
        <p:spPr>
          <a:xfrm>
            <a:off x="3884612" y="3581400"/>
            <a:ext cx="3581400" cy="2133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Picture 11" descr="Protista-diatom filame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3212" y="3581400"/>
            <a:ext cx="3200400" cy="21362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Picture 12" descr="Protista-diatom.jpg"/>
          <p:cNvPicPr>
            <a:picLocks noChangeAspect="1"/>
          </p:cNvPicPr>
          <p:nvPr/>
        </p:nvPicPr>
        <p:blipFill>
          <a:blip r:embed="rId6" cstate="print"/>
          <a:srcRect l="18750" t="13889" r="10417" b="11111"/>
          <a:stretch>
            <a:fillRect/>
          </a:stretch>
        </p:blipFill>
        <p:spPr>
          <a:xfrm>
            <a:off x="684212" y="3581400"/>
            <a:ext cx="2895600" cy="2057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" name="TextBox 17"/>
          <p:cNvSpPr txBox="1"/>
          <p:nvPr/>
        </p:nvSpPr>
        <p:spPr>
          <a:xfrm>
            <a:off x="760413" y="5715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18012" y="5791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কলোনিয়াল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28012" y="5791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ফিলামেন্টাস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6612" y="1447800"/>
            <a:ext cx="1005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২।</a:t>
            </a:r>
          </a:p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 সুগঠিত নিউক্লিয়াস থাকে এবং ক্রোমাটিন বস্তু নিউক্লিয়ার পর্দা দ্বারা পরিবৃত্ত থাকে।                     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3122612" y="609600"/>
            <a:ext cx="6705600" cy="990600"/>
            <a:chOff x="609592" y="2253338"/>
            <a:chExt cx="7064196" cy="830997"/>
          </a:xfrm>
        </p:grpSpPr>
        <p:sp>
          <p:nvSpPr>
            <p:cNvPr id="16" name="TextBox 15"/>
            <p:cNvSpPr txBox="1"/>
            <p:nvPr/>
          </p:nvSpPr>
          <p:spPr>
            <a:xfrm>
              <a:off x="2545972" y="2253338"/>
              <a:ext cx="51278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প্রোটিস্টা</a:t>
              </a:r>
              <a:r>
                <a:rPr lang="bn-BD" sz="48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Protista</a:t>
              </a:r>
              <a:r>
                <a:rPr lang="bn-BD" sz="48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9592" y="2253339"/>
              <a:ext cx="17212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রাজ্য </a:t>
              </a:r>
              <a:r>
                <a:rPr lang="en-US" sz="44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২:</a:t>
              </a:r>
              <a:endPara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970212" y="48768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সুগঠিত নিউক্লিয়াস</a:t>
            </a:r>
          </a:p>
        </p:txBody>
      </p:sp>
      <p:pic>
        <p:nvPicPr>
          <p:cNvPr id="20" name="Picture 19" descr="Protista-paramecium.jpg"/>
          <p:cNvPicPr>
            <a:picLocks noChangeAspect="1"/>
          </p:cNvPicPr>
          <p:nvPr/>
        </p:nvPicPr>
        <p:blipFill>
          <a:blip r:embed="rId4" cstate="print"/>
          <a:srcRect l="21875" t="18750" r="21875"/>
          <a:stretch>
            <a:fillRect/>
          </a:stretch>
        </p:blipFill>
        <p:spPr>
          <a:xfrm>
            <a:off x="7389812" y="2667000"/>
            <a:ext cx="3276600" cy="3581629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5789612" y="4038600"/>
            <a:ext cx="35814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6612" y="1447800"/>
            <a:ext cx="1005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৩।</a:t>
            </a:r>
          </a:p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মাইটোসিস কোষ বিভাজনের মাধ্যমে অযৌন প্রজনন ঘটে এবং কনজুগেশনের মাধ্যমে যৌন প্রজনন ঘটে।                     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3122612" y="609600"/>
            <a:ext cx="6705600" cy="990600"/>
            <a:chOff x="609592" y="2253338"/>
            <a:chExt cx="7064196" cy="830997"/>
          </a:xfrm>
        </p:grpSpPr>
        <p:sp>
          <p:nvSpPr>
            <p:cNvPr id="16" name="TextBox 15"/>
            <p:cNvSpPr txBox="1"/>
            <p:nvPr/>
          </p:nvSpPr>
          <p:spPr>
            <a:xfrm>
              <a:off x="2545972" y="2253338"/>
              <a:ext cx="51278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প্রোটিস্টা</a:t>
              </a:r>
              <a:r>
                <a:rPr lang="bn-BD" sz="48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Protista</a:t>
              </a:r>
              <a:r>
                <a:rPr lang="bn-BD" sz="48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9592" y="2253339"/>
              <a:ext cx="17212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রাজ্য </a:t>
              </a:r>
              <a:r>
                <a:rPr lang="en-US" sz="44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২:</a:t>
              </a:r>
              <a:endPara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912812" y="44196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অযৌন প্রজনন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503612" y="4648200"/>
            <a:ext cx="35052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008812" y="2743200"/>
            <a:ext cx="4495800" cy="358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Protista-parameciu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7412" y="2895600"/>
            <a:ext cx="3962400" cy="3421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6612" y="1563469"/>
            <a:ext cx="1074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৪।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গ্রহণ শোষণ, গ্রহণ বা ফটোসিনথেটিক পদ্ধতিতে ঘটে।                     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3122612" y="609600"/>
            <a:ext cx="6705600" cy="990600"/>
            <a:chOff x="609592" y="2253338"/>
            <a:chExt cx="7064196" cy="830997"/>
          </a:xfrm>
        </p:grpSpPr>
        <p:sp>
          <p:nvSpPr>
            <p:cNvPr id="16" name="TextBox 15"/>
            <p:cNvSpPr txBox="1"/>
            <p:nvPr/>
          </p:nvSpPr>
          <p:spPr>
            <a:xfrm>
              <a:off x="2545972" y="2253338"/>
              <a:ext cx="51278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প্রোটিস্টা</a:t>
              </a:r>
              <a:r>
                <a:rPr lang="bn-BD" sz="48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Protista</a:t>
              </a:r>
              <a:r>
                <a:rPr lang="bn-BD" sz="48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9592" y="2253339"/>
              <a:ext cx="17212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রাজ্য </a:t>
              </a:r>
              <a:r>
                <a:rPr lang="en-US" sz="44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২:</a:t>
              </a:r>
              <a:endPara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36612" y="2667000"/>
            <a:ext cx="10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৫।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ক্রোমাটিন বস্তুতে 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DNA, RNA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প্রোটিন থাকে।        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6612" y="3810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৬।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 সকল ধরণের অঙ্গাণু থাকে।            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6612" y="50292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৭। 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ভ্রূণ গঠিত হয় না।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1" grpId="0"/>
      <p:bldP spid="11" grpId="1"/>
      <p:bldP spid="13" grpId="0"/>
      <p:bldP spid="13" grpId="1"/>
      <p:bldP spid="14" grpId="0"/>
      <p:bldP spid="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grpSp>
        <p:nvGrpSpPr>
          <p:cNvPr id="2" name="Group 9"/>
          <p:cNvGrpSpPr/>
          <p:nvPr/>
        </p:nvGrpSpPr>
        <p:grpSpPr>
          <a:xfrm>
            <a:off x="3122612" y="609600"/>
            <a:ext cx="6705600" cy="990600"/>
            <a:chOff x="609592" y="2253338"/>
            <a:chExt cx="7064196" cy="830997"/>
          </a:xfrm>
        </p:grpSpPr>
        <p:sp>
          <p:nvSpPr>
            <p:cNvPr id="16" name="TextBox 15"/>
            <p:cNvSpPr txBox="1"/>
            <p:nvPr/>
          </p:nvSpPr>
          <p:spPr>
            <a:xfrm>
              <a:off x="2545972" y="2253338"/>
              <a:ext cx="51278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প্রোটিস্টা</a:t>
              </a:r>
              <a:r>
                <a:rPr lang="bn-BD" sz="48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Protista</a:t>
              </a:r>
              <a:r>
                <a:rPr lang="bn-BD" sz="48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9592" y="2253339"/>
              <a:ext cx="17212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রাজ্য </a:t>
              </a:r>
              <a:r>
                <a:rPr lang="en-US" sz="44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২:</a:t>
              </a:r>
              <a:endPara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494212" y="1676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উদাহরণঃ        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6612" y="566362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অ্যামিবা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6012" y="5663625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ডায়াটম (এককোষী শৈবাল)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65612" y="5616714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প্যারামেসিয়াম</a:t>
            </a:r>
          </a:p>
        </p:txBody>
      </p:sp>
      <p:pic>
        <p:nvPicPr>
          <p:cNvPr id="22" name="Picture 21" descr="Protista-amoeb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4212" y="2743200"/>
            <a:ext cx="2895600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3" name="Picture 22" descr="Protista-diat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3212" y="2819400"/>
            <a:ext cx="3044800" cy="2590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4" name="Picture 23" descr="Protista-parameciu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8012" y="2819400"/>
            <a:ext cx="2667000" cy="2667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428566" y="412368"/>
            <a:ext cx="3030071" cy="89648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kumimoji="0" lang="bn-BD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470213" y="1703286"/>
            <a:ext cx="9805799" cy="484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0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সুপার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কিংডম</a:t>
            </a: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ইউক্যারিওটার অধীনে কয়টি রাজ্য আছে</a:t>
            </a:r>
            <a:r>
              <a:rPr lang="bn-BD" sz="40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kumimoji="0" lang="bn-BD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446212" y="4572000"/>
            <a:ext cx="7976998" cy="484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0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প্রোটিস্টা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রাজ্যের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bn-BD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416425" y="2994204"/>
            <a:ext cx="7530351" cy="484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 নাম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400" b="1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kumimoji="0" lang="bn-BD" sz="4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2627" y="4168914"/>
            <a:ext cx="8035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প্রোটিস্টা রাজ্যের ৫টি বৈশিষ্ট্য বর্ণনা কর।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6012" y="9906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1412" y="2723383"/>
            <a:ext cx="1059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ডায়াটমকে প্রোটিস্টা রাজ্যে স্থান দেয়ার কারণ ব্যাখ্যা কর।</a:t>
            </a:r>
            <a:endParaRPr lang="bn-IN" sz="4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0612" y="2729753"/>
            <a:ext cx="10948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“যে শিক্ষা গ্রহণ করে তার মৃত্যু নাই”।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আল হাদিস।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pic>
        <p:nvPicPr>
          <p:cNvPr id="7" name="Picture 6" descr="coron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86819" y="389961"/>
            <a:ext cx="5834744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hand wash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16801" y="2590800"/>
            <a:ext cx="3957403" cy="19751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34353" y="497540"/>
            <a:ext cx="4177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করোনা মহামারির </a:t>
            </a:r>
          </a:p>
          <a:p>
            <a:r>
              <a:rPr lang="bn-BD" sz="4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সময়ে তোমরা---</a:t>
            </a:r>
            <a:endParaRPr lang="en-US" sz="48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2800" y="4800600"/>
            <a:ext cx="558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বাইরে গেলে অবশ্যই মাস্ক ব্যবহার করবে।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face musk_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9200" y="2438400"/>
            <a:ext cx="3149600" cy="2362200"/>
          </a:xfrm>
          <a:prstGeom prst="rect">
            <a:avLst/>
          </a:prstGeom>
        </p:spPr>
      </p:pic>
      <p:pic>
        <p:nvPicPr>
          <p:cNvPr id="14" name="Picture 13" descr="social distance_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2400" y="2057403"/>
            <a:ext cx="9245600" cy="43228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74812" y="5791200"/>
            <a:ext cx="8857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অবশ্যই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রাখবে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এবং স্বাস্থ্যবিধি মেনে চলবে।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3541" y="4675100"/>
            <a:ext cx="3310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সাবান দিয়ে উত্তমরূপে </a:t>
            </a:r>
          </a:p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 ধৌত করবে।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5" grpId="0"/>
      <p:bldP spid="16" grpId="0"/>
      <p:bldP spid="1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6612" y="914400"/>
            <a:ext cx="33528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এতক্ষণ</a:t>
            </a:r>
            <a:r>
              <a:rPr kumimoji="0" lang="bn-BD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-----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7" name="Picture 6" descr="protis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6612" y="738784"/>
            <a:ext cx="6781800" cy="508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93812" y="990600"/>
            <a:ext cx="9677400" cy="48768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612" y="1447800"/>
            <a:ext cx="8229600" cy="39624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Oval 5"/>
          <p:cNvSpPr/>
          <p:nvPr/>
        </p:nvSpPr>
        <p:spPr>
          <a:xfrm>
            <a:off x="1751012" y="2286000"/>
            <a:ext cx="8382000" cy="23536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IN" sz="1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ন্যবাদ</a:t>
            </a:r>
            <a:endParaRPr lang="en-US" sz="1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pic>
        <p:nvPicPr>
          <p:cNvPr id="17" name="Picture 16" descr="DSC04321.JPG"/>
          <p:cNvPicPr>
            <a:picLocks noChangeAspect="1"/>
          </p:cNvPicPr>
          <p:nvPr/>
        </p:nvPicPr>
        <p:blipFill>
          <a:blip r:embed="rId4" cstate="print">
            <a:lum bright="20000" contrast="40000"/>
          </a:blip>
          <a:srcRect l="40042"/>
          <a:stretch>
            <a:fillRect/>
          </a:stretch>
        </p:blipFill>
        <p:spPr>
          <a:xfrm>
            <a:off x="7548282" y="533400"/>
            <a:ext cx="4044534" cy="4966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219200" y="762000"/>
            <a:ext cx="3585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4400" b="1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04838" y="5496599"/>
            <a:ext cx="4267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মোবাইলঃ ০১৭১১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২০৭৯১৪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43482" y="5988424"/>
            <a:ext cx="4392697" cy="448236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j-lt"/>
                <a:cs typeface="SutonnyMJ" pitchFamily="2" charset="0"/>
              </a:rPr>
              <a:t>e-mail: golammostofaap@gmail.com</a:t>
            </a:r>
            <a:endParaRPr lang="en-US" sz="2000" b="1" dirty="0">
              <a:solidFill>
                <a:srgbClr val="FF0000"/>
              </a:solidFill>
              <a:latin typeface="+mj-lt"/>
              <a:cs typeface="SutonnyMJ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663380" y="1447800"/>
            <a:ext cx="6096000" cy="3352800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09618" y="4836461"/>
            <a:ext cx="566569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বেগুনহাটি ফাজিল ডিগ্রি মা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দরাসা</a:t>
            </a:r>
            <a:endParaRPr lang="en-US" sz="2800" b="1" cap="none" spc="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35052" y="5522261"/>
            <a:ext cx="3528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কাপাসিয়া,গাজীপুর।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85054" y="2445607"/>
            <a:ext cx="51631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bn-BD" sz="60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গোলাম মোস্তফা</a:t>
            </a:r>
            <a:endParaRPr lang="en-US" sz="4000" b="1" cap="none" spc="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79612" y="3189798"/>
            <a:ext cx="4019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অধ্যাপক (জীববিজ্ঞান)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pic>
        <p:nvPicPr>
          <p:cNvPr id="16" name="Picture 15" descr="protista1.jpg"/>
          <p:cNvPicPr>
            <a:picLocks noChangeAspect="1"/>
          </p:cNvPicPr>
          <p:nvPr/>
        </p:nvPicPr>
        <p:blipFill>
          <a:blip r:embed="rId4" cstate="print"/>
          <a:srcRect l="14167" t="20000" b="3333"/>
          <a:stretch>
            <a:fillRect/>
          </a:stretch>
        </p:blipFill>
        <p:spPr>
          <a:xfrm>
            <a:off x="684212" y="685800"/>
            <a:ext cx="10712174" cy="5410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436812" y="4495800"/>
            <a:ext cx="22252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৬ষ্ঠ পাঠ</a:t>
            </a:r>
            <a:endParaRPr lang="en-US" sz="66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12812" y="1676400"/>
            <a:ext cx="4419600" cy="1828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70012" y="2590800"/>
            <a:ext cx="36054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বিষয়ঃ জীববিজ্ঞান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3812" y="1752600"/>
            <a:ext cx="3689758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7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 শ্রেণি</a:t>
            </a:r>
            <a:endParaRPr lang="en-US" sz="72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4212" y="3505200"/>
            <a:ext cx="5867400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6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অধ্যায় (জীবন পাঠ)</a:t>
            </a:r>
            <a:endParaRPr lang="en-US" sz="60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 animBg="1"/>
      <p:bldP spid="13" grpId="0"/>
      <p:bldP spid="1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pic>
        <p:nvPicPr>
          <p:cNvPr id="10" name="Picture 9" descr="Angiosperm-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51812" y="3181524"/>
            <a:ext cx="2502601" cy="3052160"/>
          </a:xfrm>
          <a:prstGeom prst="rect">
            <a:avLst/>
          </a:prstGeom>
        </p:spPr>
      </p:pic>
      <p:pic>
        <p:nvPicPr>
          <p:cNvPr id="11" name="Picture 10" descr="bacteria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0256" y="735107"/>
            <a:ext cx="2864608" cy="2084294"/>
          </a:xfrm>
          <a:prstGeom prst="rect">
            <a:avLst/>
          </a:prstGeom>
        </p:spPr>
      </p:pic>
      <p:pic>
        <p:nvPicPr>
          <p:cNvPr id="17" name="Picture 16" descr="birds dowe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5808" y="542699"/>
            <a:ext cx="2684059" cy="2415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cycas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597" y="3239534"/>
            <a:ext cx="2669751" cy="2981972"/>
          </a:xfrm>
          <a:prstGeom prst="rect">
            <a:avLst/>
          </a:prstGeom>
        </p:spPr>
      </p:pic>
      <p:pic>
        <p:nvPicPr>
          <p:cNvPr id="21" name="Picture 20" descr="tee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013" y="3232606"/>
            <a:ext cx="2936923" cy="3025048"/>
          </a:xfrm>
          <a:prstGeom prst="rect">
            <a:avLst/>
          </a:prstGeom>
        </p:spPr>
      </p:pic>
      <p:pic>
        <p:nvPicPr>
          <p:cNvPr id="22" name="Picture 21" descr="Protista-diato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6012" y="533400"/>
            <a:ext cx="4572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 descr="Protista-unicellular algae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447212" y="3200400"/>
            <a:ext cx="20574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2970212" y="2286000"/>
            <a:ext cx="624840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72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 লক্ষ্য কর </a:t>
            </a:r>
            <a:endParaRPr lang="en-US" sz="7200" b="1" dirty="0" smtClean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065212" y="2438400"/>
            <a:ext cx="4001201" cy="234872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জীবজগতের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b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</a:b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</a:t>
            </a:r>
            <a:r>
              <a:rPr kumimoji="0" lang="bn-BD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ণি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বিন্যাস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3" name="Picture 12" descr="kingdom-plantae-1.jpg"/>
          <p:cNvPicPr>
            <a:picLocks noChangeAspect="1"/>
          </p:cNvPicPr>
          <p:nvPr/>
        </p:nvPicPr>
        <p:blipFill>
          <a:blip r:embed="rId4" cstate="print"/>
          <a:srcRect l="15385" t="4396" b="31136"/>
          <a:stretch>
            <a:fillRect/>
          </a:stretch>
        </p:blipFill>
        <p:spPr>
          <a:xfrm>
            <a:off x="5408612" y="609600"/>
            <a:ext cx="60198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06589" y="578224"/>
            <a:ext cx="4679576" cy="1326776"/>
            <a:chOff x="3406589" y="376519"/>
            <a:chExt cx="4679576" cy="1326776"/>
          </a:xfrm>
        </p:grpSpPr>
        <p:sp>
          <p:nvSpPr>
            <p:cNvPr id="6" name="Flowchart: Punched Tape 5"/>
            <p:cNvSpPr/>
            <p:nvPr/>
          </p:nvSpPr>
          <p:spPr>
            <a:xfrm>
              <a:off x="3406589" y="376519"/>
              <a:ext cx="4679576" cy="1326776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52984" y="633632"/>
              <a:ext cx="250405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12812" y="5435025"/>
            <a:ext cx="951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জীবের শ্রেণিবিন্যাসে প্রোটিস্টা রাজ্যের বৈশিষ্ট্য বর্ণনা করতে পারবে।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98612" y="3494782"/>
            <a:ext cx="95384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অ্যামিবা / ডায়াটম / প্যারামেসিয়াম কে প্রোটিস্টা রাজ্যে স্থান দেয়ার কারণ ব্যাখ্যা করতে পারবে;</a:t>
            </a:r>
            <a:endParaRPr lang="bn-IN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93751" y="2615625"/>
            <a:ext cx="7605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জীব জগতের ৫টি কিংডমের ধারণা ব্যাখ্যা করতে পারবে;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56272" y="1762746"/>
            <a:ext cx="4310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 </a:t>
            </a:r>
            <a:r>
              <a:rPr lang="bn-IN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93813" y="4673025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প্রোটিস্টা রাজ্যের উদাহরণ বর্ণনা করতে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5691" y="663697"/>
            <a:ext cx="2531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মারগুলিস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2812" y="2362200"/>
            <a:ext cx="61921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 জীবজগৎকে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 সুপার কিংডমে</a:t>
            </a:r>
          </a:p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 করেন </a:t>
            </a:r>
            <a:endParaRPr lang="en-US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</a:p>
          <a:p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রাজ্যকে 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২টি সুপার কিংডমের </a:t>
            </a:r>
          </a:p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আওতাভুক্ত করেন।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Margul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2212" y="803583"/>
            <a:ext cx="3818966" cy="536861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75530" y="429416"/>
            <a:ext cx="54326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 সুপার কিংডমঃ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9877" y="1548355"/>
            <a:ext cx="3697322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সুপার কিংডম ১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61349" y="1558971"/>
            <a:ext cx="66720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প্রোক্যারিওটা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Prokariota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5383" y="3879178"/>
            <a:ext cx="3697322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সুপার কিংডম 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19931" y="3889793"/>
            <a:ext cx="64043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ইউক্যারিওটা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Eukariota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455</Words>
  <Application>Microsoft Office PowerPoint</Application>
  <PresentationFormat>Custom</PresentationFormat>
  <Paragraphs>121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51</cp:revision>
  <dcterms:created xsi:type="dcterms:W3CDTF">2021-01-18T16:01:25Z</dcterms:created>
  <dcterms:modified xsi:type="dcterms:W3CDTF">2021-02-13T17:07:27Z</dcterms:modified>
</cp:coreProperties>
</file>