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59" r:id="rId3"/>
    <p:sldId id="260" r:id="rId4"/>
    <p:sldId id="279" r:id="rId5"/>
    <p:sldId id="262" r:id="rId6"/>
    <p:sldId id="285" r:id="rId7"/>
    <p:sldId id="263" r:id="rId8"/>
    <p:sldId id="280" r:id="rId9"/>
    <p:sldId id="269" r:id="rId10"/>
    <p:sldId id="264" r:id="rId11"/>
    <p:sldId id="267" r:id="rId12"/>
    <p:sldId id="268" r:id="rId13"/>
    <p:sldId id="281" r:id="rId14"/>
    <p:sldId id="282" r:id="rId15"/>
    <p:sldId id="286" r:id="rId16"/>
    <p:sldId id="283" r:id="rId17"/>
    <p:sldId id="284" r:id="rId18"/>
    <p:sldId id="287" r:id="rId19"/>
    <p:sldId id="274" r:id="rId20"/>
    <p:sldId id="275" r:id="rId21"/>
    <p:sldId id="276" r:id="rId22"/>
    <p:sldId id="277" r:id="rId23"/>
    <p:sldId id="278" r:id="rId24"/>
  </p:sldIdLst>
  <p:sldSz cx="12188825" cy="6858000"/>
  <p:notesSz cx="6858000" cy="9144000"/>
  <p:defaultTextStyle>
    <a:defPPr>
      <a:defRPr lang="en-US"/>
    </a:defPPr>
    <a:lvl1pPr marL="0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9839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59679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89518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19357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49197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79037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08876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38716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116" y="-276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E9180-3419-4432-BDFB-F9249A880AE4}" type="datetimeFigureOut">
              <a:rPr lang="en-US" smtClean="0"/>
              <a:pPr/>
              <a:t>1/22/2021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14DEF-2775-4DF6-8FEC-8359703C0E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9839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59679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89518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19357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49197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79037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08876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38716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7"/>
            <a:ext cx="10360501" cy="1470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5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9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9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2" y="274641"/>
            <a:ext cx="8024309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0"/>
            <a:ext cx="10360501" cy="136207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4"/>
            <a:ext cx="10360501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983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596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895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193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491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790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088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387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7" cy="4525962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7" y="1600201"/>
            <a:ext cx="5383397" cy="4525962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4" y="1535114"/>
            <a:ext cx="5385514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9839" indent="0">
              <a:buNone/>
              <a:defRPr sz="2300" b="1"/>
            </a:lvl2pPr>
            <a:lvl3pPr marL="1059679" indent="0">
              <a:buNone/>
              <a:defRPr sz="2100" b="1"/>
            </a:lvl3pPr>
            <a:lvl4pPr marL="1589518" indent="0">
              <a:buNone/>
              <a:defRPr sz="1900" b="1"/>
            </a:lvl4pPr>
            <a:lvl5pPr marL="2119357" indent="0">
              <a:buNone/>
              <a:defRPr sz="1900" b="1"/>
            </a:lvl5pPr>
            <a:lvl6pPr marL="2649197" indent="0">
              <a:buNone/>
              <a:defRPr sz="1900" b="1"/>
            </a:lvl6pPr>
            <a:lvl7pPr marL="3179037" indent="0">
              <a:buNone/>
              <a:defRPr sz="1900" b="1"/>
            </a:lvl7pPr>
            <a:lvl8pPr marL="3708876" indent="0">
              <a:buNone/>
              <a:defRPr sz="1900" b="1"/>
            </a:lvl8pPr>
            <a:lvl9pPr marL="423871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4" y="2174875"/>
            <a:ext cx="5385514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4"/>
            <a:ext cx="5387631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9839" indent="0">
              <a:buNone/>
              <a:defRPr sz="2300" b="1"/>
            </a:lvl2pPr>
            <a:lvl3pPr marL="1059679" indent="0">
              <a:buNone/>
              <a:defRPr sz="2100" b="1"/>
            </a:lvl3pPr>
            <a:lvl4pPr marL="1589518" indent="0">
              <a:buNone/>
              <a:defRPr sz="1900" b="1"/>
            </a:lvl4pPr>
            <a:lvl5pPr marL="2119357" indent="0">
              <a:buNone/>
              <a:defRPr sz="1900" b="1"/>
            </a:lvl5pPr>
            <a:lvl6pPr marL="2649197" indent="0">
              <a:buNone/>
              <a:defRPr sz="1900" b="1"/>
            </a:lvl6pPr>
            <a:lvl7pPr marL="3179037" indent="0">
              <a:buNone/>
              <a:defRPr sz="1900" b="1"/>
            </a:lvl7pPr>
            <a:lvl8pPr marL="3708876" indent="0">
              <a:buNone/>
              <a:defRPr sz="1900" b="1"/>
            </a:lvl8pPr>
            <a:lvl9pPr marL="423871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1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1/22/2021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1"/>
            <a:ext cx="4010040" cy="116205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1" y="273052"/>
            <a:ext cx="6813893" cy="5853113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3"/>
            <a:ext cx="4010040" cy="4691062"/>
          </a:xfrm>
        </p:spPr>
        <p:txBody>
          <a:bodyPr/>
          <a:lstStyle>
            <a:lvl1pPr marL="0" indent="0">
              <a:buNone/>
              <a:defRPr sz="1600"/>
            </a:lvl1pPr>
            <a:lvl2pPr marL="529839" indent="0">
              <a:buNone/>
              <a:defRPr sz="1400"/>
            </a:lvl2pPr>
            <a:lvl3pPr marL="1059679" indent="0">
              <a:buNone/>
              <a:defRPr sz="1200"/>
            </a:lvl3pPr>
            <a:lvl4pPr marL="1589518" indent="0">
              <a:buNone/>
              <a:defRPr sz="1100"/>
            </a:lvl4pPr>
            <a:lvl5pPr marL="2119357" indent="0">
              <a:buNone/>
              <a:defRPr sz="1100"/>
            </a:lvl5pPr>
            <a:lvl6pPr marL="2649197" indent="0">
              <a:buNone/>
              <a:defRPr sz="1100"/>
            </a:lvl6pPr>
            <a:lvl7pPr marL="3179037" indent="0">
              <a:buNone/>
              <a:defRPr sz="1100"/>
            </a:lvl7pPr>
            <a:lvl8pPr marL="3708876" indent="0">
              <a:buNone/>
              <a:defRPr sz="1100"/>
            </a:lvl8pPr>
            <a:lvl9pPr marL="423871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700"/>
            </a:lvl1pPr>
            <a:lvl2pPr marL="529839" indent="0">
              <a:buNone/>
              <a:defRPr sz="3300"/>
            </a:lvl2pPr>
            <a:lvl3pPr marL="1059679" indent="0">
              <a:buNone/>
              <a:defRPr sz="2800"/>
            </a:lvl3pPr>
            <a:lvl4pPr marL="1589518" indent="0">
              <a:buNone/>
              <a:defRPr sz="2300"/>
            </a:lvl4pPr>
            <a:lvl5pPr marL="2119357" indent="0">
              <a:buNone/>
              <a:defRPr sz="2300"/>
            </a:lvl5pPr>
            <a:lvl6pPr marL="2649197" indent="0">
              <a:buNone/>
              <a:defRPr sz="2300"/>
            </a:lvl6pPr>
            <a:lvl7pPr marL="3179037" indent="0">
              <a:buNone/>
              <a:defRPr sz="2300"/>
            </a:lvl7pPr>
            <a:lvl8pPr marL="3708876" indent="0">
              <a:buNone/>
              <a:defRPr sz="2300"/>
            </a:lvl8pPr>
            <a:lvl9pPr marL="4238716" indent="0">
              <a:buNone/>
              <a:defRPr sz="23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0"/>
            <a:ext cx="7313295" cy="804863"/>
          </a:xfrm>
        </p:spPr>
        <p:txBody>
          <a:bodyPr/>
          <a:lstStyle>
            <a:lvl1pPr marL="0" indent="0">
              <a:buNone/>
              <a:defRPr sz="1600"/>
            </a:lvl1pPr>
            <a:lvl2pPr marL="529839" indent="0">
              <a:buNone/>
              <a:defRPr sz="1400"/>
            </a:lvl2pPr>
            <a:lvl3pPr marL="1059679" indent="0">
              <a:buNone/>
              <a:defRPr sz="1200"/>
            </a:lvl3pPr>
            <a:lvl4pPr marL="1589518" indent="0">
              <a:buNone/>
              <a:defRPr sz="1100"/>
            </a:lvl4pPr>
            <a:lvl5pPr marL="2119357" indent="0">
              <a:buNone/>
              <a:defRPr sz="1100"/>
            </a:lvl5pPr>
            <a:lvl6pPr marL="2649197" indent="0">
              <a:buNone/>
              <a:defRPr sz="1100"/>
            </a:lvl6pPr>
            <a:lvl7pPr marL="3179037" indent="0">
              <a:buNone/>
              <a:defRPr sz="1100"/>
            </a:lvl7pPr>
            <a:lvl8pPr marL="3708876" indent="0">
              <a:buNone/>
              <a:defRPr sz="1100"/>
            </a:lvl8pPr>
            <a:lvl9pPr marL="423871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69942" cy="1143000"/>
          </a:xfrm>
          <a:prstGeom prst="rect">
            <a:avLst/>
          </a:prstGeom>
        </p:spPr>
        <p:txBody>
          <a:bodyPr vert="horz" lIns="105967" tIns="52984" rIns="105967" bIns="5298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1"/>
            <a:ext cx="10969942" cy="4525962"/>
          </a:xfrm>
          <a:prstGeom prst="rect">
            <a:avLst/>
          </a:prstGeom>
        </p:spPr>
        <p:txBody>
          <a:bodyPr vert="horz" lIns="105967" tIns="52984" rIns="105967" bIns="529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105967" tIns="52984" rIns="105967" bIns="5298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A38B2-65D1-4E5E-99F6-5D6434894530}" type="datetimeFigureOut">
              <a:rPr lang="en-US" smtClean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2"/>
            <a:ext cx="3859795" cy="365125"/>
          </a:xfrm>
          <a:prstGeom prst="rect">
            <a:avLst/>
          </a:prstGeom>
        </p:spPr>
        <p:txBody>
          <a:bodyPr vert="horz" lIns="105967" tIns="52984" rIns="105967" bIns="5298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2"/>
            <a:ext cx="2844059" cy="365125"/>
          </a:xfrm>
          <a:prstGeom prst="rect">
            <a:avLst/>
          </a:prstGeom>
        </p:spPr>
        <p:txBody>
          <a:bodyPr vert="horz" lIns="105967" tIns="52984" rIns="105967" bIns="5298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59679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7380" indent="-397380" algn="l" defTabSz="1059679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0989" indent="-331149" algn="l" defTabSz="1059679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24598" indent="-264919" algn="l" defTabSz="105967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54438" indent="-264919" algn="l" defTabSz="105967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84278" indent="-264919" algn="l" defTabSz="105967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4118" indent="-264919" algn="l" defTabSz="10596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3957" indent="-264919" algn="l" defTabSz="10596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73797" indent="-264919" algn="l" defTabSz="10596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03635" indent="-264919" algn="l" defTabSz="10596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9839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9679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518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19357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9197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9037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08876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38716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E:\BIOLOGY%20OWN%20CONTENT\SSC%20Biology%20for%20Class%209%20&amp;%2010\1st%20Chapter%20Life%20Study\Plantae%20Documentary.mp4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6070" y="1600200"/>
            <a:ext cx="4613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সুপ্রিয়, শিক্ষার্থীবৃন্দ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399212" y="3276600"/>
            <a:ext cx="4320988" cy="207981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 ক্লাসে 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তোমাদেরকে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plant-coriender.png"/>
          <p:cNvPicPr>
            <a:picLocks noChangeAspect="1"/>
          </p:cNvPicPr>
          <p:nvPr/>
        </p:nvPicPr>
        <p:blipFill>
          <a:blip r:embed="rId4" cstate="print">
            <a:lum bright="-20000" contrast="30000"/>
          </a:blip>
          <a:stretch>
            <a:fillRect/>
          </a:stretch>
        </p:blipFill>
        <p:spPr>
          <a:xfrm>
            <a:off x="684212" y="533400"/>
            <a:ext cx="4038600" cy="58363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8012" y="4287322"/>
            <a:ext cx="4800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গতম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5691" y="663697"/>
            <a:ext cx="2531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মারগুলিস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2812" y="2362200"/>
            <a:ext cx="61921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 জীবজগৎকে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 সুপার কিংডমে</a:t>
            </a:r>
          </a:p>
          <a:p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 করেন </a:t>
            </a:r>
            <a:endParaRPr lang="en-US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</a:p>
          <a:p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রাজ্যকে 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২টি সুপার কিংডমের </a:t>
            </a:r>
          </a:p>
          <a:p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আওতাভুক্ত করেন।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Margul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2212" y="803583"/>
            <a:ext cx="3818966" cy="536861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122612" y="2514600"/>
            <a:ext cx="4177553" cy="197222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57408" y="2746794"/>
            <a:ext cx="32191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ইউক্যারিওটা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Eukariota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24718" y="990600"/>
            <a:ext cx="4751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 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2: 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Protista</a:t>
            </a:r>
            <a:endParaRPr lang="bn-BD" sz="40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00918" y="2209800"/>
            <a:ext cx="4751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রাজ্য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3: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Fungi</a:t>
            </a:r>
            <a:endParaRPr lang="bn-BD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00918" y="4191000"/>
            <a:ext cx="4751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 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4: 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Plantae</a:t>
            </a:r>
            <a:endParaRPr lang="bn-BD" sz="40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72318" y="5257800"/>
            <a:ext cx="4751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 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5: 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Animalia</a:t>
            </a:r>
            <a:endParaRPr lang="bn-BD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012" y="3124200"/>
            <a:ext cx="32766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সুপার কিংডম 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Down Arrow 20"/>
          <p:cNvSpPr/>
          <p:nvPr/>
        </p:nvSpPr>
        <p:spPr>
          <a:xfrm rot="14646518">
            <a:off x="7414879" y="2279730"/>
            <a:ext cx="496322" cy="1141822"/>
          </a:xfrm>
          <a:prstGeom prst="downArrow">
            <a:avLst>
              <a:gd name="adj1" fmla="val 57407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Down Arrow 21"/>
          <p:cNvSpPr/>
          <p:nvPr/>
        </p:nvSpPr>
        <p:spPr>
          <a:xfrm rot="13633974">
            <a:off x="6532625" y="1141636"/>
            <a:ext cx="496322" cy="1618447"/>
          </a:xfrm>
          <a:prstGeom prst="downArrow">
            <a:avLst>
              <a:gd name="adj1" fmla="val 57407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own Arrow 22"/>
          <p:cNvSpPr/>
          <p:nvPr/>
        </p:nvSpPr>
        <p:spPr>
          <a:xfrm rot="17304385">
            <a:off x="7143891" y="4012128"/>
            <a:ext cx="496322" cy="827464"/>
          </a:xfrm>
          <a:prstGeom prst="downArrow">
            <a:avLst>
              <a:gd name="adj1" fmla="val 57407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Down Arrow 23"/>
          <p:cNvSpPr/>
          <p:nvPr/>
        </p:nvSpPr>
        <p:spPr>
          <a:xfrm rot="18529721">
            <a:off x="6175051" y="4311078"/>
            <a:ext cx="496322" cy="1618447"/>
          </a:xfrm>
          <a:prstGeom prst="downArrow">
            <a:avLst>
              <a:gd name="adj1" fmla="val 57407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9" grpId="0"/>
      <p:bldP spid="20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4212" y="1447800"/>
            <a:ext cx="1089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 ১। 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 প্রকৃত নিউক্লিয়াসযুক্ত </a:t>
            </a:r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সালোকসংশ্লেষণকারী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উদ্ভিদ।                   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5212" y="55626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 নিউক্লিয়াসযুক্ত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1212" y="6096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 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4:</a:t>
            </a:r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প্লানটি</a:t>
            </a:r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 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Plantae</a:t>
            </a:r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  <p:pic>
        <p:nvPicPr>
          <p:cNvPr id="10" name="Picture 9" descr="plantae photosynthesis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8412" y="2438400"/>
            <a:ext cx="3940413" cy="330167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228012" y="5791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প্রক্রিয়া</a:t>
            </a:r>
            <a:endParaRPr lang="bn-BD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plant-cell.jpg"/>
          <p:cNvPicPr>
            <a:picLocks noChangeAspect="1"/>
          </p:cNvPicPr>
          <p:nvPr/>
        </p:nvPicPr>
        <p:blipFill>
          <a:blip r:embed="rId5" cstate="print"/>
          <a:srcRect l="11667" r="18333" b="11111"/>
          <a:stretch>
            <a:fillRect/>
          </a:stretch>
        </p:blipFill>
        <p:spPr>
          <a:xfrm>
            <a:off x="989012" y="2438400"/>
            <a:ext cx="35814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2812" y="1676400"/>
            <a:ext cx="1043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 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এদের দেহে উন্নত টিস্যুতন্ত্র বিদ্যমান।       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55812" y="3886200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 টিস্যুতন্ত্র</a:t>
            </a:r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2" name="Picture 11" descr="plantae tissu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7212" y="2635082"/>
            <a:ext cx="5769168" cy="3641894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189412" y="4114800"/>
            <a:ext cx="35814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51212" y="6096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 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4:</a:t>
            </a:r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প্লানটি</a:t>
            </a:r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 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Plantae</a:t>
            </a:r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2812" y="1219200"/>
            <a:ext cx="1059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 ৩। </a:t>
            </a:r>
          </a:p>
          <a:p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 ভ্রূণ সৃষ্টি হয় এবং তা থেকে ডিপ্লয়েড পর্যায় শুরু হয়।       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70012" y="4245114"/>
            <a:ext cx="312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ভ্রূণ থেকে ডিপ্লয়েড</a:t>
            </a:r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1212" y="6096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 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4:</a:t>
            </a:r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প্লানটি</a:t>
            </a:r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 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Plantae</a:t>
            </a:r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  <p:pic>
        <p:nvPicPr>
          <p:cNvPr id="14" name="Picture 13" descr="plant-embryo_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3612" y="2743201"/>
            <a:ext cx="4101731" cy="3505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Arrow Connector 12"/>
          <p:cNvCxnSpPr/>
          <p:nvPr/>
        </p:nvCxnSpPr>
        <p:spPr>
          <a:xfrm>
            <a:off x="4570412" y="4626114"/>
            <a:ext cx="28194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8012" y="1449050"/>
            <a:ext cx="11125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 ৪। </a:t>
            </a:r>
          </a:p>
          <a:p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 যৌন জনন 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অ্যানাইসোগ্যামাস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অর্থাৎ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আকার,আকৃতি অথবা শারীরবৃত্তীয় পার্থক্যবিশিষ্ট ভিন্নধর্মী দু’টি গ্যামেটের মিলনের মাধ্যমে যৌন জনন সম্পন্ন হয় 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   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80212" y="4572000"/>
            <a:ext cx="403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ভিন্নধর্মী দু’টি গ্যামেট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1212" y="6096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 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4:</a:t>
            </a:r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প্লানটি</a:t>
            </a:r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 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Plantae</a:t>
            </a:r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  <p:pic>
        <p:nvPicPr>
          <p:cNvPr id="9" name="Picture 8" descr="plant-anisogamous.jpg"/>
          <p:cNvPicPr>
            <a:picLocks noChangeAspect="1"/>
          </p:cNvPicPr>
          <p:nvPr/>
        </p:nvPicPr>
        <p:blipFill>
          <a:blip r:embed="rId4" cstate="print"/>
          <a:srcRect l="14634"/>
          <a:stretch>
            <a:fillRect/>
          </a:stretch>
        </p:blipFill>
        <p:spPr>
          <a:xfrm>
            <a:off x="1293812" y="3352800"/>
            <a:ext cx="2819400" cy="28956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3656012" y="4876800"/>
            <a:ext cx="3048000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5212" y="1524000"/>
            <a:ext cx="1059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 ৫। </a:t>
            </a:r>
          </a:p>
          <a:p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 প্রধানত স্থলজ তবে অসংখ্য জলজ প্রজাতি আছে।             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1212" y="6096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 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4:</a:t>
            </a:r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প্লানটি</a:t>
            </a:r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 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Plantae</a:t>
            </a:r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  <p:pic>
        <p:nvPicPr>
          <p:cNvPr id="12" name="Picture 11" descr="plant aquatic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7812" y="3352800"/>
            <a:ext cx="4495800" cy="2831278"/>
          </a:xfrm>
          <a:prstGeom prst="rect">
            <a:avLst/>
          </a:prstGeom>
        </p:spPr>
      </p:pic>
      <p:pic>
        <p:nvPicPr>
          <p:cNvPr id="13" name="Picture 12" descr="plant aquati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1412" y="3352800"/>
            <a:ext cx="4946167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8012" y="1981200"/>
            <a:ext cx="7620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bn-BD" sz="4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51812" y="6858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উদাহরণঃ   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6212" y="54102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Oryza sativa</a:t>
            </a:r>
            <a:endParaRPr lang="bn-BD" sz="3200" b="1" i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3012" y="5410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Hibiscus  rosa-sinensis </a:t>
            </a:r>
            <a:endParaRPr lang="bn-BD" sz="3200" b="1" i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79612" y="1524000"/>
            <a:ext cx="83058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1012" y="6096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 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4:</a:t>
            </a:r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প্লানটি</a:t>
            </a:r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 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Plantae</a:t>
            </a:r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  <p:pic>
        <p:nvPicPr>
          <p:cNvPr id="15" name="Picture 14" descr="Plantae Hibiscus.jpg"/>
          <p:cNvPicPr>
            <a:picLocks noChangeAspect="1"/>
          </p:cNvPicPr>
          <p:nvPr/>
        </p:nvPicPr>
        <p:blipFill>
          <a:blip r:embed="rId4" cstate="print"/>
          <a:srcRect l="6897"/>
          <a:stretch>
            <a:fillRect/>
          </a:stretch>
        </p:blipFill>
        <p:spPr>
          <a:xfrm>
            <a:off x="6780212" y="1981200"/>
            <a:ext cx="3616036" cy="3314700"/>
          </a:xfrm>
          <a:prstGeom prst="rect">
            <a:avLst/>
          </a:prstGeom>
        </p:spPr>
      </p:pic>
      <p:pic>
        <p:nvPicPr>
          <p:cNvPr id="21" name="Picture 20" descr="plant-paddy.jpeg"/>
          <p:cNvPicPr>
            <a:picLocks noChangeAspect="1"/>
          </p:cNvPicPr>
          <p:nvPr/>
        </p:nvPicPr>
        <p:blipFill>
          <a:blip r:embed="rId5" cstate="print"/>
          <a:srcRect l="14680" r="25785"/>
          <a:stretch>
            <a:fillRect/>
          </a:stretch>
        </p:blipFill>
        <p:spPr>
          <a:xfrm>
            <a:off x="1598612" y="1981200"/>
            <a:ext cx="3604591" cy="32385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666412" y="1905000"/>
            <a:ext cx="7620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bn-BD" sz="4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1812" y="3505200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              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9412" y="1600200"/>
            <a:ext cx="2438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 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4:</a:t>
            </a:r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প্লানটি</a:t>
            </a:r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Plantae</a:t>
            </a:r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970212" y="533400"/>
            <a:ext cx="8661400" cy="5842000"/>
            <a:chOff x="2741612" y="533400"/>
            <a:chExt cx="8890000" cy="5842000"/>
          </a:xfrm>
        </p:grpSpPr>
        <p:pic>
          <p:nvPicPr>
            <p:cNvPr id="16" name="Picture 15" descr="plantae classification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1612" y="533400"/>
              <a:ext cx="8890000" cy="5842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561012" y="1066800"/>
              <a:ext cx="3276600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Plantae</a:t>
              </a:r>
              <a:r>
                <a:rPr lang="bn-BD" sz="3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046412" y="2819400"/>
              <a:ext cx="1905000" cy="8382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মসবর্গীয় উদ্ভিদ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180012" y="2819400"/>
              <a:ext cx="1905000" cy="8382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ফার্ণবর্গীয় উদ্ভিদ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313612" y="2819400"/>
              <a:ext cx="1905000" cy="8382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নগ্নবীজী উদ্ভিদ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9523412" y="2819400"/>
              <a:ext cx="1905000" cy="8382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আবৃতবীজী উদ্ভিদ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428566" y="412368"/>
            <a:ext cx="3030071" cy="89648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kumimoji="0" lang="bn-BD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446212" y="2209800"/>
            <a:ext cx="9805799" cy="4841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0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প্লানটি রাজ্যের জীব কোন প্রক্রিয়ায় খাদ্য উৎপাদন করে ? </a:t>
            </a:r>
            <a:endParaRPr kumimoji="0" lang="bn-BD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446212" y="4800600"/>
            <a:ext cx="7976998" cy="4841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প্লানটি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রাজ্যের </a:t>
            </a: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উদাহরণ দাও।</a:t>
            </a:r>
            <a:endParaRPr kumimoji="0" lang="bn-BD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46212" y="3581400"/>
            <a:ext cx="7530351" cy="4841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সাদা শাপলা কোন 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 জীব</a:t>
            </a:r>
            <a:r>
              <a:rPr lang="bn-BD" sz="4400" b="1" noProof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kumimoji="0" lang="bn-BD" sz="4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1812" y="1371600"/>
            <a:ext cx="30480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pic>
        <p:nvPicPr>
          <p:cNvPr id="7" name="Picture 6" descr="coron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86819" y="389961"/>
            <a:ext cx="5834744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hand wash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16801" y="2590800"/>
            <a:ext cx="3957403" cy="19751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34353" y="497540"/>
            <a:ext cx="4177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করোনা মহামারির </a:t>
            </a:r>
          </a:p>
          <a:p>
            <a:r>
              <a:rPr lang="bn-BD" sz="4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সময়ে তোমরা---</a:t>
            </a:r>
            <a:endParaRPr lang="en-US" sz="48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2800" y="4800600"/>
            <a:ext cx="558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বাইরে গেলে অবশ্যই মাস্ক ব্যবহার করবে।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face musk_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9200" y="2438400"/>
            <a:ext cx="3149600" cy="2362200"/>
          </a:xfrm>
          <a:prstGeom prst="rect">
            <a:avLst/>
          </a:prstGeom>
        </p:spPr>
      </p:pic>
      <p:pic>
        <p:nvPicPr>
          <p:cNvPr id="14" name="Picture 13" descr="social distance_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2400" y="2057403"/>
            <a:ext cx="9245600" cy="43228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74812" y="5791200"/>
            <a:ext cx="8857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অবশ্যই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 </a:t>
            </a: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ত্ব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বজায় রাখবে</a:t>
            </a: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এবং স্বাস্থ্যবিধি মেনে চলবে।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3541" y="4675100"/>
            <a:ext cx="3310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সাবান দিয়ে উত্তমরূপে </a:t>
            </a:r>
          </a:p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 ধৌত করবে।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5" grpId="0"/>
      <p:bldP spid="16" grpId="0"/>
      <p:bldP spid="1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2412" y="3581400"/>
            <a:ext cx="8035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প্লানটি</a:t>
            </a:r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রাজ্যের ৫টি বৈশিষ্ট্য বর্ণনা কর।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4212" y="6096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98612" y="2362200"/>
            <a:ext cx="929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2">
                  <a:lumMod val="50000"/>
                </a:schemeClr>
              </a:buClr>
            </a:pP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ধানকে </a:t>
            </a:r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প্লানটি</a:t>
            </a: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রাজ্যে স্থান দেয়ার কারণ ব্যাখ্যা কর।</a:t>
            </a:r>
            <a:endParaRPr lang="bn-IN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1812" y="1524000"/>
            <a:ext cx="35052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6612" y="1905000"/>
            <a:ext cx="10593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“সৎ কাজে তোমরা একে অন্যের প্রতিযোগীতা করো।”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56612" y="2743200"/>
            <a:ext cx="27109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– আল কুরআন।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6612" y="914400"/>
            <a:ext cx="33528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এতক্ষণ</a:t>
            </a:r>
            <a:r>
              <a:rPr kumimoji="0" lang="bn-BD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-----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7" name="Picture 6" descr="plantae4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4303632" y="838200"/>
            <a:ext cx="7205953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93812" y="990600"/>
            <a:ext cx="9677400" cy="48768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9" name="Picture 8" descr="plant kingdom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2412" y="1143000"/>
            <a:ext cx="9220200" cy="458628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79612" y="3124200"/>
            <a:ext cx="7772400" cy="23536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9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IN" sz="16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ন্যবাদ</a:t>
            </a:r>
            <a:endParaRPr lang="en-US" sz="16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19200" y="762000"/>
            <a:ext cx="3585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en-US" sz="4400" b="1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04838" y="5410200"/>
            <a:ext cx="4267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মোবাইলঃ ০১৭১১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২০৭৯১৪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43482" y="5943600"/>
            <a:ext cx="4392697" cy="448236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j-lt"/>
                <a:cs typeface="SutonnyMJ" pitchFamily="2" charset="0"/>
              </a:rPr>
              <a:t>e-mail: golammostofaap@gmail.com</a:t>
            </a:r>
            <a:endParaRPr lang="en-US" sz="2000" b="1" dirty="0">
              <a:solidFill>
                <a:srgbClr val="FF0000"/>
              </a:solidFill>
              <a:latin typeface="+mj-lt"/>
              <a:cs typeface="SutonnyMJ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663380" y="1447800"/>
            <a:ext cx="6096000" cy="3352800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09618" y="4836461"/>
            <a:ext cx="566569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বেগুনহাটি ফাজিল ডিগ্রি মা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দরাসা</a:t>
            </a:r>
            <a:endParaRPr lang="en-US" sz="2800" b="1" cap="none" spc="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35052" y="5522261"/>
            <a:ext cx="3528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কাপাসিয়া,গাজীপুর।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85054" y="2445607"/>
            <a:ext cx="51631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bn-BD" sz="6000" b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গোলাম মোস্তফা</a:t>
            </a:r>
            <a:endParaRPr lang="en-US" sz="4000" b="1" cap="none" spc="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79612" y="3189798"/>
            <a:ext cx="4019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 অধ্যাপক (জীববিজ্ঞান)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DSC05842.JP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7389812" y="687108"/>
            <a:ext cx="3810000" cy="4799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 animBg="1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pic>
        <p:nvPicPr>
          <p:cNvPr id="10" name="Picture 9" descr="plantae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6612" y="838200"/>
            <a:ext cx="10515600" cy="5257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03612" y="4191000"/>
            <a:ext cx="54376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n w="18000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1g Aa¨vq (Rxeb cvV)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91545" y="5029200"/>
            <a:ext cx="223009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৮ম</a:t>
            </a:r>
            <a:r>
              <a:rPr lang="bn-BD" sz="6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পাঠ</a:t>
            </a:r>
            <a:endParaRPr lang="en-US" sz="66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3884612" y="1524000"/>
            <a:ext cx="4419600" cy="1828800"/>
            <a:chOff x="3884612" y="1524000"/>
            <a:chExt cx="4419600" cy="1828800"/>
          </a:xfrm>
        </p:grpSpPr>
        <p:sp>
          <p:nvSpPr>
            <p:cNvPr id="26" name="Oval 25"/>
            <p:cNvSpPr/>
            <p:nvPr/>
          </p:nvSpPr>
          <p:spPr>
            <a:xfrm>
              <a:off x="3884612" y="1524000"/>
              <a:ext cx="4419600" cy="1828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65612" y="2438400"/>
              <a:ext cx="360547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বিষয়ঃ জীববিজ্ঞান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37012" y="1524000"/>
              <a:ext cx="3689758" cy="120032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7200" b="1" dirty="0" smtClean="0">
                  <a:ln w="18000">
                    <a:solidFill>
                      <a:srgbClr val="FF0000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নবম শ্রেণি</a:t>
              </a:r>
              <a:endParaRPr lang="en-US" sz="7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pic>
        <p:nvPicPr>
          <p:cNvPr id="10" name="Picture 9" descr="Angiosperm-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51812" y="3181524"/>
            <a:ext cx="2502601" cy="3052160"/>
          </a:xfrm>
          <a:prstGeom prst="rect">
            <a:avLst/>
          </a:prstGeom>
        </p:spPr>
      </p:pic>
      <p:pic>
        <p:nvPicPr>
          <p:cNvPr id="11" name="Picture 10" descr="bacteria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4612" y="533400"/>
            <a:ext cx="4114800" cy="1828800"/>
          </a:xfrm>
          <a:prstGeom prst="rect">
            <a:avLst/>
          </a:prstGeom>
        </p:spPr>
      </p:pic>
      <p:pic>
        <p:nvPicPr>
          <p:cNvPr id="17" name="Picture 16" descr="birds dowe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5808" y="542699"/>
            <a:ext cx="2684059" cy="2415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cycas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597" y="3239534"/>
            <a:ext cx="2669751" cy="298197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56012" y="2467223"/>
            <a:ext cx="4648199" cy="809377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en-US" sz="48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wPÎ¸‡jv jÿ¨ Ki</a:t>
            </a:r>
          </a:p>
        </p:txBody>
      </p:sp>
      <p:pic>
        <p:nvPicPr>
          <p:cNvPr id="21" name="Picture 20" descr="tee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013" y="3232606"/>
            <a:ext cx="2936923" cy="3025048"/>
          </a:xfrm>
          <a:prstGeom prst="rect">
            <a:avLst/>
          </a:prstGeom>
        </p:spPr>
      </p:pic>
      <p:pic>
        <p:nvPicPr>
          <p:cNvPr id="12" name="Picture 11" descr="agaricus_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80412" y="609600"/>
            <a:ext cx="3124200" cy="2340134"/>
          </a:xfrm>
          <a:prstGeom prst="rect">
            <a:avLst/>
          </a:prstGeom>
        </p:spPr>
      </p:pic>
      <p:pic>
        <p:nvPicPr>
          <p:cNvPr id="13" name="Picture 12" descr="chaina rose.jpg"/>
          <p:cNvPicPr>
            <a:picLocks noChangeAspect="1"/>
          </p:cNvPicPr>
          <p:nvPr/>
        </p:nvPicPr>
        <p:blipFill>
          <a:blip r:embed="rId10" cstate="print"/>
          <a:srcRect l="18000" r="18000"/>
          <a:stretch>
            <a:fillRect/>
          </a:stretch>
        </p:blipFill>
        <p:spPr>
          <a:xfrm>
            <a:off x="9371012" y="3200400"/>
            <a:ext cx="213360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4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189412" y="685800"/>
            <a:ext cx="3428999" cy="609600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en-US" sz="32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wPÎ¸‡jv jÿ¨ Ki</a:t>
            </a:r>
          </a:p>
        </p:txBody>
      </p:sp>
      <p:pic>
        <p:nvPicPr>
          <p:cNvPr id="4" name="Plantae Documentary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198812" y="1371600"/>
            <a:ext cx="6324600" cy="474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08012" y="685800"/>
            <a:ext cx="4001201" cy="234872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জীবজগতের </a:t>
            </a:r>
            <a:b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</a:b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</a:t>
            </a:r>
            <a:r>
              <a:rPr kumimoji="0" lang="bn-BD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ণি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বিন্যাস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9" name="Picture 8" descr="plant water lily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4494212" y="685800"/>
            <a:ext cx="7010400" cy="556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plantae drag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836611" y="2895600"/>
            <a:ext cx="32766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pic>
        <p:nvPicPr>
          <p:cNvPr id="6" name="Picture 5" descr="plantae kingd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412" y="533400"/>
            <a:ext cx="10744200" cy="5715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08412" y="2286000"/>
            <a:ext cx="4876800" cy="2133600"/>
          </a:xfrm>
          <a:prstGeom prst="rect">
            <a:avLst/>
          </a:prstGeom>
          <a:solidFill>
            <a:srgbClr val="7030A0"/>
          </a:solidFill>
          <a:ln w="762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600" b="1" noProof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রাজ্য </a:t>
            </a:r>
            <a:r>
              <a:rPr lang="en-US" sz="6600" b="1" noProof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4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Plantae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217612" y="533400"/>
            <a:ext cx="4679576" cy="1326776"/>
            <a:chOff x="3406589" y="376519"/>
            <a:chExt cx="4679576" cy="1326776"/>
          </a:xfrm>
        </p:grpSpPr>
        <p:sp>
          <p:nvSpPr>
            <p:cNvPr id="6" name="Flowchart: Punched Tape 5"/>
            <p:cNvSpPr/>
            <p:nvPr/>
          </p:nvSpPr>
          <p:spPr>
            <a:xfrm>
              <a:off x="3406589" y="376519"/>
              <a:ext cx="4679576" cy="1326776"/>
            </a:xfrm>
            <a:prstGeom prst="flowChartPunchedTap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52984" y="633632"/>
              <a:ext cx="250405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12812" y="5435025"/>
            <a:ext cx="9516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2">
                  <a:lumMod val="50000"/>
                </a:schemeClr>
              </a:buClr>
            </a:pPr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জীবের শ্রেণিবিন্যাসে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Plantae</a:t>
            </a:r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রাজ্যের বৈশিষ্ট্য বর্ণনা করতে পারবে।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5212" y="3301425"/>
            <a:ext cx="953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2">
                  <a:lumMod val="50000"/>
                </a:schemeClr>
              </a:buClr>
            </a:pP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অ্যানাইসোগ্যামাস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বলিতে কী বোঝায় তা ব্যাখ্যা করতে পারবে;</a:t>
            </a:r>
            <a:endParaRPr lang="bn-IN" sz="32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7612" y="2249269"/>
            <a:ext cx="1074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2">
                  <a:lumMod val="50000"/>
                </a:schemeClr>
              </a:buClr>
            </a:pPr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 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প্লান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 জগতে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 </a:t>
            </a:r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সুপার কিংড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</a:t>
            </a:r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অধীনে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 ব্যাখ্যা করতে পারবে</a:t>
            </a:r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42012" y="914400"/>
            <a:ext cx="43107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 </a:t>
            </a:r>
            <a:r>
              <a:rPr lang="bn-IN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1412" y="4343400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2">
                  <a:lumMod val="50000"/>
                </a:schemeClr>
              </a:buClr>
            </a:pP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চিত্র দেখে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Plantae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রাজ্যের উদ্ভিদ সনাক্ত করে বৈশিষ্ট্য বর্ণনা করতে পারবে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434</Words>
  <Application>Microsoft Office PowerPoint</Application>
  <PresentationFormat>Custom</PresentationFormat>
  <Paragraphs>119</Paragraphs>
  <Slides>23</Slides>
  <Notes>23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130</cp:revision>
  <dcterms:created xsi:type="dcterms:W3CDTF">2021-01-18T16:01:25Z</dcterms:created>
  <dcterms:modified xsi:type="dcterms:W3CDTF">2021-01-21T18:58:03Z</dcterms:modified>
</cp:coreProperties>
</file>