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82" r:id="rId3"/>
    <p:sldId id="258" r:id="rId4"/>
    <p:sldId id="270" r:id="rId5"/>
    <p:sldId id="267" r:id="rId6"/>
    <p:sldId id="268" r:id="rId7"/>
    <p:sldId id="259" r:id="rId8"/>
    <p:sldId id="261" r:id="rId9"/>
    <p:sldId id="260" r:id="rId10"/>
    <p:sldId id="269" r:id="rId11"/>
    <p:sldId id="262" r:id="rId12"/>
    <p:sldId id="263" r:id="rId13"/>
    <p:sldId id="264" r:id="rId14"/>
    <p:sldId id="271" r:id="rId15"/>
    <p:sldId id="265" r:id="rId16"/>
    <p:sldId id="272" r:id="rId17"/>
    <p:sldId id="278" r:id="rId18"/>
    <p:sldId id="279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সফটওয়্যার  এর ছবি দেওয়া হয়েছে কারন  সফটওয়্যার  এর  সাথে পাঠের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22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BD" sz="1400" dirty="0" smtClean="0"/>
              <a:t> </a:t>
            </a:r>
            <a:r>
              <a:rPr lang="bn-BD" sz="1200" dirty="0" smtClean="0"/>
              <a:t>ভি এল সি মিডিয়া প্লেয়ার ব্যবহার করে গান শোনা ও ভিডিও দেখা য়ায়</a:t>
            </a:r>
            <a:r>
              <a:rPr lang="bn-IN" sz="1200" b="0" dirty="0" smtClean="0"/>
              <a:t>,</a:t>
            </a:r>
            <a:r>
              <a:rPr lang="bn-BD" sz="1200" dirty="0" smtClean="0"/>
              <a:t> মযিলা ফায়ারফক্স ব্যবহার করে ইন্টারনেটে ঘুরে বেড়ায়</a:t>
            </a:r>
            <a:r>
              <a:rPr lang="bn-IN" sz="1200" dirty="0" smtClean="0"/>
              <a:t>-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/>
              <a:t>গেম খেলা</a:t>
            </a:r>
            <a:r>
              <a:rPr lang="bn-IN" sz="1200" b="0" dirty="0" smtClean="0"/>
              <a:t>, </a:t>
            </a:r>
            <a:r>
              <a:rPr lang="bn-BD" sz="1200" b="0" dirty="0" smtClean="0"/>
              <a:t>ছবি আঁকা</a:t>
            </a:r>
            <a:r>
              <a:rPr lang="bn-IN" sz="1200" b="0" dirty="0" smtClean="0"/>
              <a:t> </a:t>
            </a:r>
            <a:r>
              <a:rPr lang="bn-BD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টিভি</a:t>
            </a:r>
            <a:r>
              <a:rPr lang="bn-IN" sz="1200" b="0" dirty="0" smtClean="0"/>
              <a:t>,</a:t>
            </a:r>
            <a:r>
              <a:rPr lang="bn-BD" sz="1200" b="0" dirty="0" smtClean="0"/>
              <a:t> ক্যামের</a:t>
            </a:r>
            <a:r>
              <a:rPr lang="bn-IN" sz="1200" b="0" dirty="0" smtClean="0"/>
              <a:t>্‌,</a:t>
            </a:r>
            <a:r>
              <a:rPr lang="bn-BD" sz="1200" b="0" dirty="0" smtClean="0"/>
              <a:t>গাড়ি</a:t>
            </a:r>
            <a:r>
              <a:rPr lang="bn-IN" sz="1200" b="0" dirty="0" smtClean="0"/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1200" b="0" dirty="0" smtClean="0"/>
              <a:t>ক্রয় করলে কি পাওয়া যাবে।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টাকা পাওয়া যায়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67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/>
              <a:t>উনি কে? তোমরা কি জানো উনি কিভাবে ধনী হলেন? 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b="0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sz="1200" b="0" dirty="0" smtClean="0"/>
              <a:t> বিক্রি করে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sz="1200" b="0" dirty="0" smtClean="0"/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।বিশেষ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সফটওয়্যার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কেন ব্যবহার করা হয়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?সম্ভাব্য উত্তর:</a:t>
            </a:r>
            <a:r>
              <a:rPr lang="bn-BD" sz="12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1200" dirty="0" smtClean="0"/>
              <a:t>বিশেষ </a:t>
            </a:r>
            <a:r>
              <a:rPr lang="bn-BD" sz="1200" dirty="0" smtClean="0"/>
              <a:t>সফটওয়্যার</a:t>
            </a:r>
            <a:r>
              <a:rPr lang="bn-IN" sz="1200" dirty="0" smtClean="0"/>
              <a:t> </a:t>
            </a:r>
            <a:r>
              <a:rPr lang="bn-BD" sz="1200" dirty="0" smtClean="0"/>
              <a:t>এর ব্যবহার করা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তৈর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রাখলে সহজেই সি ড্রাইভ ফরমেট করে অল্প সময়ের মধ্যে সব সফটওয়্যার ইন্সটল করা সম্ভব হয়। </a:t>
            </a:r>
            <a:r>
              <a:rPr lang="bn-BD" sz="1200" dirty="0" smtClean="0"/>
              <a:t>।</a:t>
            </a:r>
            <a:r>
              <a:rPr lang="bn-IN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35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কি?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78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 প্রত্যেক দল থেকে ভালো প্রশ্ন গুলো নিয়ে একটি সুন্দর হ্যান্ড নোট তৈরি করা যায়। এবং সেটা ব্লাক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7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শিক্ষার্থীরা</a:t>
            </a:r>
            <a:r>
              <a:rPr lang="bn-IN" baseline="0" dirty="0" smtClean="0"/>
              <a:t> বাড়ি থেকে কাজ করে আনলে শিক্ষক তা দেখবেন এবং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Microsoft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ওয়ার্ড লেখালেখির কাজের জন্য ব্যবহার করা হয়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dirty="0" smtClean="0"/>
              <a:t> অ্যাডোবি ফটোশপ ছবির জন্য ব্যবহৃত হয়</a:t>
            </a:r>
            <a:r>
              <a:rPr lang="bn-IN" sz="1200" dirty="0" smtClean="0"/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ভি এল সি মিডিয়া প্লেয়ার ব্যবহার করে গান শোনা ও ভিডিও দেখা য়ায়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মযিলা ফায়ারফক্স ব্যবহার করে ইন্টারনেটে ঘুরে বেড়ায়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গেম খেলা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bn-BD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ছবি আঁকা</a:t>
            </a:r>
            <a:r>
              <a:rPr lang="bn-IN" sz="1200" b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baseline="0" smtClean="0"/>
              <a:t> </a:t>
            </a:r>
            <a:r>
              <a:rPr lang="bn-IN" baseline="0" dirty="0" smtClean="0"/>
              <a:t>এ নিয়ে আরো আলোচনা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 ১।</a:t>
            </a:r>
            <a:r>
              <a:rPr lang="bn-BD" sz="1200" b="1" dirty="0" smtClean="0"/>
              <a:t>চিত্রটিতে </a:t>
            </a:r>
            <a:r>
              <a:rPr lang="bn-BD" sz="1200" b="0" dirty="0" smtClean="0"/>
              <a:t>আমরা কী দেখতে পাচ্ছি?</a:t>
            </a:r>
            <a:r>
              <a:rPr lang="bn-IN" sz="1200" b="0" dirty="0" smtClean="0"/>
              <a:t> স ম্ভাব্য উত্তর:</a:t>
            </a:r>
            <a:r>
              <a:rPr lang="bn-IN" sz="1200" b="0" baseline="0" dirty="0" smtClean="0"/>
              <a:t> কম্পিউটারের সুইচ অন করলেই এটি অন হওয়ার সমস্থ প্রক্রিয়া শুরূ হয়।</a:t>
            </a:r>
            <a:endParaRPr lang="bn-BD" sz="1200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46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পারে.১।</a:t>
            </a:r>
            <a:r>
              <a:rPr lang="bn-BD" sz="1200" dirty="0" smtClean="0"/>
              <a:t>কম্পিউটারকে কাজের উপযোগী করতে  আমরা কী ব্যবহার করি।</a:t>
            </a:r>
            <a:r>
              <a:rPr lang="bn-IN" sz="1200" dirty="0" smtClean="0"/>
              <a:t>সম্ভাব্য উত্তর:</a:t>
            </a:r>
            <a:r>
              <a:rPr lang="bn-IN" sz="1200" baseline="0" dirty="0" smtClean="0"/>
              <a:t> সফটওয়্যার -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5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1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07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প্যাকেজ সফটঅওয়্যার কাকে বলে?সম্ভাব্য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 যাচ্ছে </a:t>
            </a:r>
            <a:r>
              <a:rPr lang="en-US" sz="1200" dirty="0" smtClean="0"/>
              <a:t>Microsoft Office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এর ফোল্ডার এর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7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প্রসেসর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বলে?সম্ভাব্য উত্তর: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লেখালেখির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অ্যাপ্লিকেশন সফটওয়্যার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টাকে ওয়ার্ড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প্রসেসর বলে।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5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 কাজ দেখার পর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প্যাকেজ সফটওয়্যার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নিয়ে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1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পারে-১</a:t>
            </a:r>
            <a:r>
              <a:rPr lang="b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r>
              <a:rPr lang="bn-BD" sz="1200" b="0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1200" b="0" dirty="0" smtClean="0">
                <a:solidFill>
                  <a:schemeClr val="tx1"/>
                </a:solidFill>
              </a:rPr>
              <a:t> </a:t>
            </a:r>
            <a:r>
              <a:rPr lang="bn-BD" sz="1200" b="0" dirty="0" smtClean="0">
                <a:solidFill>
                  <a:schemeClr val="tx1"/>
                </a:solidFill>
              </a:rPr>
              <a:t>এর ব্যবহার </a:t>
            </a:r>
            <a:r>
              <a:rPr lang="bn-IN" sz="1200" b="0" dirty="0" smtClean="0">
                <a:solidFill>
                  <a:schemeClr val="tx1"/>
                </a:solidFill>
              </a:rPr>
              <a:t>লিখ?সম্ভাব্য উত্তর:</a:t>
            </a:r>
            <a:r>
              <a:rPr lang="bn-IN" sz="1200" b="0" baseline="0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 নিয়ে শিক্ষক আরো আলোচনা করতে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5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2FD5-9132-4EBC-80D8-015677967C81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CC63-7B67-4464-BDD1-302BB97D8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14400"/>
            <a:ext cx="7010400" cy="2215991"/>
          </a:xfrm>
          <a:prstGeom prst="rect">
            <a:avLst/>
          </a:prstGeom>
          <a:noFill/>
          <a:ln>
            <a:solidFill>
              <a:srgbClr val="231E42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9687" y="3664287"/>
            <a:ext cx="2812713" cy="2812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657600"/>
            <a:ext cx="279169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752600" y="381000"/>
            <a:ext cx="64770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 -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311715"/>
            <a:ext cx="3962400" cy="23458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838200"/>
            <a:ext cx="896980" cy="8429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34725" y="1905000"/>
            <a:ext cx="2675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গড়ার জন্য আমরা কাজ করে যাবো।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9003" y="3886200"/>
            <a:ext cx="4391997" cy="2730402"/>
            <a:chOff x="2618403" y="4191000"/>
            <a:chExt cx="3629997" cy="24256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8" name="Picture 7" descr="Bezier_3_bi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3000" y="3810000"/>
            <a:ext cx="1105557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ectangle 19"/>
          <p:cNvSpPr/>
          <p:nvPr/>
        </p:nvSpPr>
        <p:spPr>
          <a:xfrm>
            <a:off x="228600" y="1828800"/>
            <a:ext cx="2590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Microsoft </a:t>
            </a:r>
            <a:r>
              <a:rPr lang="bn-BD" dirty="0" smtClean="0"/>
              <a:t>ওয়ার্ড লেখালেখির কাজের জন্য ব্যবহার করা হয়।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81000" y="5029200"/>
            <a:ext cx="2895600" cy="121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/>
              <a:t>অ্যাডোবি ফটোশপ ছবির জন্য ব্যবহৃত হয়।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486400" y="4267200"/>
            <a:ext cx="3200400" cy="2209800"/>
            <a:chOff x="3733800" y="2819400"/>
            <a:chExt cx="4038600" cy="32638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0" y="2819400"/>
              <a:ext cx="4038600" cy="3263802"/>
            </a:xfrm>
            <a:prstGeom prst="rect">
              <a:avLst/>
            </a:prstGeom>
          </p:spPr>
        </p:pic>
        <p:pic>
          <p:nvPicPr>
            <p:cNvPr id="6" name="Picture 5" descr="Woman_with_guitar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3193083"/>
              <a:ext cx="1390649" cy="2031224"/>
            </a:xfrm>
            <a:prstGeom prst="rect">
              <a:avLst/>
            </a:prstGeom>
          </p:spPr>
        </p:pic>
      </p:grpSp>
      <p:pic>
        <p:nvPicPr>
          <p:cNvPr id="4" name="Picture 3" descr="vlc-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114800"/>
            <a:ext cx="12954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gool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9846" y="1219200"/>
            <a:ext cx="3780754" cy="2590800"/>
          </a:xfrm>
          <a:prstGeom prst="rect">
            <a:avLst/>
          </a:prstGeom>
        </p:spPr>
      </p:pic>
      <p:pic>
        <p:nvPicPr>
          <p:cNvPr id="9" name="Picture 8" descr="browser.jpg"/>
          <p:cNvPicPr>
            <a:picLocks noChangeAspect="1"/>
          </p:cNvPicPr>
          <p:nvPr/>
        </p:nvPicPr>
        <p:blipFill>
          <a:blip r:embed="rId7" cstate="print"/>
          <a:srcRect l="34436" r="31323" b="50000"/>
          <a:stretch>
            <a:fillRect/>
          </a:stretch>
        </p:blipFill>
        <p:spPr>
          <a:xfrm>
            <a:off x="894184" y="1676400"/>
            <a:ext cx="1163216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457200" y="3048000"/>
            <a:ext cx="3505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মযিলা ফায়ারফক্স ব্যবহার করে ইন্টারনেটে ঘুরে বেড়ায়।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09600" y="5493603"/>
            <a:ext cx="4343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dirty="0" smtClean="0"/>
              <a:t> </a:t>
            </a:r>
            <a:r>
              <a:rPr lang="bn-BD" sz="2000" dirty="0" smtClean="0"/>
              <a:t>ভি এল সি মিডিয়া প্লেয়ার ব্যবহার করে গান শোনা ও ভিডিও দেখা য়ায়। 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5029200"/>
            <a:ext cx="2743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057400" y="2514600"/>
            <a:ext cx="22860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ame 20"/>
          <p:cNvSpPr/>
          <p:nvPr/>
        </p:nvSpPr>
        <p:spPr>
          <a:xfrm>
            <a:off x="838200" y="381000"/>
            <a:ext cx="75438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29526" y="914400"/>
            <a:ext cx="4981074" cy="3200400"/>
            <a:chOff x="3629526" y="914400"/>
            <a:chExt cx="4981074" cy="2895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526" y="914400"/>
              <a:ext cx="4981074" cy="2895600"/>
            </a:xfrm>
            <a:prstGeom prst="rect">
              <a:avLst/>
            </a:prstGeom>
          </p:spPr>
        </p:pic>
        <p:pic>
          <p:nvPicPr>
            <p:cNvPr id="9" name="Picture 8" descr="daba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066800"/>
              <a:ext cx="4495800" cy="1981200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191000"/>
            <a:ext cx="4167422" cy="2286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://img2.wikia.nocookie.net/__cb20140217105242/b__/bloons/images/b/bf/Paint_Windows_7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962400"/>
            <a:ext cx="16002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 l="4531" t="10053" r="72811" b="85628"/>
          <a:stretch>
            <a:fillRect/>
          </a:stretch>
        </p:blipFill>
        <p:spPr bwMode="auto">
          <a:xfrm>
            <a:off x="228600" y="990600"/>
            <a:ext cx="2269958" cy="1014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1981200" y="5029200"/>
            <a:ext cx="2362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1447800"/>
            <a:ext cx="12954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828800" y="5334000"/>
            <a:ext cx="2133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</a:t>
            </a:r>
            <a:r>
              <a:rPr lang="bn-BD" sz="2800" b="1" dirty="0" smtClean="0"/>
              <a:t>ছবি আঁকা</a:t>
            </a:r>
            <a:endParaRPr lang="en-US" sz="2800" b="1" dirty="0"/>
          </a:p>
        </p:txBody>
      </p:sp>
      <p:sp>
        <p:nvSpPr>
          <p:cNvPr id="22" name="Rectangle 21"/>
          <p:cNvSpPr/>
          <p:nvPr/>
        </p:nvSpPr>
        <p:spPr>
          <a:xfrm>
            <a:off x="1676400" y="2158425"/>
            <a:ext cx="1828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 smtClean="0"/>
              <a:t> </a:t>
            </a:r>
            <a:r>
              <a:rPr lang="bn-BD" sz="2400" b="1" dirty="0" smtClean="0"/>
              <a:t>গেম খেলা</a:t>
            </a:r>
            <a:endParaRPr lang="en-US" sz="2400" b="1" dirty="0"/>
          </a:p>
        </p:txBody>
      </p:sp>
      <p:sp>
        <p:nvSpPr>
          <p:cNvPr id="11" name="Frame 10"/>
          <p:cNvSpPr/>
          <p:nvPr/>
        </p:nvSpPr>
        <p:spPr>
          <a:xfrm>
            <a:off x="914400" y="228600"/>
            <a:ext cx="75438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</a:t>
            </a:r>
            <a:r>
              <a:rPr lang="bn-BD" sz="2400" b="1" dirty="0" smtClean="0">
                <a:solidFill>
                  <a:schemeClr val="tx1"/>
                </a:solidFill>
              </a:rPr>
              <a:t>অ্যাপ্লিকেশন সফটওয়্যার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</a:rPr>
              <a:t>এর ব্যবহার  দেখি-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areSiz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57200"/>
            <a:ext cx="2990850" cy="2286000"/>
          </a:xfrm>
          <a:prstGeom prst="rect">
            <a:avLst/>
          </a:prstGeom>
        </p:spPr>
      </p:pic>
      <p:pic>
        <p:nvPicPr>
          <p:cNvPr id="2" name="Picture 1" descr="ca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762000"/>
            <a:ext cx="2133600" cy="1371600"/>
          </a:xfrm>
          <a:prstGeom prst="rect">
            <a:avLst/>
          </a:prstGeom>
        </p:spPr>
      </p:pic>
      <p:pic>
        <p:nvPicPr>
          <p:cNvPr id="4" name="Picture 3" descr="Television-Rules-7.8.jpg"/>
          <p:cNvPicPr>
            <a:picLocks noChangeAspect="1"/>
          </p:cNvPicPr>
          <p:nvPr/>
        </p:nvPicPr>
        <p:blipFill>
          <a:blip r:embed="rId5" cstate="print"/>
          <a:srcRect l="7500" r="3333"/>
          <a:stretch>
            <a:fillRect/>
          </a:stretch>
        </p:blipFill>
        <p:spPr>
          <a:xfrm>
            <a:off x="685800" y="457200"/>
            <a:ext cx="2743200" cy="198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2667000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b="1" dirty="0" smtClean="0"/>
              <a:t>টিভি 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7391400" y="22098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</a:t>
            </a:r>
            <a:r>
              <a:rPr lang="bn-BD" sz="2000" b="1" dirty="0" smtClean="0"/>
              <a:t>গাড়ি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800600" y="2286000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/>
              <a:t> </a:t>
            </a:r>
            <a:r>
              <a:rPr lang="bn-BD" sz="2000" b="1" dirty="0" smtClean="0"/>
              <a:t>ক্যামেরা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1143000" y="3352800"/>
            <a:ext cx="6019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/>
              <a:t>এ গুলো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400" b="1" dirty="0" smtClean="0"/>
              <a:t>ক্রয় করলে </a:t>
            </a:r>
            <a:r>
              <a:rPr lang="bn-IN" sz="2400" b="1" dirty="0" smtClean="0"/>
              <a:t>কী</a:t>
            </a:r>
            <a:r>
              <a:rPr lang="bn-BD" sz="2400" b="1" dirty="0" smtClean="0"/>
              <a:t> পাওয়া যাবে</a:t>
            </a:r>
            <a:r>
              <a:rPr lang="bn-IN" sz="2400" b="1" dirty="0" smtClean="0"/>
              <a:t>?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pic>
        <p:nvPicPr>
          <p:cNvPr id="9" name="Picture 8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703027" y="3855427"/>
            <a:ext cx="1699846" cy="23241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6019800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solidFill>
                  <a:srgbClr val="C00000"/>
                </a:solidFill>
              </a:rPr>
              <a:t>টাকা পাওয়া যায়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llg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143000"/>
            <a:ext cx="3333750" cy="373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57200"/>
            <a:ext cx="7543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b="1" dirty="0" smtClean="0"/>
              <a:t>উনি কে? তোমরা </a:t>
            </a:r>
            <a:r>
              <a:rPr lang="bn-IN" sz="2400" b="1" dirty="0" smtClean="0"/>
              <a:t>কী</a:t>
            </a:r>
            <a:r>
              <a:rPr lang="bn-BD" sz="2400" b="1" dirty="0" smtClean="0"/>
              <a:t> জানো উনি কিভাবে ধনী হলেন? 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6248400" y="50292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/>
              <a:t>বিলগেটস 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2000" y="1143000"/>
            <a:ext cx="4038600" cy="3733800"/>
            <a:chOff x="2658262" y="1752600"/>
            <a:chExt cx="5046676" cy="3886200"/>
          </a:xfrm>
        </p:grpSpPr>
        <p:grpSp>
          <p:nvGrpSpPr>
            <p:cNvPr id="14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       Microsoft Office Info path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4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1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Access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2" name="Picture 31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16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30" name="Picture 29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17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Excel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8" name="Picture 27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18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   Microsoft Office Power Point </a:t>
                </a:r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400" dirty="0" smtClean="0"/>
                  <a:t> </a:t>
                </a:r>
                <a:endParaRPr lang="en-US" sz="1400" dirty="0"/>
              </a:p>
            </p:txBody>
          </p:sp>
          <p:pic>
            <p:nvPicPr>
              <p:cNvPr id="26" name="Picture 25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19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Microsoft Office Groove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4" name="Picture 23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2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 Microsoft Office On Note 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1600" dirty="0" smtClean="0"/>
                  <a:t> </a:t>
                </a:r>
                <a:endParaRPr lang="en-US" sz="1600" dirty="0"/>
              </a:p>
            </p:txBody>
          </p:sp>
          <p:pic>
            <p:nvPicPr>
              <p:cNvPr id="22" name="Picture 2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457200" y="5029200"/>
            <a:ext cx="4495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b="1" dirty="0" smtClean="0"/>
              <a:t>মাইক্রোসফট কোম্পানীর বিভিন্ন সফটওয়্যার</a:t>
            </a:r>
          </a:p>
          <a:p>
            <a:pPr algn="just"/>
            <a:r>
              <a:rPr lang="bn-BD" b="1" dirty="0" smtClean="0"/>
              <a:t> বিক্রি করে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বিশ্বের ধনীদের একজন হয়েছেন।</a:t>
            </a:r>
            <a:r>
              <a:rPr lang="bn-BD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dows-7 loa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685800"/>
            <a:ext cx="2486513" cy="1676400"/>
          </a:xfrm>
          <a:prstGeom prst="rect">
            <a:avLst/>
          </a:prstGeom>
        </p:spPr>
      </p:pic>
      <p:pic>
        <p:nvPicPr>
          <p:cNvPr id="4" name="Picture 3" descr="windows7-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34916"/>
            <a:ext cx="2209800" cy="1860884"/>
          </a:xfrm>
          <a:prstGeom prst="rect">
            <a:avLst/>
          </a:prstGeom>
        </p:spPr>
      </p:pic>
      <p:pic>
        <p:nvPicPr>
          <p:cNvPr id="5" name="Picture 4" descr="windows-is-loading-file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09600"/>
            <a:ext cx="2209801" cy="1676400"/>
          </a:xfrm>
          <a:prstGeom prst="rect">
            <a:avLst/>
          </a:prstGeom>
        </p:spPr>
      </p:pic>
      <p:pic>
        <p:nvPicPr>
          <p:cNvPr id="6" name="Picture 5" descr="activ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590800"/>
            <a:ext cx="2164138" cy="1828800"/>
          </a:xfrm>
          <a:prstGeom prst="rect">
            <a:avLst/>
          </a:prstGeom>
        </p:spPr>
      </p:pic>
      <p:pic>
        <p:nvPicPr>
          <p:cNvPr id="7" name="Picture 6" descr="123forWindows-installproces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762000"/>
            <a:ext cx="2503374" cy="1495349"/>
          </a:xfrm>
          <a:prstGeom prst="rect">
            <a:avLst/>
          </a:prstGeom>
        </p:spPr>
      </p:pic>
      <p:pic>
        <p:nvPicPr>
          <p:cNvPr id="8" name="Picture 7" descr="nex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2590800"/>
            <a:ext cx="2398498" cy="1904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953000"/>
            <a:ext cx="81534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/>
              <a:t>বিভিন্ন সময় বিভিন্ন  সফটওয়্যার ইন্সটল করতে  সময় অপচয় হয়  এবং সিরিয়াল কী ও আকটিভেট করতে অনেক সময় লেগে য়ায় এ সমস্যা থেকে পরিত্রানের উপায় হল  কোনো </a:t>
            </a:r>
            <a:r>
              <a:rPr lang="bn-IN" sz="2400" dirty="0" smtClean="0"/>
              <a:t>বিশেষ </a:t>
            </a:r>
            <a:r>
              <a:rPr lang="bn-BD" sz="2400" dirty="0" smtClean="0"/>
              <a:t>সফটওয়্যার</a:t>
            </a:r>
            <a:r>
              <a:rPr lang="bn-IN" sz="2400" dirty="0" smtClean="0"/>
              <a:t> </a:t>
            </a:r>
            <a:r>
              <a:rPr lang="bn-BD" sz="2400" dirty="0" smtClean="0"/>
              <a:t>এর ব্যবহার করা।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609600" y="381000"/>
            <a:ext cx="67818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এই বিশেষ সফটওয়্যার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নাম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371600"/>
            <a:ext cx="3581400" cy="35654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1981200" y="5638800"/>
            <a:ext cx="6019800" cy="609600"/>
          </a:xfrm>
          <a:prstGeom prst="frame">
            <a:avLst>
              <a:gd name="adj1" fmla="val 6349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কাস্টমাইজড সফটওয়্যার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86000" y="381000"/>
            <a:ext cx="4648200" cy="914400"/>
          </a:xfrm>
          <a:prstGeom prst="frame">
            <a:avLst>
              <a:gd name="adj1" fmla="val 6349"/>
            </a:avLst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bn-BD" sz="5400" b="1" dirty="0" smtClean="0">
                <a:solidFill>
                  <a:schemeClr val="tx1"/>
                </a:solidFill>
              </a:rPr>
              <a:t>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4800" y="2895600"/>
            <a:ext cx="8458200" cy="2590800"/>
          </a:xfrm>
          <a:prstGeom prst="frame">
            <a:avLst>
              <a:gd name="adj1" fmla="val 6349"/>
            </a:avLst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</a:rPr>
              <a:t>১।আমাদের বিদ্যালয়ের অফিস সুস্থ পরিচালনার জন্য একটি কাস্টমাইজড সফটওয়্যারের বর্ণনা কর।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685800"/>
            <a:ext cx="40386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55874"/>
            <a:ext cx="8763000" cy="1384995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অ্যাপ্লিকেশন সফটওয়্যার এর অপর নাম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কাস্টমাইজড সফটওয়্যার ব্যবহার করে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সুবিধা পাবে?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কয়েকটি অ্যাপ্লিকেশন সফটওয়্যারের নাম বল।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21624"/>
            <a:ext cx="8077200" cy="17543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কী কী কাজ করার জন্য অ্যাপ্লিকেশন সফটওয়্যার তৈরি করা সম্ভব তার একটা তালিকা করে আনবে।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80495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-248070" y="2033269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95532" y="1877419"/>
            <a:ext cx="1600200" cy="1322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088" y="1702308"/>
            <a:ext cx="1563624" cy="1929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62000" y="35052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7030A0"/>
                </a:solidFill>
              </a:rPr>
              <a:t>মোঃ নজরুল ইসলাম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সহকারী শিক্ষক আইসিটি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নান্দিয়া সাঙ্গুন দাখিল মাদ্রাসা</a:t>
            </a:r>
          </a:p>
          <a:p>
            <a:r>
              <a:rPr lang="bn-IN" sz="2400" dirty="0" smtClean="0">
                <a:solidFill>
                  <a:srgbClr val="7030A0"/>
                </a:solidFill>
              </a:rPr>
              <a:t>শ্রীপুর,গাজীপুর ৷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3200400"/>
            <a:ext cx="3505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  : ষষ্ঠ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অধ্যায় : দ্বিতীয় অধ্যায়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পাঠ : 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অ্যাপ্লিকেশন সফটওয়্যার)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12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 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1404835"/>
            <a:ext cx="5029200" cy="39377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9200" y="381000"/>
            <a:ext cx="5562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চিত্রটিতে আমরা কী দেখতে পাচ্ছি?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54102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dirty="0"/>
              <a:t>কম্পিউটারের সুইচ অন করলেই এটি অন হওয়ার </a:t>
            </a:r>
            <a:r>
              <a:rPr lang="bn-IN" dirty="0" smtClean="0"/>
              <a:t>সমস্</a:t>
            </a:r>
            <a:r>
              <a:rPr lang="bn-BD" dirty="0" smtClean="0"/>
              <a:t>ত</a:t>
            </a:r>
            <a:r>
              <a:rPr lang="bn-IN" dirty="0" smtClean="0"/>
              <a:t> </a:t>
            </a:r>
            <a:r>
              <a:rPr lang="bn-IN" dirty="0"/>
              <a:t>প্রক্রিয়া শুরূ হয়।</a:t>
            </a:r>
            <a:endParaRPr lang="bn-BD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33400" y="282714"/>
            <a:ext cx="7924800" cy="5232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প্রক্রিয়াটি ম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লক্ষ্য ক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rcRect b="28158"/>
          <a:stretch>
            <a:fillRect/>
          </a:stretch>
        </p:blipFill>
        <p:spPr>
          <a:xfrm>
            <a:off x="3505200" y="762000"/>
            <a:ext cx="5258590" cy="2286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09600" y="3505200"/>
            <a:ext cx="7924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/>
              <a:t>তাহলে বলো কম্পিউটারকে কাজের উপযোগী করতে  আমরা কী ব্যবহার করি।</a:t>
            </a:r>
            <a:endParaRPr lang="en-US" sz="2800" dirty="0"/>
          </a:p>
        </p:txBody>
      </p:sp>
      <p:pic>
        <p:nvPicPr>
          <p:cNvPr id="32" name="Picture 31" descr="AnimatedTyping.gif~c20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90600" y="304800"/>
            <a:ext cx="1905000" cy="31242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219200"/>
            <a:ext cx="2743200" cy="16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16764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বাংলাদেশ আমাদের 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6600" y="4800600"/>
            <a:ext cx="2395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accent1"/>
                </a:solidFill>
              </a:rPr>
              <a:t>সফটওয়্যার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676870"/>
            <a:ext cx="3759471" cy="6463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soft" dir="t">
              <a:rot lat="0" lon="0" rev="15600000"/>
            </a:lightRig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600" b="1" dirty="0" smtClean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36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1"/>
            <a:ext cx="6553199" cy="12192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softEdge rad="6350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prstTxWarp prst="textPlain">
              <a:avLst>
                <a:gd name="adj" fmla="val 52215"/>
              </a:avLst>
            </a:prstTxWarp>
            <a:spAutoFit/>
          </a:bodyPr>
          <a:lstStyle/>
          <a:p>
            <a:pPr algn="just"/>
            <a:r>
              <a:rPr lang="bn-BD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5400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bn-IN" sz="5400" b="1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799"/>
            <a:ext cx="3346993" cy="830997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IN" sz="4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002060"/>
                    </a:gs>
                    <a:gs pos="50000">
                      <a:schemeClr val="accent6">
                        <a:lumMod val="75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>
                <a:gsLst>
                  <a:gs pos="0">
                    <a:srgbClr val="002060"/>
                  </a:gs>
                  <a:gs pos="50000">
                    <a:schemeClr val="accent6">
                      <a:lumMod val="75000"/>
                    </a:schemeClr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40803"/>
            <a:ext cx="54864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876800"/>
            <a:ext cx="89154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কাস্টমাইজড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প্রয়োজনীয়তা ব্যাখ্যা করতে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9067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সফটওয়্যা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239869"/>
            <a:ext cx="7620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 পারবে।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47800" y="849923"/>
            <a:ext cx="6248400" cy="902677"/>
            <a:chOff x="1848365" y="457200"/>
            <a:chExt cx="4114800" cy="838200"/>
          </a:xfrm>
        </p:grpSpPr>
        <p:sp>
          <p:nvSpPr>
            <p:cNvPr id="5" name="Rectangle 4"/>
            <p:cNvSpPr/>
            <p:nvPr/>
          </p:nvSpPr>
          <p:spPr>
            <a:xfrm>
              <a:off x="1848365" y="457200"/>
              <a:ext cx="4114800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/>
                <a:t>        Microsoft Office 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3600" dirty="0" smtClean="0"/>
                <a:t> </a:t>
              </a:r>
              <a:endParaRPr lang="en-US" sz="3600" dirty="0"/>
            </a:p>
          </p:txBody>
        </p:sp>
        <p:pic>
          <p:nvPicPr>
            <p:cNvPr id="3" name="Picture 2" descr="animated-computer-image-0002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0445" y="517070"/>
              <a:ext cx="598715" cy="7075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6" name="Group 35"/>
          <p:cNvGrpSpPr/>
          <p:nvPr/>
        </p:nvGrpSpPr>
        <p:grpSpPr>
          <a:xfrm>
            <a:off x="2658262" y="1752600"/>
            <a:ext cx="5046676" cy="3886200"/>
            <a:chOff x="2658262" y="1752600"/>
            <a:chExt cx="5046676" cy="3886200"/>
          </a:xfrm>
        </p:grpSpPr>
        <p:grpSp>
          <p:nvGrpSpPr>
            <p:cNvPr id="33" name="Group 32"/>
            <p:cNvGrpSpPr/>
            <p:nvPr/>
          </p:nvGrpSpPr>
          <p:grpSpPr>
            <a:xfrm>
              <a:off x="2658262" y="2819401"/>
              <a:ext cx="5037938" cy="609600"/>
              <a:chOff x="1981200" y="3200400"/>
              <a:chExt cx="5536276" cy="101551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981200" y="32004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       Microsoft Office Info path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7" name="Picture 6" descr="InfoPath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28469" y="3313238"/>
                <a:ext cx="626063" cy="902677"/>
              </a:xfrm>
              <a:prstGeom prst="rect">
                <a:avLst/>
              </a:prstGeom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2658262" y="1752600"/>
              <a:ext cx="5037938" cy="609599"/>
              <a:chOff x="2312323" y="2145323"/>
              <a:chExt cx="5536276" cy="90267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312323" y="2145323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Access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0" name="Picture 9" descr="Microsoft Office Access.png"/>
              <p:cNvPicPr>
                <a:picLocks noChangeAspect="1"/>
              </p:cNvPicPr>
              <p:nvPr/>
            </p:nvPicPr>
            <p:blipFill>
              <a:blip r:embed="rId5" cstate="print"/>
              <a:srcRect l="11323" t="7807" r="5463" b="5463"/>
              <a:stretch>
                <a:fillRect/>
              </a:stretch>
            </p:blipFill>
            <p:spPr>
              <a:xfrm>
                <a:off x="2386140" y="2145323"/>
                <a:ext cx="500849" cy="902677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2658262" y="5116285"/>
              <a:ext cx="5037938" cy="522515"/>
              <a:chOff x="1447800" y="5257805"/>
              <a:chExt cx="5325288" cy="8053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47800" y="5257805"/>
                <a:ext cx="5325288" cy="805329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2" name="Picture 11" descr="word_Icon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524000" y="5410200"/>
                <a:ext cx="688669" cy="647151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2658262" y="2287675"/>
              <a:ext cx="5037938" cy="596201"/>
              <a:chOff x="1905000" y="2590800"/>
              <a:chExt cx="5536276" cy="902677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905000" y="2590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Excel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13" name="Picture 12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t="34375" b="34375"/>
              <a:stretch>
                <a:fillRect/>
              </a:stretch>
            </p:blipFill>
            <p:spPr>
              <a:xfrm>
                <a:off x="1905000" y="2743199"/>
                <a:ext cx="676273" cy="594526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2667000" y="4582886"/>
              <a:ext cx="5037938" cy="522513"/>
              <a:chOff x="1828800" y="4179578"/>
              <a:chExt cx="6374381" cy="1440134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828800" y="4179578"/>
                <a:ext cx="6374381" cy="144013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 Microsoft Office Power Point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pic>
            <p:nvPicPr>
              <p:cNvPr id="15" name="Picture 14" descr="aplication soft ware.jpg"/>
              <p:cNvPicPr>
                <a:picLocks noChangeAspect="1"/>
              </p:cNvPicPr>
              <p:nvPr/>
            </p:nvPicPr>
            <p:blipFill>
              <a:blip r:embed="rId7" cstate="print"/>
              <a:srcRect l="73237" b="65625"/>
              <a:stretch>
                <a:fillRect/>
              </a:stretch>
            </p:blipFill>
            <p:spPr>
              <a:xfrm>
                <a:off x="1895185" y="4179578"/>
                <a:ext cx="699000" cy="136393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658262" y="4025199"/>
              <a:ext cx="5037938" cy="535912"/>
              <a:chOff x="1600200" y="3733800"/>
              <a:chExt cx="5536276" cy="9026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600200" y="3733800"/>
                <a:ext cx="5536276" cy="90267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Microsoft Office Groove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29" name="Picture 28" descr="groove_2007_color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600200" y="3756369"/>
                <a:ext cx="563457" cy="770096"/>
              </a:xfrm>
              <a:prstGeom prst="rect">
                <a:avLst/>
              </a:prstGeom>
            </p:spPr>
          </p:pic>
        </p:grpSp>
        <p:grpSp>
          <p:nvGrpSpPr>
            <p:cNvPr id="30" name="Group 29"/>
            <p:cNvGrpSpPr/>
            <p:nvPr/>
          </p:nvGrpSpPr>
          <p:grpSpPr>
            <a:xfrm>
              <a:off x="2658262" y="3352800"/>
              <a:ext cx="5037938" cy="609599"/>
              <a:chOff x="2372360" y="2678724"/>
              <a:chExt cx="6860539" cy="113127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72360" y="2678724"/>
                <a:ext cx="6860539" cy="11312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 Microsoft Office On Note 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2007</a:t>
                </a:r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  <p:pic>
            <p:nvPicPr>
              <p:cNvPr id="32" name="Picture 31" descr="OneNote-icon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372360" y="2678724"/>
                <a:ext cx="626063" cy="1041493"/>
              </a:xfrm>
              <a:prstGeom prst="rect">
                <a:avLst/>
              </a:prstGeom>
            </p:spPr>
          </p:pic>
        </p:grpSp>
      </p:grpSp>
      <p:sp>
        <p:nvSpPr>
          <p:cNvPr id="37" name="Rectangle 36"/>
          <p:cNvSpPr/>
          <p:nvPr/>
        </p:nvSpPr>
        <p:spPr>
          <a:xfrm>
            <a:off x="1524000" y="228600"/>
            <a:ext cx="48006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আমরা কী দেখতে পাচ্ছি?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400" y="1752600"/>
            <a:ext cx="2362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Microsoft Office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2007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এর ফোল্ডার এ  ক্লিক করি। 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02856"/>
            <a:ext cx="5715000" cy="2350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word_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1124"/>
            <a:ext cx="1160868" cy="10908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3070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ওয়ার্ড আইকোনে ক্লিক করি?ডকুমেন্টের ভিতর কার্সার নিই।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276600"/>
            <a:ext cx="31242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 smtClean="0"/>
              <a:t>১</a:t>
            </a:r>
            <a:r>
              <a:rPr lang="bn-IN" sz="2400" dirty="0"/>
              <a:t>।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ওয়ার্ড প্রসেসর </a:t>
            </a:r>
            <a:r>
              <a:rPr lang="bn-IN" sz="2400" dirty="0"/>
              <a:t> কাকে </a:t>
            </a:r>
            <a:r>
              <a:rPr lang="bn-IN" sz="2400" dirty="0" smtClean="0"/>
              <a:t>বলে?</a:t>
            </a:r>
            <a:r>
              <a:rPr lang="bn-BD" sz="2400" dirty="0" smtClean="0"/>
              <a:t>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অ্যাপ্লিকেশন সফটওয়্যারটাকে ওয়ার্ড প্রসেসর বলে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28956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1828800"/>
            <a:ext cx="61722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প্যাকেজ সফটওয়্যার কাকে বলে?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895600"/>
            <a:ext cx="7772400" cy="1752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/>
              <a:t> </a:t>
            </a:r>
            <a:r>
              <a:rPr lang="en-US" sz="2800" dirty="0" smtClean="0"/>
              <a:t>Microsoft Office 2007 </a:t>
            </a:r>
            <a:r>
              <a:rPr lang="bn-BD" sz="2800" dirty="0" smtClean="0"/>
              <a:t>এর ফোল্ডার এর ভিতর আরো অনেকগুলো সফটওয়্যার রয়েছে এই সকল সফটওয়্যার এর সম্মিলিত রুপই হল প্যাকেজ সফটওয়্যার। </a:t>
            </a:r>
            <a:endParaRPr lang="en-US" sz="2800" dirty="0" smtClean="0"/>
          </a:p>
          <a:p>
            <a:pPr algn="just"/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5257800"/>
            <a:ext cx="60960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উত্তরের জন্য ক্লিক করি।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koshBan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1074</Words>
  <Application>Microsoft Office PowerPoint</Application>
  <PresentationFormat>On-screen Show (4:3)</PresentationFormat>
  <Paragraphs>116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Nazrul Islam</cp:lastModifiedBy>
  <cp:revision>86</cp:revision>
  <dcterms:created xsi:type="dcterms:W3CDTF">2015-04-13T14:05:12Z</dcterms:created>
  <dcterms:modified xsi:type="dcterms:W3CDTF">2021-01-28T06:07:23Z</dcterms:modified>
</cp:coreProperties>
</file>