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1" r:id="rId4"/>
    <p:sldId id="259" r:id="rId5"/>
    <p:sldId id="260" r:id="rId6"/>
    <p:sldId id="262" r:id="rId7"/>
    <p:sldId id="273" r:id="rId8"/>
    <p:sldId id="264" r:id="rId9"/>
    <p:sldId id="267" r:id="rId10"/>
    <p:sldId id="265" r:id="rId11"/>
    <p:sldId id="270" r:id="rId12"/>
    <p:sldId id="272" r:id="rId13"/>
    <p:sldId id="269" r:id="rId14"/>
    <p:sldId id="266" r:id="rId15"/>
    <p:sldId id="275" r:id="rId16"/>
    <p:sldId id="276" r:id="rId17"/>
    <p:sldId id="277" r:id="rId18"/>
    <p:sldId id="278" r:id="rId19"/>
    <p:sldId id="274"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3399"/>
    <a:srgbClr val="990033"/>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450" y="5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9BE49-450C-4C95-9EE9-2639D7917ACA}" type="datetimeFigureOut">
              <a:rPr lang="en-US" smtClean="0"/>
              <a:pPr/>
              <a:t>27-Feb-21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9EC4A-708F-430A-AF4A-4C1E63EA60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9EC4A-708F-430A-AF4A-4C1E63EA605A}"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9EC4A-708F-430A-AF4A-4C1E63EA605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9EC4A-708F-430A-AF4A-4C1E63EA605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6821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957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1512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925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0546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1658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4916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3142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9" name="Frame 48"/>
          <p:cNvSpPr/>
          <p:nvPr/>
        </p:nvSpPr>
        <p:spPr>
          <a:xfrm>
            <a:off x="0" y="0"/>
            <a:ext cx="9144000" cy="6858000"/>
          </a:xfrm>
          <a:prstGeom prst="frame">
            <a:avLst>
              <a:gd name="adj1" fmla="val 345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p:nvSpPr>
        <p:spPr>
          <a:xfrm>
            <a:off x="228600" y="228600"/>
            <a:ext cx="879275" cy="845830"/>
          </a:xfrm>
          <a:prstGeom prst="halfFrame">
            <a:avLst>
              <a:gd name="adj1" fmla="val 41720"/>
              <a:gd name="adj2" fmla="val 42866"/>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Half Frame 50"/>
          <p:cNvSpPr/>
          <p:nvPr/>
        </p:nvSpPr>
        <p:spPr>
          <a:xfrm rot="16200000">
            <a:off x="245323" y="5774082"/>
            <a:ext cx="879275" cy="845830"/>
          </a:xfrm>
          <a:prstGeom prst="halfFrame">
            <a:avLst>
              <a:gd name="adj1" fmla="val 33530"/>
              <a:gd name="adj2" fmla="val 49418"/>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rot="5400000">
            <a:off x="8060477" y="245323"/>
            <a:ext cx="879275" cy="845830"/>
          </a:xfrm>
          <a:prstGeom prst="halfFrame">
            <a:avLst>
              <a:gd name="adj1" fmla="val 31892"/>
              <a:gd name="adj2" fmla="val 46142"/>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rot="10800000">
            <a:off x="8043755" y="5774083"/>
            <a:ext cx="879275" cy="845830"/>
          </a:xfrm>
          <a:prstGeom prst="halfFrame">
            <a:avLst>
              <a:gd name="adj1" fmla="val 20426"/>
              <a:gd name="adj2" fmla="val 51056"/>
            </a:avLst>
          </a:prstGeom>
          <a:blipFill>
            <a:blip r:embed="rId3"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268735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063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9995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42916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0.jpeg"/><Relationship Id="rId10" Type="http://schemas.openxmlformats.org/officeDocument/2006/relationships/image" Target="../media/image6.jpeg"/><Relationship Id="rId4" Type="http://schemas.openxmlformats.org/officeDocument/2006/relationships/image" Target="../media/image33.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pixabay.com/en/house-roof-blue-country-county-158939/" TargetMode="External"/><Relationship Id="rId7" Type="http://schemas.openxmlformats.org/officeDocument/2006/relationships/hyperlink" Target="https://pixabay.com/en/home-icon-svg-vector-button-2741413/"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pixabay.com/en/home-website-start-house-computer-150499/" TargetMode="External"/><Relationship Id="rId4" Type="http://schemas.openxmlformats.org/officeDocument/2006/relationships/image" Target="../media/image38.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5.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6.jpeg"/><Relationship Id="rId3" Type="http://schemas.openxmlformats.org/officeDocument/2006/relationships/image" Target="../media/image23.jpeg"/><Relationship Id="rId7" Type="http://schemas.openxmlformats.org/officeDocument/2006/relationships/image" Target="../media/image26.jpeg"/><Relationship Id="rId12"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4.jpeg"/><Relationship Id="rId10" Type="http://schemas.openxmlformats.org/officeDocument/2006/relationships/image" Target="../media/image29.jpeg"/><Relationship Id="rId4" Type="http://schemas.openxmlformats.org/officeDocument/2006/relationships/image" Target="../media/image24.gif"/><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i="1" dirty="0" err="1" smtClean="0">
                <a:solidFill>
                  <a:srgbClr val="FF0000"/>
                </a:solidFill>
                <a:latin typeface="NikoshBAN" panose="02000000000000000000" pitchFamily="2" charset="0"/>
                <a:cs typeface="NikoshBAN" panose="02000000000000000000" pitchFamily="2" charset="0"/>
              </a:rPr>
              <a:t>মাল্টিমিডিয়া</a:t>
            </a:r>
            <a:r>
              <a:rPr lang="en-US" b="1" i="1" dirty="0" smtClean="0">
                <a:solidFill>
                  <a:srgbClr val="FF0000"/>
                </a:solidFill>
                <a:latin typeface="NikoshBAN" panose="02000000000000000000" pitchFamily="2" charset="0"/>
                <a:cs typeface="NikoshBAN" panose="02000000000000000000" pitchFamily="2" charset="0"/>
              </a:rPr>
              <a:t> </a:t>
            </a:r>
            <a:r>
              <a:rPr lang="en-US" b="1" i="1" dirty="0" err="1" smtClean="0">
                <a:solidFill>
                  <a:srgbClr val="FF0000"/>
                </a:solidFill>
                <a:latin typeface="NikoshBAN" panose="02000000000000000000" pitchFamily="2" charset="0"/>
                <a:cs typeface="NikoshBAN" panose="02000000000000000000" pitchFamily="2" charset="0"/>
              </a:rPr>
              <a:t>ক্লাসে</a:t>
            </a:r>
            <a:r>
              <a:rPr lang="en-US" b="1" i="1" dirty="0" smtClean="0">
                <a:solidFill>
                  <a:srgbClr val="FF0000"/>
                </a:solidFill>
                <a:latin typeface="NikoshBAN" panose="02000000000000000000" pitchFamily="2" charset="0"/>
                <a:cs typeface="NikoshBAN" panose="02000000000000000000" pitchFamily="2" charset="0"/>
              </a:rPr>
              <a:t> </a:t>
            </a:r>
            <a:r>
              <a:rPr lang="en-US" b="1" i="1" dirty="0" err="1" smtClean="0">
                <a:solidFill>
                  <a:srgbClr val="FF0000"/>
                </a:solidFill>
                <a:latin typeface="NikoshBAN" panose="02000000000000000000" pitchFamily="2" charset="0"/>
                <a:cs typeface="NikoshBAN" panose="02000000000000000000" pitchFamily="2" charset="0"/>
              </a:rPr>
              <a:t>সকল</a:t>
            </a:r>
            <a:r>
              <a:rPr lang="as-IN" b="1" i="1" dirty="0" smtClean="0">
                <a:solidFill>
                  <a:srgbClr val="FF0000"/>
                </a:solidFill>
                <a:latin typeface="NikoshBAN" panose="02000000000000000000" pitchFamily="2" charset="0"/>
                <a:cs typeface="NikoshBAN" panose="02000000000000000000" pitchFamily="2" charset="0"/>
              </a:rPr>
              <a:t>ক</a:t>
            </a:r>
            <a:r>
              <a:rPr lang="en-US" b="1" i="1" dirty="0" smtClean="0">
                <a:solidFill>
                  <a:srgbClr val="FF0000"/>
                </a:solidFill>
                <a:latin typeface="NikoshBAN" panose="02000000000000000000" pitchFamily="2" charset="0"/>
                <a:cs typeface="NikoshBAN" panose="02000000000000000000" pitchFamily="2" charset="0"/>
              </a:rPr>
              <a:t>ে </a:t>
            </a:r>
            <a:r>
              <a:rPr lang="en-US" b="1" i="1" dirty="0" err="1" smtClean="0">
                <a:solidFill>
                  <a:srgbClr val="FF0000"/>
                </a:solidFill>
                <a:latin typeface="NikoshBAN" panose="02000000000000000000" pitchFamily="2" charset="0"/>
                <a:cs typeface="NikoshBAN" panose="02000000000000000000" pitchFamily="2" charset="0"/>
              </a:rPr>
              <a:t>স্বাগতম</a:t>
            </a:r>
            <a:r>
              <a:rPr lang="en-US" b="1" i="1" dirty="0" smtClean="0">
                <a:solidFill>
                  <a:srgbClr val="FF0000"/>
                </a:solidFill>
                <a:latin typeface="NikoshBAN" panose="02000000000000000000" pitchFamily="2" charset="0"/>
                <a:cs typeface="NikoshBAN" panose="02000000000000000000" pitchFamily="2" charset="0"/>
              </a:rPr>
              <a:t> </a:t>
            </a:r>
            <a:br>
              <a:rPr lang="en-US" b="1" i="1" dirty="0" smtClean="0">
                <a:solidFill>
                  <a:srgbClr val="FF0000"/>
                </a:solidFill>
                <a:latin typeface="NikoshBAN" panose="02000000000000000000" pitchFamily="2" charset="0"/>
                <a:cs typeface="NikoshBAN" panose="02000000000000000000" pitchFamily="2" charset="0"/>
              </a:rPr>
            </a:b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2.jpg"/>
          <p:cNvPicPr>
            <a:picLocks noChangeAspect="1"/>
          </p:cNvPicPr>
          <p:nvPr/>
        </p:nvPicPr>
        <p:blipFill>
          <a:blip r:embed="rId2"/>
          <a:stretch>
            <a:fillRect/>
          </a:stretch>
        </p:blipFill>
        <p:spPr>
          <a:xfrm>
            <a:off x="381000" y="2638425"/>
            <a:ext cx="8305800" cy="4067175"/>
          </a:xfrm>
          <a:prstGeom prst="rect">
            <a:avLst/>
          </a:prstGeom>
        </p:spPr>
      </p:pic>
      <p:pic>
        <p:nvPicPr>
          <p:cNvPr id="5" name="Picture 4" descr="39.jpg"/>
          <p:cNvPicPr>
            <a:picLocks noChangeAspect="1"/>
          </p:cNvPicPr>
          <p:nvPr/>
        </p:nvPicPr>
        <p:blipFill>
          <a:blip r:embed="rId3"/>
          <a:srcRect l="10889" t="222" r="10889"/>
          <a:stretch>
            <a:fillRect/>
          </a:stretch>
        </p:blipFill>
        <p:spPr>
          <a:xfrm rot="2058555">
            <a:off x="3657213" y="1124630"/>
            <a:ext cx="1676400" cy="2138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39.jpg"/>
          <p:cNvPicPr>
            <a:picLocks noChangeAspect="1"/>
          </p:cNvPicPr>
          <p:nvPr/>
        </p:nvPicPr>
        <p:blipFill>
          <a:blip r:embed="rId3"/>
          <a:srcRect l="10889" t="222" r="10889"/>
          <a:stretch>
            <a:fillRect/>
          </a:stretch>
        </p:blipFill>
        <p:spPr>
          <a:xfrm rot="2058555">
            <a:off x="1371214" y="1124630"/>
            <a:ext cx="1676400" cy="2138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39.jpg"/>
          <p:cNvPicPr>
            <a:picLocks noChangeAspect="1"/>
          </p:cNvPicPr>
          <p:nvPr/>
        </p:nvPicPr>
        <p:blipFill>
          <a:blip r:embed="rId3"/>
          <a:srcRect l="10889" t="222" r="10889"/>
          <a:stretch>
            <a:fillRect/>
          </a:stretch>
        </p:blipFill>
        <p:spPr>
          <a:xfrm rot="2058555">
            <a:off x="6095613" y="1124630"/>
            <a:ext cx="1676400" cy="2138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p:nvPr/>
        </p:nvPicPr>
        <p:blipFill>
          <a:blip r:embed="rId4"/>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8333 -7.40741E-6 L -3.33333E-6 -7.40741E-6 " pathEditMode="relative" ptsTypes="AA">
                                      <p:cBhvr>
                                        <p:cTn id="11" dur="2000" fill="hold"/>
                                        <p:tgtEl>
                                          <p:spTgt spid="6"/>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49167 -1.85185E-6 L 3.33333E-6 -1.85185E-6 " pathEditMode="relative" ptsTypes="AA">
                                      <p:cBhvr>
                                        <p:cTn id="13" dur="2000" fill="hold"/>
                                        <p:tgtEl>
                                          <p:spTgt spid="5"/>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78333 -0.01111 L 3.46945E-18 -2.96296E-6 " pathEditMode="fixed" ptsTypes="AA">
                                      <p:cBhvr>
                                        <p:cTn id="15" dur="2000" fill="hold"/>
                                        <p:tgtEl>
                                          <p:spTgt spid="7"/>
                                        </p:tgtEl>
                                        <p:attrNameLst>
                                          <p:attrName>ppt_x</p:attrName>
                                          <p:attrName>ppt_y</p:attrName>
                                        </p:attrNameLst>
                                      </p:cBhvr>
                                    </p:animMotion>
                                  </p:childTnLst>
                                </p:cTn>
                              </p:par>
                              <p:par>
                                <p:cTn id="16" presetID="45" presetClass="entr" presetSubtype="0" fill="hold" grpId="0" nodeType="with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ppt_w</p:attrName>
                                        </p:attrNameLst>
                                      </p:cBhvr>
                                      <p:tavLst>
                                        <p:tav tm="0" fmla="#ppt_w*sin(2.5*pi*$)">
                                          <p:val>
                                            <p:fltVal val="0"/>
                                          </p:val>
                                        </p:tav>
                                        <p:tav tm="100000">
                                          <p:val>
                                            <p:fltVal val="1"/>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bn-BD" sz="4900" dirty="0" smtClean="0">
                <a:solidFill>
                  <a:srgbClr val="6600FF"/>
                </a:solidFill>
                <a:latin typeface="NikoshBAN" pitchFamily="2" charset="0"/>
                <a:cs typeface="NikoshBAN" pitchFamily="2" charset="0"/>
              </a:rPr>
              <a:t>মোট দেশজ উৎপাদন (জিডিপি)</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en-US" sz="3600" dirty="0" smtClean="0">
                <a:solidFill>
                  <a:srgbClr val="FF3399"/>
                </a:solidFill>
                <a:latin typeface="NikoshBAN" pitchFamily="2" charset="0"/>
                <a:cs typeface="NikoshBAN" pitchFamily="2" charset="0"/>
              </a:rPr>
              <a:t>GDP = Gross Domestic Product</a:t>
            </a:r>
            <a:endParaRPr lang="en-US" sz="3600" dirty="0">
              <a:solidFill>
                <a:srgbClr val="FF3399"/>
              </a:solidFill>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r>
              <a:rPr lang="bn-BD" sz="2800" dirty="0" smtClean="0">
                <a:latin typeface="NikoshBAN" pitchFamily="2" charset="0"/>
                <a:cs typeface="NikoshBAN" pitchFamily="2" charset="0"/>
              </a:rPr>
              <a:t>একটি দেশের অভ্যন্তরে দেশি বা বিদেশি নাগরিকদের দ্বারা প্রতিবছর উৎপাদিত সকল দ্রব্য ও সেবার মোট আর্থিক মূল্য হচ্ছে মোট দেশজ উৎপাদন (জিডিপি) ।</a:t>
            </a:r>
          </a:p>
          <a:p>
            <a:r>
              <a:rPr lang="bn-BD" sz="2800" dirty="0" smtClean="0">
                <a:latin typeface="NikoshBAN" pitchFamily="2" charset="0"/>
                <a:cs typeface="NikoshBAN" pitchFamily="2" charset="0"/>
              </a:rPr>
              <a:t>মূলত জিডিপি হচ্ছে একটি দেশের অভ্যন্তরীণ উৎপাদনের আর্থিক মূল্য ।</a:t>
            </a:r>
            <a:endParaRPr lang="en-US" sz="2800" dirty="0">
              <a:latin typeface="NikoshBAN" pitchFamily="2" charset="0"/>
              <a:cs typeface="NikoshBAN" pitchFamily="2" charset="0"/>
            </a:endParaRPr>
          </a:p>
        </p:txBody>
      </p:sp>
      <p:pic>
        <p:nvPicPr>
          <p:cNvPr id="4" name="Picture 3"/>
          <p:cNvPicPr/>
          <p:nvPr/>
        </p:nvPicPr>
        <p:blipFill>
          <a:blip r:embed="rId2"/>
          <a:srcRect/>
          <a:stretch>
            <a:fillRect/>
          </a:stretch>
        </p:blipFill>
        <p:spPr bwMode="auto">
          <a:xfrm>
            <a:off x="8001000" y="1"/>
            <a:ext cx="1143000" cy="106679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গরুর খামার">
            <a:extLst>
              <a:ext uri="{FF2B5EF4-FFF2-40B4-BE49-F238E27FC236}">
                <a16:creationId xmlns="" xmlns:a16="http://schemas.microsoft.com/office/drawing/2014/main" id="{ABDE2491-6B47-4993-913C-33C2E8FF1C5E}"/>
              </a:ext>
            </a:extLst>
          </p:cNvPr>
          <p:cNvPicPr>
            <a:picLocks noChangeAspect="1" noChangeArrowheads="1"/>
          </p:cNvPicPr>
          <p:nvPr/>
        </p:nvPicPr>
        <p:blipFill>
          <a:blip r:embed="rId2"/>
          <a:stretch>
            <a:fillRect/>
          </a:stretch>
        </p:blipFill>
        <p:spPr bwMode="auto">
          <a:xfrm>
            <a:off x="6858000" y="1676400"/>
            <a:ext cx="1905000" cy="1905000"/>
          </a:xfrm>
          <a:prstGeom prst="rect">
            <a:avLst/>
          </a:prstGeom>
          <a:solidFill>
            <a:srgbClr val="FFFFFF">
              <a:shade val="85000"/>
            </a:srgbClr>
          </a:solidFill>
          <a:ln w="88900" cap="sq">
            <a:solidFill>
              <a:srgbClr val="FF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3" name="Picture 12" descr="2.jpg"/>
          <p:cNvPicPr>
            <a:picLocks noChangeAspect="1"/>
          </p:cNvPicPr>
          <p:nvPr/>
        </p:nvPicPr>
        <p:blipFill>
          <a:blip r:embed="rId3"/>
          <a:stretch>
            <a:fillRect/>
          </a:stretch>
        </p:blipFill>
        <p:spPr>
          <a:xfrm>
            <a:off x="4572000" y="1676400"/>
            <a:ext cx="2057400" cy="1864425"/>
          </a:xfrm>
          <a:prstGeom prst="rect">
            <a:avLst/>
          </a:prstGeom>
          <a:solidFill>
            <a:srgbClr val="FFFFFF">
              <a:shade val="85000"/>
            </a:srgbClr>
          </a:solidFill>
          <a:ln w="88900" cap="sq">
            <a:solidFill>
              <a:srgbClr val="FF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 xmlns:a16="http://schemas.microsoft.com/office/drawing/2014/main" id="{2112105B-1173-485F-891E-0D4D04F8AB4A}"/>
              </a:ext>
            </a:extLst>
          </p:cNvPr>
          <p:cNvSpPr txBox="1"/>
          <p:nvPr/>
        </p:nvSpPr>
        <p:spPr>
          <a:xfrm>
            <a:off x="1883224" y="0"/>
            <a:ext cx="4365176" cy="1077218"/>
          </a:xfrm>
          <a:prstGeom prst="rect">
            <a:avLst/>
          </a:prstGeom>
          <a:solidFill>
            <a:schemeClr val="bg2">
              <a:lumMod val="75000"/>
            </a:schemeClr>
          </a:solidFill>
        </p:spPr>
        <p:txBody>
          <a:bodyPr wrap="square" rtlCol="0">
            <a:spAutoFit/>
          </a:bodyPr>
          <a:lstStyle/>
          <a:p>
            <a:pPr algn="ctr"/>
            <a:r>
              <a:rPr lang="en-US" sz="3200" b="1" dirty="0" smtClean="0">
                <a:solidFill>
                  <a:srgbClr val="FF0000"/>
                </a:solidFill>
                <a:latin typeface="NikoshBAN" panose="02000000000000000000" pitchFamily="2" charset="0"/>
                <a:cs typeface="NikoshBAN" panose="02000000000000000000" pitchFamily="2" charset="0"/>
              </a:rPr>
              <a:t>GNP</a:t>
            </a:r>
          </a:p>
          <a:p>
            <a:r>
              <a:rPr lang="bn-BD" sz="3200" b="1" dirty="0" smtClean="0">
                <a:latin typeface="NikoshBAN" panose="02000000000000000000" pitchFamily="2" charset="0"/>
                <a:cs typeface="NikoshBAN" panose="02000000000000000000" pitchFamily="2" charset="0"/>
              </a:rPr>
              <a:t>জাতীয় </a:t>
            </a:r>
            <a:r>
              <a:rPr lang="en-US" sz="3200" b="1" dirty="0" smtClean="0">
                <a:latin typeface="NikoshBAN" panose="02000000000000000000" pitchFamily="2" charset="0"/>
                <a:cs typeface="NikoshBAN" panose="02000000000000000000" pitchFamily="2" charset="0"/>
              </a:rPr>
              <a:t>উ</a:t>
            </a:r>
            <a:r>
              <a:rPr lang="as-IN" sz="3200" b="1" dirty="0">
                <a:latin typeface="NikoshBAN" panose="02000000000000000000" pitchFamily="2" charset="0"/>
                <a:cs typeface="NikoshBAN" panose="02000000000000000000" pitchFamily="2" charset="0"/>
              </a:rPr>
              <a:t>ৎ</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দ</a:t>
            </a:r>
            <a:r>
              <a:rPr lang="as-IN" sz="3200" b="1" dirty="0">
                <a:latin typeface="NikoshBAN" panose="02000000000000000000" pitchFamily="2" charset="0"/>
                <a:cs typeface="NikoshBAN" panose="02000000000000000000" pitchFamily="2" charset="0"/>
              </a:rPr>
              <a:t>ন</a:t>
            </a:r>
            <a:r>
              <a:rPr lang="en-US" sz="3200" b="1" dirty="0" err="1">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অ</a:t>
            </a:r>
            <a:r>
              <a:rPr lang="as-IN" sz="3200" b="1" dirty="0">
                <a:latin typeface="NikoshBAN" panose="02000000000000000000" pitchFamily="2" charset="0"/>
                <a:cs typeface="NikoshBAN" panose="02000000000000000000" pitchFamily="2" charset="0"/>
              </a:rPr>
              <a:t>র</a:t>
            </a:r>
            <a:r>
              <a:rPr lang="en-US" sz="3200" b="1" dirty="0" err="1">
                <a:latin typeface="NikoshBAN" panose="02000000000000000000" pitchFamily="2" charset="0"/>
                <a:cs typeface="NikoshBAN" panose="02000000000000000000" pitchFamily="2" charset="0"/>
              </a:rPr>
              <a:t>্ন্তভুক্ত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a:t>
            </a:r>
          </a:p>
        </p:txBody>
      </p:sp>
      <p:sp>
        <p:nvSpPr>
          <p:cNvPr id="15" name="TextBox 14"/>
          <p:cNvSpPr txBox="1"/>
          <p:nvPr/>
        </p:nvSpPr>
        <p:spPr>
          <a:xfrm>
            <a:off x="128650" y="1102425"/>
            <a:ext cx="45720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দেশি নাগরিক দ্বারা বাংলাদেশে উৎপাদন</a:t>
            </a:r>
            <a:endParaRPr lang="en-US" sz="2800" dirty="0">
              <a:latin typeface="NikoshBAN" pitchFamily="2" charset="0"/>
              <a:cs typeface="NikoshBAN" pitchFamily="2" charset="0"/>
            </a:endParaRPr>
          </a:p>
        </p:txBody>
      </p:sp>
      <p:sp>
        <p:nvSpPr>
          <p:cNvPr id="18" name="TextBox 17"/>
          <p:cNvSpPr txBox="1"/>
          <p:nvPr/>
        </p:nvSpPr>
        <p:spPr>
          <a:xfrm>
            <a:off x="276100" y="3922105"/>
            <a:ext cx="49530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দেশি নাগরিক দ্বারা অন্যান্য দেশে উৎপাদন</a:t>
            </a:r>
            <a:endParaRPr lang="en-US" sz="2800" dirty="0">
              <a:latin typeface="NikoshBAN" pitchFamily="2" charset="0"/>
              <a:cs typeface="NikoshBAN" pitchFamily="2" charset="0"/>
            </a:endParaRPr>
          </a:p>
        </p:txBody>
      </p:sp>
      <p:pic>
        <p:nvPicPr>
          <p:cNvPr id="22" name="Picture 21" descr="b sromik.jpg"/>
          <p:cNvPicPr>
            <a:picLocks noChangeAspect="1"/>
          </p:cNvPicPr>
          <p:nvPr/>
        </p:nvPicPr>
        <p:blipFill>
          <a:blip r:embed="rId4"/>
          <a:stretch>
            <a:fillRect/>
          </a:stretch>
        </p:blipFill>
        <p:spPr>
          <a:xfrm>
            <a:off x="304800" y="4495800"/>
            <a:ext cx="1752600" cy="2057400"/>
          </a:xfrm>
          <a:prstGeom prst="rect">
            <a:avLst/>
          </a:prstGeom>
          <a:ln w="88900" cap="sq" cmpd="thickThin">
            <a:solidFill>
              <a:srgbClr val="6600FF"/>
            </a:solidFill>
            <a:prstDash val="solid"/>
            <a:miter lim="800000"/>
          </a:ln>
          <a:effectLst>
            <a:innerShdw blurRad="76200">
              <a:srgbClr val="000000"/>
            </a:innerShdw>
          </a:effectLst>
        </p:spPr>
      </p:pic>
      <p:pic>
        <p:nvPicPr>
          <p:cNvPr id="24" name="Picture 23" descr="podma sromik.jpg"/>
          <p:cNvPicPr>
            <a:picLocks noChangeAspect="1"/>
          </p:cNvPicPr>
          <p:nvPr/>
        </p:nvPicPr>
        <p:blipFill>
          <a:blip r:embed="rId5"/>
          <a:stretch>
            <a:fillRect/>
          </a:stretch>
        </p:blipFill>
        <p:spPr>
          <a:xfrm>
            <a:off x="4648200" y="4502725"/>
            <a:ext cx="1981200" cy="2050475"/>
          </a:xfrm>
          <a:prstGeom prst="rect">
            <a:avLst/>
          </a:prstGeom>
          <a:ln w="88900" cap="sq" cmpd="thickThin">
            <a:solidFill>
              <a:srgbClr val="6600FF"/>
            </a:solidFill>
            <a:prstDash val="solid"/>
            <a:miter lim="800000"/>
          </a:ln>
          <a:effectLst>
            <a:innerShdw blurRad="76200">
              <a:srgbClr val="000000"/>
            </a:innerShdw>
          </a:effectLst>
        </p:spPr>
      </p:pic>
      <p:pic>
        <p:nvPicPr>
          <p:cNvPr id="26" name="Picture 25" descr="sromik.jpg"/>
          <p:cNvPicPr>
            <a:picLocks noChangeAspect="1"/>
          </p:cNvPicPr>
          <p:nvPr/>
        </p:nvPicPr>
        <p:blipFill>
          <a:blip r:embed="rId6"/>
          <a:stretch>
            <a:fillRect/>
          </a:stretch>
        </p:blipFill>
        <p:spPr>
          <a:xfrm>
            <a:off x="6934200" y="4490850"/>
            <a:ext cx="1905000" cy="2057400"/>
          </a:xfrm>
          <a:prstGeom prst="rect">
            <a:avLst/>
          </a:prstGeom>
          <a:ln w="88900" cap="sq" cmpd="thickThin">
            <a:solidFill>
              <a:srgbClr val="6600FF"/>
            </a:solidFill>
            <a:prstDash val="solid"/>
            <a:miter lim="800000"/>
          </a:ln>
          <a:effectLst>
            <a:innerShdw blurRad="76200">
              <a:srgbClr val="000000"/>
            </a:innerShdw>
          </a:effectLst>
        </p:spPr>
      </p:pic>
      <p:pic>
        <p:nvPicPr>
          <p:cNvPr id="27" name="Content Placeholder 26" descr="22.jpg"/>
          <p:cNvPicPr>
            <a:picLocks noGrp="1" noChangeAspect="1"/>
          </p:cNvPicPr>
          <p:nvPr>
            <p:ph idx="1"/>
          </p:nvPr>
        </p:nvPicPr>
        <p:blipFill>
          <a:blip r:embed="rId7"/>
          <a:stretch>
            <a:fillRect/>
          </a:stretch>
        </p:blipFill>
        <p:spPr>
          <a:xfrm>
            <a:off x="152400" y="1676400"/>
            <a:ext cx="1905000" cy="1838325"/>
          </a:xfrm>
          <a:prstGeom prst="rect">
            <a:avLst/>
          </a:prstGeom>
          <a:solidFill>
            <a:srgbClr val="FFFFFF">
              <a:shade val="85000"/>
            </a:srgbClr>
          </a:solidFill>
          <a:ln w="88900" cap="sq">
            <a:solidFill>
              <a:srgbClr val="FF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4" descr="Related image">
            <a:extLst>
              <a:ext uri="{FF2B5EF4-FFF2-40B4-BE49-F238E27FC236}">
                <a16:creationId xmlns:a16="http://schemas.microsoft.com/office/drawing/2014/main" xmlns="" id="{E6414B97-BCF1-404E-AF56-FE9FE3F5C261}"/>
              </a:ext>
            </a:extLst>
          </p:cNvPr>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286000" y="1676400"/>
            <a:ext cx="2057400" cy="1828800"/>
          </a:xfrm>
          <a:prstGeom prst="rect">
            <a:avLst/>
          </a:prstGeom>
          <a:solidFill>
            <a:srgbClr val="FFFFFF">
              <a:shade val="85000"/>
            </a:srgbClr>
          </a:solidFill>
          <a:ln w="88900" cap="sq">
            <a:solidFill>
              <a:srgbClr val="FF33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29" name="Picture 4" descr="Related image">
            <a:extLst>
              <a:ext uri="{FF2B5EF4-FFF2-40B4-BE49-F238E27FC236}">
                <a16:creationId xmlns:a16="http://schemas.microsoft.com/office/drawing/2014/main" xmlns="" id="{3A4D17CC-3B41-4381-A645-344758AECD9A}"/>
              </a:ext>
            </a:extLst>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2438400" y="4524500"/>
            <a:ext cx="1828800" cy="1981200"/>
          </a:xfrm>
          <a:prstGeom prst="rect">
            <a:avLst/>
          </a:prstGeom>
          <a:ln w="88900" cap="sq" cmpd="thickThin">
            <a:solidFill>
              <a:srgbClr val="6600FF"/>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4" name="Picture 13"/>
          <p:cNvPicPr/>
          <p:nvPr/>
        </p:nvPicPr>
        <p:blipFill>
          <a:blip r:embed="rId10"/>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500"/>
                                        <p:tgtEl>
                                          <p:spTgt spid="27"/>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ox(in)">
                                      <p:cBhvr>
                                        <p:cTn id="21" dur="500"/>
                                        <p:tgtEl>
                                          <p:spTgt spid="28"/>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par>
                          <p:cTn id="26" fill="hold">
                            <p:stCondLst>
                              <p:cond delay="1500"/>
                            </p:stCondLst>
                            <p:childTnLst>
                              <p:par>
                                <p:cTn id="27" presetID="4"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plus(in)">
                                      <p:cBhvr>
                                        <p:cTn id="39" dur="2000"/>
                                        <p:tgtEl>
                                          <p:spTgt spid="22"/>
                                        </p:tgtEl>
                                      </p:cBhvr>
                                    </p:animEffect>
                                  </p:childTnLst>
                                </p:cTn>
                              </p:par>
                            </p:childTnLst>
                          </p:cTn>
                        </p:par>
                        <p:par>
                          <p:cTn id="40" fill="hold">
                            <p:stCondLst>
                              <p:cond delay="2000"/>
                            </p:stCondLst>
                            <p:childTnLst>
                              <p:par>
                                <p:cTn id="41" presetID="1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plus(in)">
                                      <p:cBhvr>
                                        <p:cTn id="43" dur="2000"/>
                                        <p:tgtEl>
                                          <p:spTgt spid="29"/>
                                        </p:tgtEl>
                                      </p:cBhvr>
                                    </p:animEffect>
                                  </p:childTnLst>
                                </p:cTn>
                              </p:par>
                            </p:childTnLst>
                          </p:cTn>
                        </p:par>
                        <p:par>
                          <p:cTn id="44" fill="hold">
                            <p:stCondLst>
                              <p:cond delay="4000"/>
                            </p:stCondLst>
                            <p:childTnLst>
                              <p:par>
                                <p:cTn id="45" presetID="1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plus(in)">
                                      <p:cBhvr>
                                        <p:cTn id="47" dur="2000"/>
                                        <p:tgtEl>
                                          <p:spTgt spid="24"/>
                                        </p:tgtEl>
                                      </p:cBhvr>
                                    </p:animEffect>
                                  </p:childTnLst>
                                </p:cTn>
                              </p:par>
                            </p:childTnLst>
                          </p:cTn>
                        </p:par>
                        <p:par>
                          <p:cTn id="48" fill="hold">
                            <p:stCondLst>
                              <p:cond delay="6000"/>
                            </p:stCondLst>
                            <p:childTnLst>
                              <p:par>
                                <p:cTn id="49" presetID="1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plus(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1219200"/>
            <a:ext cx="1752600"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2286000" y="4419600"/>
            <a:ext cx="5943600" cy="646331"/>
          </a:xfrm>
          <a:prstGeom prst="rect">
            <a:avLst/>
          </a:prstGeom>
          <a:solidFill>
            <a:srgbClr val="00FFFF"/>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dirty="0" smtClean="0">
                <a:latin typeface="NikoshBAN" pitchFamily="2" charset="0"/>
                <a:cs typeface="NikoshBAN" pitchFamily="2" charset="0"/>
              </a:rPr>
              <a:t>মোট জাতীয় </a:t>
            </a:r>
            <a:r>
              <a:rPr lang="en-US" sz="3600" b="1" dirty="0" err="1" smtClean="0">
                <a:latin typeface="NikoshBAN" panose="02000000000000000000" pitchFamily="2" charset="0"/>
                <a:cs typeface="NikoshBAN" panose="02000000000000000000" pitchFamily="2" charset="0"/>
              </a:rPr>
              <a:t>উৎপাদন</a:t>
            </a:r>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কি ব্যাখ্যা কর ।</a:t>
            </a:r>
            <a:endParaRPr lang="en-US" sz="3600" dirty="0"/>
          </a:p>
        </p:txBody>
      </p:sp>
      <p:sp>
        <p:nvSpPr>
          <p:cNvPr id="10" name="Oval Callout 9"/>
          <p:cNvSpPr/>
          <p:nvPr/>
        </p:nvSpPr>
        <p:spPr>
          <a:xfrm rot="18568388">
            <a:off x="-175712" y="806783"/>
            <a:ext cx="2125523" cy="1713473"/>
          </a:xfrm>
          <a:prstGeom prst="wedgeEllipseCallout">
            <a:avLst>
              <a:gd name="adj1" fmla="val -46058"/>
              <a:gd name="adj2" fmla="val 161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জোড়ায় </a:t>
            </a:r>
            <a:r>
              <a:rPr lang="bn-IN"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কাজ</a:t>
            </a:r>
            <a:endParaRPr lang="en-US"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2">
            <a:extLst>
              <a:ext uri="{FF2B5EF4-FFF2-40B4-BE49-F238E27FC236}">
                <a16:creationId xmlns:a16="http://schemas.microsoft.com/office/drawing/2014/main" xmlns="" id="{7DFF4F14-1DA9-4268-954E-7B421207994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27134" r="27021"/>
          <a:stretch>
            <a:fillRect/>
          </a:stretch>
        </p:blipFill>
        <p:spPr bwMode="auto">
          <a:xfrm>
            <a:off x="2590800" y="1143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p:cNvPicPr/>
          <p:nvPr/>
        </p:nvPicPr>
        <p:blipFill>
          <a:blip r:embed="rId3"/>
          <a:srcRect/>
          <a:stretch>
            <a:fillRect/>
          </a:stretch>
        </p:blipFill>
        <p:spPr bwMode="auto">
          <a:xfrm>
            <a:off x="8001000" y="1"/>
            <a:ext cx="1143000" cy="1066799"/>
          </a:xfrm>
          <a:prstGeom prst="rect">
            <a:avLst/>
          </a:prstGeom>
          <a:noFill/>
        </p:spPr>
      </p:pic>
    </p:spTree>
    <p:extLst>
      <p:ext uri="{BB962C8B-B14F-4D97-AF65-F5344CB8AC3E}">
        <p14:creationId xmlns="" xmlns:p14="http://schemas.microsoft.com/office/powerpoint/2010/main" val="41400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bn-BD" dirty="0" smtClean="0">
                <a:solidFill>
                  <a:srgbClr val="6600FF"/>
                </a:solidFill>
                <a:latin typeface="NikoshBAN" pitchFamily="2" charset="0"/>
                <a:cs typeface="NikoshBAN" pitchFamily="2" charset="0"/>
              </a:rPr>
              <a:t>মোট জাতীয় উৎপাদন (জিএনপি)</a:t>
            </a: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en-US" dirty="0" smtClean="0">
                <a:solidFill>
                  <a:srgbClr val="FF3399"/>
                </a:solidFill>
                <a:latin typeface="NikoshBAN" pitchFamily="2" charset="0"/>
                <a:cs typeface="NikoshBAN" pitchFamily="2" charset="0"/>
              </a:rPr>
              <a:t>GNP</a:t>
            </a:r>
            <a:r>
              <a:rPr lang="bn-BD" dirty="0" smtClean="0">
                <a:solidFill>
                  <a:srgbClr val="FF3399"/>
                </a:solidFill>
                <a:latin typeface="NikoshBAN" pitchFamily="2" charset="0"/>
                <a:cs typeface="NikoshBAN" pitchFamily="2" charset="0"/>
              </a:rPr>
              <a:t>=</a:t>
            </a:r>
            <a:r>
              <a:rPr lang="en-US" dirty="0" smtClean="0">
                <a:solidFill>
                  <a:srgbClr val="FF3399"/>
                </a:solidFill>
                <a:latin typeface="NikoshBAN" pitchFamily="2" charset="0"/>
                <a:cs typeface="NikoshBAN" pitchFamily="2" charset="0"/>
              </a:rPr>
              <a:t>Gross National Product</a:t>
            </a:r>
            <a:endParaRPr lang="en-US" dirty="0">
              <a:solidFill>
                <a:srgbClr val="FF3399"/>
              </a:solidFill>
            </a:endParaRPr>
          </a:p>
        </p:txBody>
      </p:sp>
      <p:sp>
        <p:nvSpPr>
          <p:cNvPr id="3" name="Content Placeholder 2"/>
          <p:cNvSpPr>
            <a:spLocks noGrp="1"/>
          </p:cNvSpPr>
          <p:nvPr>
            <p:ph idx="1"/>
          </p:nvPr>
        </p:nvSpPr>
        <p:spPr/>
        <p:txBody>
          <a:bodyPr/>
          <a:lstStyle/>
          <a:p>
            <a:r>
              <a:rPr lang="bn-BD" dirty="0" smtClean="0">
                <a:latin typeface="NikoshBAN" pitchFamily="2" charset="0"/>
                <a:cs typeface="NikoshBAN" pitchFamily="2" charset="0"/>
              </a:rPr>
              <a:t>একটি দেশের নাগরিক নিদৃষ্ট সময়ে (সাধারনত এক বছর) যে সকল দ্রব্য ও সেবা উৎপাদন করে তার মোট আর্থিক মূল্য হচ্ছে মোট জাতীয় উৎপাদন (জিএনপি) ।</a:t>
            </a:r>
          </a:p>
          <a:p>
            <a:r>
              <a:rPr lang="bn-BD" dirty="0" smtClean="0">
                <a:latin typeface="NikoshBAN" pitchFamily="2" charset="0"/>
                <a:cs typeface="NikoshBAN" pitchFamily="2" charset="0"/>
              </a:rPr>
              <a:t>মূলত একটি দেশের নাগরিক নিজ দেশ সহ  বিশ্বের যেখানেই চাকরি বা ব্যাবসা করুক না কেন যখন তাদের অর্জিত আয় দেশের অর্থনীতিতে যুক্ত হয় তখন তা মোট জাতীয় উৎপাদন হিসেবে বিবেচিত হবে । </a:t>
            </a:r>
            <a:endParaRPr lang="en-US" dirty="0" smtClean="0">
              <a:latin typeface="NikoshBAN" pitchFamily="2" charset="0"/>
              <a:cs typeface="NikoshBAN" pitchFamily="2" charset="0"/>
            </a:endParaRPr>
          </a:p>
          <a:p>
            <a:endParaRPr lang="en-US" dirty="0"/>
          </a:p>
        </p:txBody>
      </p:sp>
      <p:pic>
        <p:nvPicPr>
          <p:cNvPr id="4" name="Picture 3"/>
          <p:cNvPicPr/>
          <p:nvPr/>
        </p:nvPicPr>
        <p:blipFill>
          <a:blip r:embed="rId2"/>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ikoshBAN" panose="02000000000000000000" pitchFamily="2" charset="0"/>
                <a:cs typeface="NikoshBAN" panose="02000000000000000000" pitchFamily="2" charset="0"/>
              </a:rPr>
              <a:t/>
            </a:r>
            <a:br>
              <a:rPr lang="en-US" b="1" dirty="0" smtClean="0">
                <a:latin typeface="NikoshBAN" panose="02000000000000000000" pitchFamily="2" charset="0"/>
                <a:cs typeface="NikoshBAN" panose="02000000000000000000" pitchFamily="2" charset="0"/>
              </a:rPr>
            </a:br>
            <a:r>
              <a:rPr lang="en-US" b="1" dirty="0" smtClean="0">
                <a:latin typeface="NikoshBAN" panose="02000000000000000000" pitchFamily="2" charset="0"/>
                <a:cs typeface="NikoshBAN" panose="02000000000000000000" pitchFamily="2" charset="0"/>
              </a:rPr>
              <a:t/>
            </a:r>
            <a:br>
              <a:rPr lang="en-US" b="1" dirty="0" smtClean="0">
                <a:latin typeface="NikoshBAN" panose="02000000000000000000" pitchFamily="2" charset="0"/>
                <a:cs typeface="NikoshBAN" panose="02000000000000000000" pitchFamily="2" charset="0"/>
              </a:rPr>
            </a:br>
            <a:endParaRPr lang="en-US" dirty="0"/>
          </a:p>
        </p:txBody>
      </p:sp>
      <p:sp>
        <p:nvSpPr>
          <p:cNvPr id="3" name="Content Placeholder 2"/>
          <p:cNvSpPr>
            <a:spLocks noGrp="1"/>
          </p:cNvSpPr>
          <p:nvPr>
            <p:ph idx="1"/>
          </p:nvPr>
        </p:nvSpPr>
        <p:spPr/>
        <p:txBody>
          <a:bodyPr/>
          <a:lstStyle/>
          <a:p>
            <a:endParaRPr lang="en-US" dirty="0"/>
          </a:p>
        </p:txBody>
      </p:sp>
      <p:sp>
        <p:nvSpPr>
          <p:cNvPr id="9" name="Rectangle 8">
            <a:extLst>
              <a:ext uri="{FF2B5EF4-FFF2-40B4-BE49-F238E27FC236}">
                <a16:creationId xmlns="" xmlns:a16="http://schemas.microsoft.com/office/drawing/2014/main" id="{AA8B8AFD-F668-44D6-9A85-8FDEE56B6AD4}"/>
              </a:ext>
            </a:extLst>
          </p:cNvPr>
          <p:cNvSpPr/>
          <p:nvPr/>
        </p:nvSpPr>
        <p:spPr>
          <a:xfrm>
            <a:off x="685800" y="1600200"/>
            <a:ext cx="7561470" cy="1200329"/>
          </a:xfrm>
          <a:prstGeom prst="rect">
            <a:avLst/>
          </a:prstGeom>
          <a:solidFill>
            <a:schemeClr val="accent1">
              <a:lumMod val="60000"/>
              <a:lumOff val="40000"/>
            </a:schemeClr>
          </a:solidFill>
        </p:spPr>
        <p:txBody>
          <a:bodyPr wrap="square">
            <a:spAutoFit/>
          </a:bodyPr>
          <a:lstStyle/>
          <a:p>
            <a:pPr algn="just"/>
            <a:r>
              <a:rPr lang="as-IN" sz="3600" dirty="0">
                <a:latin typeface="NikoshBAN" panose="02000000000000000000" pitchFamily="2" charset="0"/>
                <a:cs typeface="NikoshBAN" panose="02000000000000000000" pitchFamily="2" charset="0"/>
              </a:rPr>
              <a:t>মাথাপিছু আয় হলো </a:t>
            </a:r>
            <a:r>
              <a:rPr lang="bn-BD" sz="3600" dirty="0" smtClean="0">
                <a:latin typeface="NikoshBAN" panose="02000000000000000000" pitchFamily="2" charset="0"/>
                <a:cs typeface="NikoshBAN" panose="02000000000000000000" pitchFamily="2" charset="0"/>
              </a:rPr>
              <a:t>দেশের মোট আয়কে জন প্রতি ভাগ করে দিলে </a:t>
            </a:r>
            <a:r>
              <a:rPr lang="as-IN" sz="3600" dirty="0" smtClean="0">
                <a:latin typeface="NikoshBAN" panose="02000000000000000000" pitchFamily="2" charset="0"/>
                <a:cs typeface="NikoshBAN" panose="02000000000000000000" pitchFamily="2" charset="0"/>
              </a:rPr>
              <a:t>কোনো </a:t>
            </a:r>
            <a:r>
              <a:rPr lang="as-IN" sz="3600" dirty="0">
                <a:latin typeface="NikoshBAN" panose="02000000000000000000" pitchFamily="2" charset="0"/>
                <a:cs typeface="NikoshBAN" panose="02000000000000000000" pitchFamily="2" charset="0"/>
              </a:rPr>
              <a:t>নির্দিষ্ট </a:t>
            </a:r>
            <a:r>
              <a:rPr lang="bn-BD" sz="3600" dirty="0" smtClean="0">
                <a:latin typeface="NikoshBAN" panose="02000000000000000000" pitchFamily="2" charset="0"/>
                <a:cs typeface="NikoshBAN" panose="02000000000000000000" pitchFamily="2" charset="0"/>
              </a:rPr>
              <a:t>পরিমাণ ।</a:t>
            </a:r>
            <a:endParaRPr lang="as-IN" sz="3600" b="0" i="0" dirty="0">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 xmlns:a16="http://schemas.microsoft.com/office/drawing/2014/main" id="{E3A871ED-66A5-4AB8-A189-0B8D96CD1AEC}"/>
              </a:ext>
            </a:extLst>
          </p:cNvPr>
          <p:cNvSpPr/>
          <p:nvPr/>
        </p:nvSpPr>
        <p:spPr>
          <a:xfrm>
            <a:off x="596151" y="4170497"/>
            <a:ext cx="2528049" cy="646331"/>
          </a:xfrm>
          <a:prstGeom prst="rect">
            <a:avLst/>
          </a:prstGeom>
          <a:solidFill>
            <a:schemeClr val="accent6">
              <a:lumMod val="60000"/>
              <a:lumOff val="40000"/>
            </a:schemeClr>
          </a:solidFill>
        </p:spPr>
        <p:txBody>
          <a:bodyPr wrap="square">
            <a:spAutoFit/>
          </a:bodyPr>
          <a:lstStyle/>
          <a:p>
            <a:r>
              <a:rPr lang="as-IN" sz="3600" b="1" dirty="0">
                <a:latin typeface="NikoshBAN" panose="02000000000000000000" pitchFamily="2" charset="0"/>
                <a:cs typeface="NikoshBAN" panose="02000000000000000000" pitchFamily="2" charset="0"/>
              </a:rPr>
              <a:t>মাথাপিছু আয়</a:t>
            </a:r>
            <a:r>
              <a:rPr lang="en-US" sz="3600" b="1" dirty="0">
                <a:latin typeface="NikoshBAN" panose="02000000000000000000" pitchFamily="2" charset="0"/>
                <a:cs typeface="NikoshBAN" panose="02000000000000000000" pitchFamily="2" charset="0"/>
              </a:rPr>
              <a:t> </a:t>
            </a:r>
            <a:r>
              <a:rPr lang="en-US" sz="3600" b="1" dirty="0">
                <a:solidFill>
                  <a:schemeClr val="accent1"/>
                </a:solidFill>
                <a:latin typeface="NikoshBAN" panose="02000000000000000000" pitchFamily="2" charset="0"/>
                <a:cs typeface="NikoshBAN" panose="02000000000000000000" pitchFamily="2" charset="0"/>
              </a:rPr>
              <a:t>= </a:t>
            </a:r>
            <a:endParaRPr lang="as-IN" sz="3600" b="1" dirty="0">
              <a:solidFill>
                <a:schemeClr val="accent1"/>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4ACF2B09-2165-4094-95E1-DDD7830BB443}"/>
              </a:ext>
            </a:extLst>
          </p:cNvPr>
          <p:cNvSpPr txBox="1"/>
          <p:nvPr/>
        </p:nvSpPr>
        <p:spPr>
          <a:xfrm>
            <a:off x="3352800" y="3743980"/>
            <a:ext cx="5486400" cy="523220"/>
          </a:xfrm>
          <a:prstGeom prst="rect">
            <a:avLst/>
          </a:prstGeom>
          <a:solidFill>
            <a:schemeClr val="accent2">
              <a:lumMod val="40000"/>
              <a:lumOff val="60000"/>
            </a:schemeClr>
          </a:solidFill>
        </p:spPr>
        <p:txBody>
          <a:bodyPr wrap="square" rtlCol="0">
            <a:spAutoFit/>
          </a:bodyPr>
          <a:lstStyle/>
          <a:p>
            <a:r>
              <a:rPr lang="en-US" sz="2800" b="1" dirty="0">
                <a:latin typeface="NikoshBAN" panose="02000000000000000000" pitchFamily="2" charset="0"/>
                <a:cs typeface="NikoshBAN" panose="02000000000000000000" pitchFamily="2" charset="0"/>
              </a:rPr>
              <a:t>ক</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ন </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err="1">
                <a:latin typeface="NikoshBAN" panose="02000000000000000000" pitchFamily="2" charset="0"/>
                <a:cs typeface="NikoshBAN" panose="02000000000000000000" pitchFamily="2" charset="0"/>
              </a:rPr>
              <a:t>্দিষ্ট</a:t>
            </a:r>
            <a:r>
              <a:rPr lang="en-US" sz="2800" b="1" dirty="0">
                <a:latin typeface="NikoshBAN" panose="02000000000000000000" pitchFamily="2" charset="0"/>
                <a:cs typeface="NikoshBAN" panose="02000000000000000000" pitchFamily="2" charset="0"/>
              </a:rPr>
              <a:t> ব</a:t>
            </a:r>
            <a:r>
              <a:rPr lang="as-IN" sz="2800" b="1" dirty="0">
                <a:latin typeface="NikoshBAN" panose="02000000000000000000" pitchFamily="2" charset="0"/>
                <a:cs typeface="NikoshBAN" panose="02000000000000000000" pitchFamily="2" charset="0"/>
              </a:rPr>
              <a:t>ছ</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en-US" sz="2800" b="1" dirty="0" err="1">
                <a:latin typeface="NikoshBAN" panose="02000000000000000000" pitchFamily="2" charset="0"/>
                <a:cs typeface="NikoshBAN" panose="02000000000000000000" pitchFamily="2" charset="0"/>
              </a:rPr>
              <a:t>মোট</a:t>
            </a:r>
            <a:r>
              <a:rPr lang="en-US"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জাতীয়</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আয়</a:t>
            </a:r>
            <a:r>
              <a:rPr lang="en-US" sz="2800" b="1" dirty="0">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 xmlns:a16="http://schemas.microsoft.com/office/drawing/2014/main" id="{3C70F05F-E2DF-4557-B66A-570E0F96AF06}"/>
              </a:ext>
            </a:extLst>
          </p:cNvPr>
          <p:cNvSpPr txBox="1"/>
          <p:nvPr/>
        </p:nvSpPr>
        <p:spPr>
          <a:xfrm>
            <a:off x="3340137" y="4648200"/>
            <a:ext cx="5511724" cy="523220"/>
          </a:xfrm>
          <a:prstGeom prst="rect">
            <a:avLst/>
          </a:prstGeom>
          <a:solidFill>
            <a:schemeClr val="accent4">
              <a:lumMod val="60000"/>
              <a:lumOff val="40000"/>
            </a:schemeClr>
          </a:solidFill>
        </p:spPr>
        <p:txBody>
          <a:bodyPr wrap="square" rtlCol="0">
            <a:spAutoFit/>
          </a:bodyPr>
          <a:lstStyle/>
          <a:p>
            <a:r>
              <a:rPr lang="en-US" sz="2800" b="1" dirty="0">
                <a:latin typeface="NikoshBAN" panose="02000000000000000000" pitchFamily="2" charset="0"/>
                <a:cs typeface="NikoshBAN" panose="02000000000000000000" pitchFamily="2" charset="0"/>
              </a:rPr>
              <a:t>ঐ ব</a:t>
            </a:r>
            <a:r>
              <a:rPr lang="as-IN" sz="2800" b="1" dirty="0">
                <a:latin typeface="NikoshBAN" panose="02000000000000000000" pitchFamily="2" charset="0"/>
                <a:cs typeface="NikoshBAN" panose="02000000000000000000" pitchFamily="2" charset="0"/>
              </a:rPr>
              <a:t>ছ</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err="1">
                <a:latin typeface="NikoshBAN" panose="02000000000000000000" pitchFamily="2" charset="0"/>
                <a:cs typeface="NikoshBAN" panose="02000000000000000000" pitchFamily="2" charset="0"/>
              </a:rPr>
              <a:t>নস</a:t>
            </a:r>
            <a:r>
              <a:rPr lang="as-IN"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খ্যা</a:t>
            </a:r>
            <a:r>
              <a:rPr lang="en-US" sz="2800" b="1" dirty="0">
                <a:latin typeface="NikoshBAN" panose="02000000000000000000" pitchFamily="2" charset="0"/>
                <a:cs typeface="NikoshBAN" panose="02000000000000000000" pitchFamily="2" charset="0"/>
              </a:rPr>
              <a:t> </a:t>
            </a:r>
          </a:p>
        </p:txBody>
      </p:sp>
      <p:cxnSp>
        <p:nvCxnSpPr>
          <p:cNvPr id="14" name="Straight Connector 13">
            <a:extLst>
              <a:ext uri="{FF2B5EF4-FFF2-40B4-BE49-F238E27FC236}">
                <a16:creationId xmlns="" xmlns:a16="http://schemas.microsoft.com/office/drawing/2014/main" id="{F2AE7F1F-D57B-46A4-8303-0A0C2B7738BE}"/>
              </a:ext>
            </a:extLst>
          </p:cNvPr>
          <p:cNvCxnSpPr/>
          <p:nvPr/>
        </p:nvCxnSpPr>
        <p:spPr>
          <a:xfrm>
            <a:off x="3209909" y="4493662"/>
            <a:ext cx="5705491" cy="2138"/>
          </a:xfrm>
          <a:prstGeom prst="line">
            <a:avLst/>
          </a:prstGeom>
          <a:ln w="38100">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sp>
        <p:nvSpPr>
          <p:cNvPr id="15" name="Arrow: Pentagon 17">
            <a:extLst>
              <a:ext uri="{FF2B5EF4-FFF2-40B4-BE49-F238E27FC236}">
                <a16:creationId xmlns="" xmlns:a16="http://schemas.microsoft.com/office/drawing/2014/main" id="{1DE2D247-AD78-48EF-ACDD-B98C90FBFE23}"/>
              </a:ext>
            </a:extLst>
          </p:cNvPr>
          <p:cNvSpPr/>
          <p:nvPr/>
        </p:nvSpPr>
        <p:spPr>
          <a:xfrm>
            <a:off x="0" y="0"/>
            <a:ext cx="3048000" cy="711491"/>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B944302-14DF-4C15-AF06-5CE1600F8842}"/>
              </a:ext>
            </a:extLst>
          </p:cNvPr>
          <p:cNvSpPr/>
          <p:nvPr/>
        </p:nvSpPr>
        <p:spPr>
          <a:xfrm>
            <a:off x="246743" y="0"/>
            <a:ext cx="4383314" cy="646331"/>
          </a:xfrm>
          <a:prstGeom prst="rect">
            <a:avLst/>
          </a:prstGeom>
        </p:spPr>
        <p:txBody>
          <a:bodyPr wrap="square">
            <a:spAutoFit/>
          </a:bodyPr>
          <a:lstStyle/>
          <a:p>
            <a:r>
              <a:rPr lang="as-IN" sz="3600" b="1" dirty="0">
                <a:solidFill>
                  <a:schemeClr val="bg1">
                    <a:lumMod val="95000"/>
                  </a:schemeClr>
                </a:solidFill>
                <a:latin typeface="NikoshBAN" panose="02000000000000000000" pitchFamily="2" charset="0"/>
                <a:cs typeface="NikoshBAN" panose="02000000000000000000" pitchFamily="2" charset="0"/>
              </a:rPr>
              <a:t>মাথাপিছু আয়</a:t>
            </a:r>
          </a:p>
        </p:txBody>
      </p:sp>
      <p:pic>
        <p:nvPicPr>
          <p:cNvPr id="17" name="Picture 16"/>
          <p:cNvPicPr/>
          <p:nvPr/>
        </p:nvPicPr>
        <p:blipFill>
          <a:blip r:embed="rId2"/>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by="(-#ppt_w*2)" calcmode="lin" valueType="num">
                                      <p:cBhvr rctx="PPT">
                                        <p:cTn id="31" dur="500" autoRev="1" fill="hold">
                                          <p:stCondLst>
                                            <p:cond delay="0"/>
                                          </p:stCondLst>
                                        </p:cTn>
                                        <p:tgtEl>
                                          <p:spTgt spid="12"/>
                                        </p:tgtEl>
                                        <p:attrNameLst>
                                          <p:attrName>ppt_w</p:attrName>
                                        </p:attrNameLst>
                                      </p:cBhvr>
                                    </p:anim>
                                    <p:anim by="(#ppt_w*0.50)" calcmode="lin" valueType="num">
                                      <p:cBhvr>
                                        <p:cTn id="32" dur="500" decel="50000" autoRev="1" fill="hold">
                                          <p:stCondLst>
                                            <p:cond delay="0"/>
                                          </p:stCondLst>
                                        </p:cTn>
                                        <p:tgtEl>
                                          <p:spTgt spid="12"/>
                                        </p:tgtEl>
                                        <p:attrNameLst>
                                          <p:attrName>ppt_x</p:attrName>
                                        </p:attrNameLst>
                                      </p:cBhvr>
                                    </p:anim>
                                    <p:anim from="(-#ppt_h/2)" to="(#ppt_y)" calcmode="lin" valueType="num">
                                      <p:cBhvr>
                                        <p:cTn id="33" dur="1000" fill="hold">
                                          <p:stCondLst>
                                            <p:cond delay="0"/>
                                          </p:stCondLst>
                                        </p:cTn>
                                        <p:tgtEl>
                                          <p:spTgt spid="12"/>
                                        </p:tgtEl>
                                        <p:attrNameLst>
                                          <p:attrName>ppt_y</p:attrName>
                                        </p:attrNameLst>
                                      </p:cBhvr>
                                    </p:anim>
                                    <p:animRot by="21600000">
                                      <p:cBhvr>
                                        <p:cTn id="34" dur="1000" fill="hold">
                                          <p:stCondLst>
                                            <p:cond delay="0"/>
                                          </p:stCondLst>
                                        </p:cTn>
                                        <p:tgtEl>
                                          <p:spTgt spid="1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anim calcmode="lin" valueType="num">
                                      <p:cBhvr>
                                        <p:cTn id="40" dur="2000" fill="hold"/>
                                        <p:tgtEl>
                                          <p:spTgt spid="14"/>
                                        </p:tgtEl>
                                        <p:attrNameLst>
                                          <p:attrName>style.rotation</p:attrName>
                                        </p:attrNameLst>
                                      </p:cBhvr>
                                      <p:tavLst>
                                        <p:tav tm="0">
                                          <p:val>
                                            <p:fltVal val="720"/>
                                          </p:val>
                                        </p:tav>
                                        <p:tav tm="100000">
                                          <p:val>
                                            <p:fltVal val="0"/>
                                          </p:val>
                                        </p:tav>
                                      </p:tavLst>
                                    </p:anim>
                                    <p:anim calcmode="lin" valueType="num">
                                      <p:cBhvr>
                                        <p:cTn id="41" dur="2000" fill="hold"/>
                                        <p:tgtEl>
                                          <p:spTgt spid="14"/>
                                        </p:tgtEl>
                                        <p:attrNameLst>
                                          <p:attrName>ppt_h</p:attrName>
                                        </p:attrNameLst>
                                      </p:cBhvr>
                                      <p:tavLst>
                                        <p:tav tm="0">
                                          <p:val>
                                            <p:fltVal val="0"/>
                                          </p:val>
                                        </p:tav>
                                        <p:tav tm="100000">
                                          <p:val>
                                            <p:strVal val="#ppt_h"/>
                                          </p:val>
                                        </p:tav>
                                      </p:tavLst>
                                    </p:anim>
                                    <p:anim calcmode="lin" valueType="num">
                                      <p:cBhvr>
                                        <p:cTn id="42"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3"/>
                                        </p:tgtEl>
                                        <p:attrNameLst>
                                          <p:attrName>style.visibility</p:attrName>
                                        </p:attrNameLst>
                                      </p:cBhvr>
                                      <p:to>
                                        <p:strVal val="visible"/>
                                      </p:to>
                                    </p:set>
                                    <p:anim by="(-#ppt_w*2)" calcmode="lin" valueType="num">
                                      <p:cBhvr rctx="PPT">
                                        <p:cTn id="47" dur="500" autoRev="1" fill="hold">
                                          <p:stCondLst>
                                            <p:cond delay="0"/>
                                          </p:stCondLst>
                                        </p:cTn>
                                        <p:tgtEl>
                                          <p:spTgt spid="13"/>
                                        </p:tgtEl>
                                        <p:attrNameLst>
                                          <p:attrName>ppt_w</p:attrName>
                                        </p:attrNameLst>
                                      </p:cBhvr>
                                    </p:anim>
                                    <p:anim by="(#ppt_w*0.50)" calcmode="lin" valueType="num">
                                      <p:cBhvr>
                                        <p:cTn id="48" dur="500" decel="50000" autoRev="1" fill="hold">
                                          <p:stCondLst>
                                            <p:cond delay="0"/>
                                          </p:stCondLst>
                                        </p:cTn>
                                        <p:tgtEl>
                                          <p:spTgt spid="13"/>
                                        </p:tgtEl>
                                        <p:attrNameLst>
                                          <p:attrName>ppt_x</p:attrName>
                                        </p:attrNameLst>
                                      </p:cBhvr>
                                    </p:anim>
                                    <p:anim from="(-#ppt_h/2)" to="(#ppt_y)" calcmode="lin" valueType="num">
                                      <p:cBhvr>
                                        <p:cTn id="49" dur="1000" fill="hold">
                                          <p:stCondLst>
                                            <p:cond delay="0"/>
                                          </p:stCondLst>
                                        </p:cTn>
                                        <p:tgtEl>
                                          <p:spTgt spid="13"/>
                                        </p:tgtEl>
                                        <p:attrNameLst>
                                          <p:attrName>ppt_y</p:attrName>
                                        </p:attrNameLst>
                                      </p:cBhvr>
                                    </p:anim>
                                    <p:animRot by="21600000">
                                      <p:cBhvr>
                                        <p:cTn id="50"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BD" b="1" dirty="0" smtClean="0">
                <a:solidFill>
                  <a:srgbClr val="FF0000"/>
                </a:solidFill>
                <a:latin typeface="NikoshBAN" pitchFamily="2" charset="0"/>
                <a:cs typeface="NikoshBAN" pitchFamily="2" charset="0"/>
              </a:rPr>
              <a:t/>
            </a:r>
            <a:br>
              <a:rPr lang="bn-BD" b="1" dirty="0" smtClean="0">
                <a:solidFill>
                  <a:srgbClr val="FF0000"/>
                </a:solidFill>
                <a:latin typeface="NikoshBAN" pitchFamily="2" charset="0"/>
                <a:cs typeface="NikoshBAN" pitchFamily="2" charset="0"/>
              </a:rPr>
            </a:br>
            <a:r>
              <a:rPr lang="bn-BD" b="1" dirty="0" smtClean="0">
                <a:solidFill>
                  <a:srgbClr val="FF0000"/>
                </a:solidFill>
                <a:latin typeface="NikoshBAN" pitchFamily="2" charset="0"/>
                <a:cs typeface="NikoshBAN" pitchFamily="2" charset="0"/>
              </a:rPr>
              <a:t>মাথাপিছু আয়ে শীর্ষে অবস্থানকারী দশটি এবং সর্বনিম্ন অবস্থানে অবস্থিত দেশের তালিকা : 2019 </a:t>
            </a:r>
            <a:r>
              <a:rPr lang="en-US" b="1" dirty="0" smtClean="0">
                <a:solidFill>
                  <a:srgbClr val="FF0000"/>
                </a:solidFill>
                <a:latin typeface="NikoshBAN" pitchFamily="2" charset="0"/>
                <a:cs typeface="NikoshBAN" pitchFamily="2" charset="0"/>
              </a:rPr>
              <a:t/>
            </a:r>
            <a:br>
              <a:rPr lang="en-US" b="1" dirty="0" smtClean="0">
                <a:solidFill>
                  <a:srgbClr val="FF0000"/>
                </a:solidFill>
                <a:latin typeface="NikoshBAN" pitchFamily="2" charset="0"/>
                <a:cs typeface="NikoshBAN" pitchFamily="2" charset="0"/>
              </a:rPr>
            </a:br>
            <a:endParaRPr lang="en-US" dirty="0"/>
          </a:p>
        </p:txBody>
      </p:sp>
      <p:sp>
        <p:nvSpPr>
          <p:cNvPr id="3" name="Content Placeholder 2"/>
          <p:cNvSpPr>
            <a:spLocks noGrp="1"/>
          </p:cNvSpPr>
          <p:nvPr>
            <p:ph idx="1"/>
          </p:nvPr>
        </p:nvSpPr>
        <p:spPr/>
        <p:txBody>
          <a:bodyPr>
            <a:normAutofit fontScale="70000" lnSpcReduction="20000"/>
          </a:bodyPr>
          <a:lstStyle/>
          <a:p>
            <a:r>
              <a:rPr lang="bn-BD" dirty="0" smtClean="0">
                <a:solidFill>
                  <a:srgbClr val="002060"/>
                </a:solidFill>
                <a:latin typeface="NikoshBAN" pitchFamily="2" charset="0"/>
                <a:cs typeface="NikoshBAN" pitchFamily="2" charset="0"/>
              </a:rPr>
              <a:t>১. সুইজারল্যান্ড 72,000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২. নরওয়ে 42,364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৩. যুক্তরাষ্ট্র 41,399              </a:t>
            </a:r>
            <a:r>
              <a:rPr lang="bn-BD" dirty="0" smtClean="0">
                <a:solidFill>
                  <a:srgbClr val="FF0000"/>
                </a:solidFill>
                <a:latin typeface="NikoshBAN" pitchFamily="2" charset="0"/>
                <a:cs typeface="NikoshBAN" pitchFamily="2" charset="0"/>
              </a:rPr>
              <a:t>বর্তমানে </a:t>
            </a:r>
            <a:r>
              <a:rPr lang="bn-BD" dirty="0" smtClean="0">
                <a:solidFill>
                  <a:srgbClr val="FF0000"/>
                </a:solidFill>
                <a:latin typeface="NikoshBAN" pitchFamily="2" charset="0"/>
                <a:cs typeface="NikoshBAN" pitchFamily="2" charset="0"/>
              </a:rPr>
              <a:t>বাংলাদেশের </a:t>
            </a:r>
            <a:r>
              <a:rPr lang="bn-BD" dirty="0" smtClean="0">
                <a:solidFill>
                  <a:srgbClr val="FF0000"/>
                </a:solidFill>
                <a:latin typeface="NikoshBAN" pitchFamily="2" charset="0"/>
                <a:cs typeface="NikoshBAN" pitchFamily="2" charset="0"/>
              </a:rPr>
              <a:t>মাথাপিছু </a:t>
            </a:r>
            <a:r>
              <a:rPr lang="bn-BD" dirty="0" smtClean="0">
                <a:solidFill>
                  <a:srgbClr val="FF0000"/>
                </a:solidFill>
                <a:latin typeface="NikoshBAN" pitchFamily="2" charset="0"/>
                <a:cs typeface="NikoshBAN" pitchFamily="2" charset="0"/>
              </a:rPr>
              <a:t>আয়</a:t>
            </a:r>
            <a:r>
              <a:rPr lang="en-US" dirty="0" smtClean="0">
                <a:solidFill>
                  <a:srgbClr val="FF0000"/>
                </a:solidFill>
                <a:latin typeface="NikoshBAN" pitchFamily="2" charset="0"/>
                <a:cs typeface="NikoshBAN" pitchFamily="2" charset="0"/>
              </a:rPr>
              <a:t> : 2064 </a:t>
            </a:r>
            <a:r>
              <a:rPr lang="bn-BD" dirty="0" smtClean="0">
                <a:solidFill>
                  <a:srgbClr val="FF0000"/>
                </a:solidFill>
                <a:latin typeface="NikoshBAN" pitchFamily="2" charset="0"/>
                <a:cs typeface="NikoshBAN" pitchFamily="2" charset="0"/>
              </a:rPr>
              <a:t>মার্কিন ডলার</a:t>
            </a:r>
            <a:endParaRPr lang="en-US" dirty="0" smtClean="0">
              <a:solidFill>
                <a:srgbClr val="FF000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৪. আয়ারল্যান্ড 40,610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৫. আইসল্যান্ড 35,586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৬. ডেনমার্ক 34,737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৭. কানাডা 34,273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৮. অষ্ট্রিয়া 33,615 </a:t>
            </a:r>
            <a:endParaRPr lang="en-US" dirty="0" smtClean="0">
              <a:solidFill>
                <a:srgbClr val="002060"/>
              </a:solidFill>
              <a:latin typeface="NikoshBAN" pitchFamily="2" charset="0"/>
              <a:cs typeface="NikoshBAN" pitchFamily="2" charset="0"/>
            </a:endParaRPr>
          </a:p>
          <a:p>
            <a:r>
              <a:rPr lang="bn-BD" dirty="0" smtClean="0">
                <a:solidFill>
                  <a:srgbClr val="002060"/>
                </a:solidFill>
                <a:latin typeface="NikoshBAN" pitchFamily="2" charset="0"/>
                <a:cs typeface="NikoshBAN" pitchFamily="2" charset="0"/>
              </a:rPr>
              <a:t>৯. হংকং 33,411 </a:t>
            </a:r>
            <a:endParaRPr lang="en-US" dirty="0" smtClean="0">
              <a:solidFill>
                <a:srgbClr val="002060"/>
              </a:solidFill>
              <a:latin typeface="NikoshBAN" pitchFamily="2" charset="0"/>
              <a:cs typeface="NikoshBAN" pitchFamily="2" charset="0"/>
            </a:endParaRPr>
          </a:p>
          <a:p>
            <a:r>
              <a:rPr lang="bn-BD" dirty="0" smtClean="0">
                <a:solidFill>
                  <a:schemeClr val="tx1">
                    <a:lumMod val="95000"/>
                    <a:lumOff val="5000"/>
                  </a:schemeClr>
                </a:solidFill>
                <a:latin typeface="NikoshBAN" pitchFamily="2" charset="0"/>
                <a:cs typeface="NikoshBAN" pitchFamily="2" charset="0"/>
              </a:rPr>
              <a:t>১৭৯. মালাউ 596 </a:t>
            </a:r>
            <a:endParaRPr lang="en-US" dirty="0" smtClean="0">
              <a:solidFill>
                <a:schemeClr val="tx1">
                  <a:lumMod val="95000"/>
                  <a:lumOff val="5000"/>
                </a:schemeClr>
              </a:solidFill>
              <a:latin typeface="NikoshBAN" pitchFamily="2" charset="0"/>
              <a:cs typeface="NikoshBAN" pitchFamily="2" charset="0"/>
            </a:endParaRPr>
          </a:p>
          <a:p>
            <a:pPr>
              <a:buNone/>
            </a:pPr>
            <a:r>
              <a:rPr lang="bn-BD" dirty="0" smtClean="0">
                <a:solidFill>
                  <a:srgbClr val="FF0000"/>
                </a:solidFill>
                <a:latin typeface="NikoshBAN" pitchFamily="2" charset="0"/>
                <a:cs typeface="NikoshBAN" pitchFamily="2" charset="0"/>
              </a:rPr>
              <a:t>উৎস: </a:t>
            </a:r>
            <a:r>
              <a:rPr lang="en-US" dirty="0" smtClean="0">
                <a:solidFill>
                  <a:srgbClr val="FF0000"/>
                </a:solidFill>
                <a:latin typeface="NikoshBAN" pitchFamily="2" charset="0"/>
                <a:cs typeface="NikoshBAN" pitchFamily="2" charset="0"/>
              </a:rPr>
              <a:t>Monetary Fund, </a:t>
            </a:r>
            <a:r>
              <a:rPr lang="bn-BD" dirty="0" smtClean="0">
                <a:solidFill>
                  <a:srgbClr val="FF0000"/>
                </a:solidFill>
                <a:latin typeface="NikoshBAN" pitchFamily="2" charset="0"/>
                <a:cs typeface="NikoshBAN" pitchFamily="2" charset="0"/>
              </a:rPr>
              <a:t>ওয়ার্ল্ড ইকোনোমিক আউটলুক ডাটাবেজ, এপ্রিল ২০০৬</a:t>
            </a:r>
            <a:r>
              <a:rPr lang="en-US" dirty="0" smtClean="0"/>
              <a:t/>
            </a:r>
            <a:br>
              <a:rPr lang="en-US" dirty="0" smtClean="0"/>
            </a:br>
            <a:endParaRPr lang="en-US" dirty="0" smtClean="0"/>
          </a:p>
          <a:p>
            <a:endParaRPr lang="en-US" dirty="0"/>
          </a:p>
        </p:txBody>
      </p:sp>
      <p:pic>
        <p:nvPicPr>
          <p:cNvPr id="4" name="Picture 3"/>
          <p:cNvPicPr/>
          <p:nvPr/>
        </p:nvPicPr>
        <p:blipFill>
          <a:blip r:embed="rId2"/>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1219200"/>
            <a:ext cx="1752600"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111825" y="4267200"/>
            <a:ext cx="8915400" cy="1754326"/>
          </a:xfrm>
          <a:prstGeom prst="rect">
            <a:avLst/>
          </a:prstGeom>
          <a:solidFill>
            <a:srgbClr val="00FFFF"/>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dirty="0" smtClean="0">
                <a:latin typeface="NikoshBAN" pitchFamily="2" charset="0"/>
                <a:cs typeface="NikoshBAN" pitchFamily="2" charset="0"/>
              </a:rPr>
              <a:t>২০২১ সালে ‘ক’ দেশের মোট জাতীয় আয় </a:t>
            </a:r>
            <a:r>
              <a:rPr lang="bn-BD" sz="3600" b="1" dirty="0" smtClean="0">
                <a:latin typeface="NikoshBAN" pitchFamily="2" charset="0"/>
                <a:cs typeface="NikoshBAN" pitchFamily="2" charset="0"/>
              </a:rPr>
              <a:t>৫০০০ </a:t>
            </a:r>
            <a:r>
              <a:rPr lang="bn-BD" sz="3600" b="1" dirty="0" smtClean="0">
                <a:latin typeface="NikoshBAN" pitchFamily="2" charset="0"/>
                <a:cs typeface="NikoshBAN" pitchFamily="2" charset="0"/>
              </a:rPr>
              <a:t>কোটি </a:t>
            </a:r>
            <a:r>
              <a:rPr lang="bn-BD" sz="3600" b="1" dirty="0" smtClean="0">
                <a:latin typeface="NikoshBAN" pitchFamily="2" charset="0"/>
                <a:cs typeface="NikoshBAN" pitchFamily="2" charset="0"/>
              </a:rPr>
              <a:t>মার্কিন ডলার। </a:t>
            </a:r>
            <a:r>
              <a:rPr lang="bn-BD" sz="3600" b="1" dirty="0" smtClean="0">
                <a:latin typeface="NikoshBAN" pitchFamily="2" charset="0"/>
                <a:cs typeface="NikoshBAN" pitchFamily="2" charset="0"/>
              </a:rPr>
              <a:t>‘ক’ দেশের জনসংখ্যা </a:t>
            </a:r>
            <a:r>
              <a:rPr lang="bn-BD" sz="3600" b="1" dirty="0" smtClean="0">
                <a:latin typeface="NikoshBAN" pitchFamily="2" charset="0"/>
                <a:cs typeface="NikoshBAN" pitchFamily="2" charset="0"/>
              </a:rPr>
              <a:t>১০ </a:t>
            </a:r>
            <a:r>
              <a:rPr lang="bn-BD" sz="3600" b="1" dirty="0" smtClean="0">
                <a:latin typeface="NikoshBAN" pitchFamily="2" charset="0"/>
                <a:cs typeface="NikoshBAN" pitchFamily="2" charset="0"/>
              </a:rPr>
              <a:t>কোটি এবং ‘খ’ দেশের জনসংখ্যা ২০ কোটি । ‘ক’ দেশের মাথাপিছু আয় কত ?</a:t>
            </a:r>
            <a:endParaRPr lang="en-US" sz="3600" dirty="0"/>
          </a:p>
        </p:txBody>
      </p:sp>
      <p:sp>
        <p:nvSpPr>
          <p:cNvPr id="10" name="Oval Callout 9"/>
          <p:cNvSpPr/>
          <p:nvPr/>
        </p:nvSpPr>
        <p:spPr>
          <a:xfrm rot="18568388">
            <a:off x="-175712" y="806783"/>
            <a:ext cx="2125523" cy="1713473"/>
          </a:xfrm>
          <a:prstGeom prst="wedgeEllipseCallout">
            <a:avLst>
              <a:gd name="adj1" fmla="val -46058"/>
              <a:gd name="adj2" fmla="val 161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দলীয় </a:t>
            </a:r>
            <a:r>
              <a:rPr lang="bn-IN"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কাজ</a:t>
            </a:r>
            <a:endParaRPr lang="en-US"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2">
            <a:extLst>
              <a:ext uri="{FF2B5EF4-FFF2-40B4-BE49-F238E27FC236}">
                <a16:creationId xmlns:a16="http://schemas.microsoft.com/office/drawing/2014/main" xmlns="" id="{7DFF4F14-1DA9-4268-954E-7B421207994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27134" r="27021"/>
          <a:stretch>
            <a:fillRect/>
          </a:stretch>
        </p:blipFill>
        <p:spPr bwMode="auto">
          <a:xfrm>
            <a:off x="2590800" y="1295400"/>
            <a:ext cx="1905000" cy="259080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p:cNvPicPr/>
          <p:nvPr/>
        </p:nvPicPr>
        <p:blipFill>
          <a:blip r:embed="rId3"/>
          <a:srcRect/>
          <a:stretch>
            <a:fillRect/>
          </a:stretch>
        </p:blipFill>
        <p:spPr bwMode="auto">
          <a:xfrm>
            <a:off x="8001000" y="1"/>
            <a:ext cx="1143000" cy="1066799"/>
          </a:xfrm>
          <a:prstGeom prst="rect">
            <a:avLst/>
          </a:prstGeom>
          <a:noFill/>
        </p:spPr>
      </p:pic>
      <p:pic>
        <p:nvPicPr>
          <p:cNvPr id="12" name="Picture 2">
            <a:extLst>
              <a:ext uri="{FF2B5EF4-FFF2-40B4-BE49-F238E27FC236}">
                <a16:creationId xmlns:a16="http://schemas.microsoft.com/office/drawing/2014/main" xmlns="" id="{7DFF4F14-1DA9-4268-954E-7B421207994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27134" r="27021"/>
          <a:stretch>
            <a:fillRect/>
          </a:stretch>
        </p:blipFill>
        <p:spPr bwMode="auto">
          <a:xfrm>
            <a:off x="4419600" y="1295400"/>
            <a:ext cx="1752600" cy="259080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41400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NikoshBAN" panose="02000000000000000000" pitchFamily="2" charset="0"/>
                <a:cs typeface="NikoshBAN" panose="02000000000000000000" pitchFamily="2" charset="0"/>
              </a:rPr>
              <a:t/>
            </a:r>
            <a:br>
              <a:rPr lang="en-US" b="1" dirty="0" smtClean="0">
                <a:latin typeface="NikoshBAN" panose="02000000000000000000" pitchFamily="2" charset="0"/>
                <a:cs typeface="NikoshBAN" panose="02000000000000000000" pitchFamily="2" charset="0"/>
              </a:rPr>
            </a:br>
            <a:r>
              <a:rPr lang="en-US" b="1" dirty="0" smtClean="0">
                <a:latin typeface="NikoshBAN" panose="02000000000000000000" pitchFamily="2" charset="0"/>
                <a:cs typeface="NikoshBAN" panose="02000000000000000000" pitchFamily="2" charset="0"/>
              </a:rPr>
              <a:t/>
            </a:r>
            <a:br>
              <a:rPr lang="en-US" b="1" dirty="0" smtClean="0">
                <a:latin typeface="NikoshBAN" panose="02000000000000000000" pitchFamily="2" charset="0"/>
                <a:cs typeface="NikoshBAN" panose="02000000000000000000" pitchFamily="2" charset="0"/>
              </a:rPr>
            </a:br>
            <a:endParaRPr lang="en-US" dirty="0"/>
          </a:p>
        </p:txBody>
      </p:sp>
      <p:grpSp>
        <p:nvGrpSpPr>
          <p:cNvPr id="18" name="Group 17"/>
          <p:cNvGrpSpPr/>
          <p:nvPr/>
        </p:nvGrpSpPr>
        <p:grpSpPr>
          <a:xfrm>
            <a:off x="304800" y="934760"/>
            <a:ext cx="8319249" cy="1427440"/>
            <a:chOff x="596151" y="3743980"/>
            <a:chExt cx="8319249" cy="1427440"/>
          </a:xfrm>
        </p:grpSpPr>
        <p:sp>
          <p:nvSpPr>
            <p:cNvPr id="11" name="Rectangle 10">
              <a:extLst>
                <a:ext uri="{FF2B5EF4-FFF2-40B4-BE49-F238E27FC236}">
                  <a16:creationId xmlns="" xmlns:a16="http://schemas.microsoft.com/office/drawing/2014/main" id="{E3A871ED-66A5-4AB8-A189-0B8D96CD1AEC}"/>
                </a:ext>
              </a:extLst>
            </p:cNvPr>
            <p:cNvSpPr/>
            <p:nvPr/>
          </p:nvSpPr>
          <p:spPr>
            <a:xfrm>
              <a:off x="596151" y="4170497"/>
              <a:ext cx="2528049" cy="646331"/>
            </a:xfrm>
            <a:prstGeom prst="rect">
              <a:avLst/>
            </a:prstGeom>
            <a:solidFill>
              <a:schemeClr val="accent6">
                <a:lumMod val="60000"/>
                <a:lumOff val="40000"/>
              </a:schemeClr>
            </a:solidFill>
          </p:spPr>
          <p:txBody>
            <a:bodyPr wrap="square">
              <a:spAutoFit/>
            </a:bodyPr>
            <a:lstStyle/>
            <a:p>
              <a:r>
                <a:rPr lang="as-IN" sz="3600" b="1" dirty="0">
                  <a:latin typeface="NikoshBAN" panose="02000000000000000000" pitchFamily="2" charset="0"/>
                  <a:cs typeface="NikoshBAN" panose="02000000000000000000" pitchFamily="2" charset="0"/>
                </a:rPr>
                <a:t>মাথাপিছু আয়</a:t>
              </a:r>
              <a:r>
                <a:rPr lang="en-US" sz="3600" b="1" dirty="0">
                  <a:latin typeface="NikoshBAN" panose="02000000000000000000" pitchFamily="2" charset="0"/>
                  <a:cs typeface="NikoshBAN" panose="02000000000000000000" pitchFamily="2" charset="0"/>
                </a:rPr>
                <a:t> </a:t>
              </a:r>
              <a:r>
                <a:rPr lang="en-US" sz="3600" b="1" dirty="0">
                  <a:solidFill>
                    <a:schemeClr val="accent1"/>
                  </a:solidFill>
                  <a:latin typeface="NikoshBAN" panose="02000000000000000000" pitchFamily="2" charset="0"/>
                  <a:cs typeface="NikoshBAN" panose="02000000000000000000" pitchFamily="2" charset="0"/>
                </a:rPr>
                <a:t>= </a:t>
              </a:r>
              <a:endParaRPr lang="as-IN" sz="3600" b="1" dirty="0">
                <a:solidFill>
                  <a:schemeClr val="accent1"/>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4ACF2B09-2165-4094-95E1-DDD7830BB443}"/>
                </a:ext>
              </a:extLst>
            </p:cNvPr>
            <p:cNvSpPr txBox="1"/>
            <p:nvPr/>
          </p:nvSpPr>
          <p:spPr>
            <a:xfrm>
              <a:off x="3352800" y="3743980"/>
              <a:ext cx="5486400" cy="523220"/>
            </a:xfrm>
            <a:prstGeom prst="rect">
              <a:avLst/>
            </a:prstGeom>
            <a:solidFill>
              <a:schemeClr val="accent2">
                <a:lumMod val="40000"/>
                <a:lumOff val="60000"/>
              </a:schemeClr>
            </a:solidFill>
          </p:spPr>
          <p:txBody>
            <a:bodyPr wrap="square" rtlCol="0">
              <a:spAutoFit/>
            </a:bodyPr>
            <a:lstStyle/>
            <a:p>
              <a:r>
                <a:rPr lang="en-US" sz="2800" b="1" dirty="0">
                  <a:latin typeface="NikoshBAN" panose="02000000000000000000" pitchFamily="2" charset="0"/>
                  <a:cs typeface="NikoshBAN" panose="02000000000000000000" pitchFamily="2" charset="0"/>
                </a:rPr>
                <a:t>ক</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ন </a:t>
              </a:r>
              <a:r>
                <a:rPr lang="as-IN" sz="2800" b="1" dirty="0">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err="1">
                  <a:latin typeface="NikoshBAN" panose="02000000000000000000" pitchFamily="2" charset="0"/>
                  <a:cs typeface="NikoshBAN" panose="02000000000000000000" pitchFamily="2" charset="0"/>
                </a:rPr>
                <a:t>্দিষ্ট</a:t>
              </a:r>
              <a:r>
                <a:rPr lang="en-US" sz="2800" b="1" dirty="0">
                  <a:latin typeface="NikoshBAN" panose="02000000000000000000" pitchFamily="2" charset="0"/>
                  <a:cs typeface="NikoshBAN" panose="02000000000000000000" pitchFamily="2" charset="0"/>
                </a:rPr>
                <a:t> ব</a:t>
              </a:r>
              <a:r>
                <a:rPr lang="as-IN" sz="2800" b="1" dirty="0">
                  <a:latin typeface="NikoshBAN" panose="02000000000000000000" pitchFamily="2" charset="0"/>
                  <a:cs typeface="NikoshBAN" panose="02000000000000000000" pitchFamily="2" charset="0"/>
                </a:rPr>
                <a:t>ছ</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র </a:t>
              </a:r>
              <a:r>
                <a:rPr lang="en-US" sz="2800" b="1" dirty="0" err="1">
                  <a:latin typeface="NikoshBAN" panose="02000000000000000000" pitchFamily="2" charset="0"/>
                  <a:cs typeface="NikoshBAN" panose="02000000000000000000" pitchFamily="2" charset="0"/>
                </a:rPr>
                <a:t>মোট</a:t>
              </a:r>
              <a:r>
                <a:rPr lang="en-US"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জাতীয়</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আয়</a:t>
              </a:r>
              <a:r>
                <a:rPr lang="en-US" sz="2800" b="1" dirty="0">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 xmlns:a16="http://schemas.microsoft.com/office/drawing/2014/main" id="{3C70F05F-E2DF-4557-B66A-570E0F96AF06}"/>
                </a:ext>
              </a:extLst>
            </p:cNvPr>
            <p:cNvSpPr txBox="1"/>
            <p:nvPr/>
          </p:nvSpPr>
          <p:spPr>
            <a:xfrm>
              <a:off x="3340137" y="4648200"/>
              <a:ext cx="5511724" cy="523220"/>
            </a:xfrm>
            <a:prstGeom prst="rect">
              <a:avLst/>
            </a:prstGeom>
            <a:solidFill>
              <a:schemeClr val="accent4">
                <a:lumMod val="60000"/>
                <a:lumOff val="40000"/>
              </a:schemeClr>
            </a:solidFill>
          </p:spPr>
          <p:txBody>
            <a:bodyPr wrap="square" rtlCol="0">
              <a:spAutoFit/>
            </a:bodyPr>
            <a:lstStyle/>
            <a:p>
              <a:r>
                <a:rPr lang="en-US" sz="2800" b="1" dirty="0">
                  <a:latin typeface="NikoshBAN" panose="02000000000000000000" pitchFamily="2" charset="0"/>
                  <a:cs typeface="NikoshBAN" panose="02000000000000000000" pitchFamily="2" charset="0"/>
                </a:rPr>
                <a:t>ঐ ব</a:t>
              </a:r>
              <a:r>
                <a:rPr lang="as-IN" sz="2800" b="1" dirty="0">
                  <a:latin typeface="NikoshBAN" panose="02000000000000000000" pitchFamily="2" charset="0"/>
                  <a:cs typeface="NikoshBAN" panose="02000000000000000000" pitchFamily="2" charset="0"/>
                </a:rPr>
                <a:t>ছ</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err="1">
                  <a:latin typeface="NikoshBAN" panose="02000000000000000000" pitchFamily="2" charset="0"/>
                  <a:cs typeface="NikoshBAN" panose="02000000000000000000" pitchFamily="2" charset="0"/>
                </a:rPr>
                <a:t>নস</a:t>
              </a:r>
              <a:r>
                <a:rPr lang="as-IN"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খ্যা</a:t>
              </a:r>
              <a:r>
                <a:rPr lang="en-US" sz="2800" b="1" dirty="0">
                  <a:latin typeface="NikoshBAN" panose="02000000000000000000" pitchFamily="2" charset="0"/>
                  <a:cs typeface="NikoshBAN" panose="02000000000000000000" pitchFamily="2" charset="0"/>
                </a:rPr>
                <a:t> </a:t>
              </a:r>
            </a:p>
          </p:txBody>
        </p:sp>
        <p:cxnSp>
          <p:nvCxnSpPr>
            <p:cNvPr id="14" name="Straight Connector 13">
              <a:extLst>
                <a:ext uri="{FF2B5EF4-FFF2-40B4-BE49-F238E27FC236}">
                  <a16:creationId xmlns="" xmlns:a16="http://schemas.microsoft.com/office/drawing/2014/main" id="{F2AE7F1F-D57B-46A4-8303-0A0C2B7738BE}"/>
                </a:ext>
              </a:extLst>
            </p:cNvPr>
            <p:cNvCxnSpPr/>
            <p:nvPr/>
          </p:nvCxnSpPr>
          <p:spPr>
            <a:xfrm>
              <a:off x="3209909" y="4493662"/>
              <a:ext cx="5705491" cy="2138"/>
            </a:xfrm>
            <a:prstGeom prst="line">
              <a:avLst/>
            </a:prstGeom>
            <a:ln w="38100">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grpSp>
      <p:sp>
        <p:nvSpPr>
          <p:cNvPr id="15" name="Arrow: Pentagon 17">
            <a:extLst>
              <a:ext uri="{FF2B5EF4-FFF2-40B4-BE49-F238E27FC236}">
                <a16:creationId xmlns="" xmlns:a16="http://schemas.microsoft.com/office/drawing/2014/main" id="{1DE2D247-AD78-48EF-ACDD-B98C90FBFE23}"/>
              </a:ext>
            </a:extLst>
          </p:cNvPr>
          <p:cNvSpPr/>
          <p:nvPr/>
        </p:nvSpPr>
        <p:spPr>
          <a:xfrm>
            <a:off x="0" y="0"/>
            <a:ext cx="3048000" cy="711491"/>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B944302-14DF-4C15-AF06-5CE1600F8842}"/>
              </a:ext>
            </a:extLst>
          </p:cNvPr>
          <p:cNvSpPr/>
          <p:nvPr/>
        </p:nvSpPr>
        <p:spPr>
          <a:xfrm>
            <a:off x="246743" y="0"/>
            <a:ext cx="4383314" cy="646331"/>
          </a:xfrm>
          <a:prstGeom prst="rect">
            <a:avLst/>
          </a:prstGeom>
        </p:spPr>
        <p:txBody>
          <a:bodyPr wrap="square">
            <a:spAutoFit/>
          </a:bodyPr>
          <a:lstStyle/>
          <a:p>
            <a:r>
              <a:rPr lang="bn-BD" sz="3600" b="1" dirty="0" smtClean="0">
                <a:solidFill>
                  <a:schemeClr val="bg1">
                    <a:lumMod val="95000"/>
                  </a:schemeClr>
                </a:solidFill>
                <a:latin typeface="NikoshBAN" panose="02000000000000000000" pitchFamily="2" charset="0"/>
                <a:cs typeface="NikoshBAN" panose="02000000000000000000" pitchFamily="2" charset="0"/>
              </a:rPr>
              <a:t>আমরা জানি</a:t>
            </a:r>
            <a:endParaRPr lang="as-IN" sz="3600" b="1" dirty="0">
              <a:solidFill>
                <a:schemeClr val="bg1">
                  <a:lumMod val="95000"/>
                </a:schemeClr>
              </a:solidFill>
              <a:latin typeface="NikoshBAN" panose="02000000000000000000" pitchFamily="2" charset="0"/>
              <a:cs typeface="NikoshBAN" panose="02000000000000000000" pitchFamily="2" charset="0"/>
            </a:endParaRPr>
          </a:p>
        </p:txBody>
      </p:sp>
      <p:pic>
        <p:nvPicPr>
          <p:cNvPr id="17" name="Picture 16"/>
          <p:cNvPicPr/>
          <p:nvPr/>
        </p:nvPicPr>
        <p:blipFill>
          <a:blip r:embed="rId2"/>
          <a:srcRect/>
          <a:stretch>
            <a:fillRect/>
          </a:stretch>
        </p:blipFill>
        <p:spPr bwMode="auto">
          <a:xfrm>
            <a:off x="8001000" y="1"/>
            <a:ext cx="1143000" cy="1066799"/>
          </a:xfrm>
          <a:prstGeom prst="rect">
            <a:avLst/>
          </a:prstGeom>
          <a:noFill/>
        </p:spPr>
      </p:pic>
      <p:grpSp>
        <p:nvGrpSpPr>
          <p:cNvPr id="19" name="Content Placeholder 18"/>
          <p:cNvGrpSpPr>
            <a:grpSpLocks noGrp="1"/>
          </p:cNvGrpSpPr>
          <p:nvPr>
            <p:ph idx="1"/>
          </p:nvPr>
        </p:nvGrpSpPr>
        <p:grpSpPr>
          <a:xfrm>
            <a:off x="381000" y="2590800"/>
            <a:ext cx="8229600" cy="1411174"/>
            <a:chOff x="596151" y="3743980"/>
            <a:chExt cx="8319249" cy="1437023"/>
          </a:xfrm>
        </p:grpSpPr>
        <p:sp>
          <p:nvSpPr>
            <p:cNvPr id="20" name="Rectangle 19">
              <a:extLst>
                <a:ext uri="{FF2B5EF4-FFF2-40B4-BE49-F238E27FC236}">
                  <a16:creationId xmlns="" xmlns:a16="http://schemas.microsoft.com/office/drawing/2014/main" id="{E3A871ED-66A5-4AB8-A189-0B8D96CD1AEC}"/>
                </a:ext>
              </a:extLst>
            </p:cNvPr>
            <p:cNvSpPr/>
            <p:nvPr/>
          </p:nvSpPr>
          <p:spPr>
            <a:xfrm>
              <a:off x="596151" y="4170497"/>
              <a:ext cx="2528049" cy="646331"/>
            </a:xfrm>
            <a:prstGeom prst="rect">
              <a:avLst/>
            </a:prstGeom>
            <a:solidFill>
              <a:schemeClr val="accent6">
                <a:lumMod val="60000"/>
                <a:lumOff val="40000"/>
              </a:schemeClr>
            </a:solidFill>
          </p:spPr>
          <p:txBody>
            <a:bodyPr wrap="square">
              <a:spAutoFit/>
            </a:bodyPr>
            <a:lstStyle/>
            <a:p>
              <a:r>
                <a:rPr lang="as-IN" sz="3600" b="1" dirty="0">
                  <a:latin typeface="NikoshBAN" panose="02000000000000000000" pitchFamily="2" charset="0"/>
                  <a:cs typeface="NikoshBAN" panose="02000000000000000000" pitchFamily="2" charset="0"/>
                </a:rPr>
                <a:t>মাথাপিছু আয়</a:t>
              </a:r>
              <a:r>
                <a:rPr lang="en-US" sz="3600" b="1" dirty="0">
                  <a:latin typeface="NikoshBAN" panose="02000000000000000000" pitchFamily="2" charset="0"/>
                  <a:cs typeface="NikoshBAN" panose="02000000000000000000" pitchFamily="2" charset="0"/>
                </a:rPr>
                <a:t> </a:t>
              </a:r>
              <a:r>
                <a:rPr lang="en-US" sz="3600" b="1" dirty="0">
                  <a:solidFill>
                    <a:schemeClr val="accent1"/>
                  </a:solidFill>
                  <a:latin typeface="NikoshBAN" panose="02000000000000000000" pitchFamily="2" charset="0"/>
                  <a:cs typeface="NikoshBAN" panose="02000000000000000000" pitchFamily="2" charset="0"/>
                </a:rPr>
                <a:t>= </a:t>
              </a:r>
              <a:endParaRPr lang="as-IN" sz="3600" b="1" dirty="0">
                <a:solidFill>
                  <a:schemeClr val="accent1"/>
                </a:solidFill>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 xmlns:a16="http://schemas.microsoft.com/office/drawing/2014/main" id="{4ACF2B09-2165-4094-95E1-DDD7830BB443}"/>
                </a:ext>
              </a:extLst>
            </p:cNvPr>
            <p:cNvSpPr txBox="1"/>
            <p:nvPr/>
          </p:nvSpPr>
          <p:spPr>
            <a:xfrm>
              <a:off x="3352800" y="3743980"/>
              <a:ext cx="5486400" cy="532804"/>
            </a:xfrm>
            <a:prstGeom prst="rect">
              <a:avLst/>
            </a:prstGeom>
            <a:solidFill>
              <a:schemeClr val="accent2">
                <a:lumMod val="40000"/>
                <a:lumOff val="60000"/>
              </a:schemeClr>
            </a:solidFill>
          </p:spPr>
          <p:txBody>
            <a:bodyPr wrap="square" rtlCol="0">
              <a:spAutoFit/>
            </a:bodyPr>
            <a:lstStyle/>
            <a:p>
              <a:r>
                <a:rPr lang="bn-BD" sz="2800" b="1" dirty="0" smtClean="0">
                  <a:latin typeface="NikoshBAN" pitchFamily="2" charset="0"/>
                  <a:cs typeface="NikoshBAN" pitchFamily="2" charset="0"/>
                </a:rPr>
                <a:t>২০২১ সালে ‘ক’ দেশের </a:t>
              </a:r>
              <a:r>
                <a:rPr lang="en-US" sz="2800" b="1" dirty="0" err="1" smtClean="0">
                  <a:latin typeface="NikoshBAN" panose="02000000000000000000" pitchFamily="2" charset="0"/>
                  <a:cs typeface="NikoshBAN" panose="02000000000000000000" pitchFamily="2" charset="0"/>
                </a:rPr>
                <a:t>মোট</a:t>
              </a:r>
              <a:r>
                <a:rPr lang="en-US" sz="2800" b="1" dirty="0" smtClean="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জাতীয়</a:t>
              </a:r>
              <a:r>
                <a:rPr lang="en-US" sz="2800" b="1" dirty="0" smtClean="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আয়</a:t>
              </a:r>
              <a:r>
                <a:rPr lang="en-US" sz="2800" b="1" dirty="0">
                  <a:latin typeface="NikoshBAN" panose="02000000000000000000" pitchFamily="2" charset="0"/>
                  <a:cs typeface="NikoshBAN" panose="02000000000000000000" pitchFamily="2" charset="0"/>
                </a:rPr>
                <a:t> </a:t>
              </a:r>
            </a:p>
          </p:txBody>
        </p:sp>
        <p:sp>
          <p:nvSpPr>
            <p:cNvPr id="22" name="TextBox 21">
              <a:extLst>
                <a:ext uri="{FF2B5EF4-FFF2-40B4-BE49-F238E27FC236}">
                  <a16:creationId xmlns="" xmlns:a16="http://schemas.microsoft.com/office/drawing/2014/main" id="{3C70F05F-E2DF-4557-B66A-570E0F96AF06}"/>
                </a:ext>
              </a:extLst>
            </p:cNvPr>
            <p:cNvSpPr txBox="1"/>
            <p:nvPr/>
          </p:nvSpPr>
          <p:spPr>
            <a:xfrm>
              <a:off x="3340137" y="4648199"/>
              <a:ext cx="5511724" cy="532804"/>
            </a:xfrm>
            <a:prstGeom prst="rect">
              <a:avLst/>
            </a:prstGeom>
            <a:solidFill>
              <a:schemeClr val="accent4">
                <a:lumMod val="60000"/>
                <a:lumOff val="40000"/>
              </a:schemeClr>
            </a:solidFill>
          </p:spPr>
          <p:txBody>
            <a:bodyPr wrap="square" rtlCol="0">
              <a:spAutoFit/>
            </a:bodyPr>
            <a:lstStyle/>
            <a:p>
              <a:r>
                <a:rPr lang="bn-BD" sz="2800" b="1" dirty="0" smtClean="0">
                  <a:latin typeface="NikoshBAN" pitchFamily="2" charset="0"/>
                  <a:cs typeface="NikoshBAN" pitchFamily="2" charset="0"/>
                </a:rPr>
                <a:t>২০২১ সালে ‘ক’ দেশের </a:t>
              </a:r>
              <a:r>
                <a:rPr lang="as-IN" sz="2800" b="1" dirty="0" smtClean="0">
                  <a:latin typeface="NikoshBAN" panose="02000000000000000000" pitchFamily="2" charset="0"/>
                  <a:cs typeface="NikoshBAN" panose="02000000000000000000" pitchFamily="2" charset="0"/>
                </a:rPr>
                <a:t>ম</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জ</a:t>
              </a:r>
              <a:r>
                <a:rPr lang="en-US" sz="2800" b="1" dirty="0" err="1">
                  <a:latin typeface="NikoshBAN" panose="02000000000000000000" pitchFamily="2" charset="0"/>
                  <a:cs typeface="NikoshBAN" panose="02000000000000000000" pitchFamily="2" charset="0"/>
                </a:rPr>
                <a:t>নস</a:t>
              </a:r>
              <a:r>
                <a:rPr lang="as-IN" sz="2800" b="1" dirty="0">
                  <a:latin typeface="NikoshBAN" panose="02000000000000000000" pitchFamily="2" charset="0"/>
                  <a:cs typeface="NikoshBAN" panose="02000000000000000000" pitchFamily="2" charset="0"/>
                </a:rPr>
                <a:t>ং</a:t>
              </a:r>
              <a:r>
                <a:rPr lang="en-US" sz="2800" b="1" dirty="0" err="1">
                  <a:latin typeface="NikoshBAN" panose="02000000000000000000" pitchFamily="2" charset="0"/>
                  <a:cs typeface="NikoshBAN" panose="02000000000000000000" pitchFamily="2" charset="0"/>
                </a:rPr>
                <a:t>খ্যা</a:t>
              </a:r>
              <a:r>
                <a:rPr lang="en-US" sz="2800" b="1" dirty="0">
                  <a:latin typeface="NikoshBAN" panose="02000000000000000000" pitchFamily="2" charset="0"/>
                  <a:cs typeface="NikoshBAN" panose="02000000000000000000" pitchFamily="2" charset="0"/>
                </a:rPr>
                <a:t> </a:t>
              </a:r>
            </a:p>
          </p:txBody>
        </p:sp>
        <p:cxnSp>
          <p:nvCxnSpPr>
            <p:cNvPr id="23" name="Straight Connector 22">
              <a:extLst>
                <a:ext uri="{FF2B5EF4-FFF2-40B4-BE49-F238E27FC236}">
                  <a16:creationId xmlns="" xmlns:a16="http://schemas.microsoft.com/office/drawing/2014/main" id="{F2AE7F1F-D57B-46A4-8303-0A0C2B7738BE}"/>
                </a:ext>
              </a:extLst>
            </p:cNvPr>
            <p:cNvCxnSpPr/>
            <p:nvPr/>
          </p:nvCxnSpPr>
          <p:spPr>
            <a:xfrm>
              <a:off x="3209909" y="4493662"/>
              <a:ext cx="5705491" cy="2138"/>
            </a:xfrm>
            <a:prstGeom prst="line">
              <a:avLst/>
            </a:prstGeom>
            <a:ln w="38100">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grpSp>
      <p:grpSp>
        <p:nvGrpSpPr>
          <p:cNvPr id="25" name="Group 24"/>
          <p:cNvGrpSpPr/>
          <p:nvPr/>
        </p:nvGrpSpPr>
        <p:grpSpPr>
          <a:xfrm>
            <a:off x="291351" y="4343400"/>
            <a:ext cx="8319249" cy="1427440"/>
            <a:chOff x="596151" y="3743980"/>
            <a:chExt cx="8319249" cy="1427440"/>
          </a:xfrm>
        </p:grpSpPr>
        <p:sp>
          <p:nvSpPr>
            <p:cNvPr id="26" name="Rectangle 25">
              <a:extLst>
                <a:ext uri="{FF2B5EF4-FFF2-40B4-BE49-F238E27FC236}">
                  <a16:creationId xmlns="" xmlns:a16="http://schemas.microsoft.com/office/drawing/2014/main" id="{E3A871ED-66A5-4AB8-A189-0B8D96CD1AEC}"/>
                </a:ext>
              </a:extLst>
            </p:cNvPr>
            <p:cNvSpPr/>
            <p:nvPr/>
          </p:nvSpPr>
          <p:spPr>
            <a:xfrm>
              <a:off x="596151" y="4170497"/>
              <a:ext cx="2528049" cy="646331"/>
            </a:xfrm>
            <a:prstGeom prst="rect">
              <a:avLst/>
            </a:prstGeom>
            <a:solidFill>
              <a:schemeClr val="accent6">
                <a:lumMod val="60000"/>
                <a:lumOff val="40000"/>
              </a:schemeClr>
            </a:solidFill>
          </p:spPr>
          <p:txBody>
            <a:bodyPr wrap="square">
              <a:spAutoFit/>
            </a:bodyPr>
            <a:lstStyle/>
            <a:p>
              <a:r>
                <a:rPr lang="as-IN" sz="3600" b="1" dirty="0">
                  <a:latin typeface="NikoshBAN" panose="02000000000000000000" pitchFamily="2" charset="0"/>
                  <a:cs typeface="NikoshBAN" panose="02000000000000000000" pitchFamily="2" charset="0"/>
                </a:rPr>
                <a:t>মাথাপিছু আয়</a:t>
              </a:r>
              <a:r>
                <a:rPr lang="en-US" sz="3600" b="1" dirty="0">
                  <a:latin typeface="NikoshBAN" panose="02000000000000000000" pitchFamily="2" charset="0"/>
                  <a:cs typeface="NikoshBAN" panose="02000000000000000000" pitchFamily="2" charset="0"/>
                </a:rPr>
                <a:t> </a:t>
              </a:r>
              <a:r>
                <a:rPr lang="en-US" sz="3600" b="1" dirty="0">
                  <a:solidFill>
                    <a:schemeClr val="accent1"/>
                  </a:solidFill>
                  <a:latin typeface="NikoshBAN" panose="02000000000000000000" pitchFamily="2" charset="0"/>
                  <a:cs typeface="NikoshBAN" panose="02000000000000000000" pitchFamily="2" charset="0"/>
                </a:rPr>
                <a:t>= </a:t>
              </a:r>
              <a:endParaRPr lang="as-IN" sz="3600" b="1" dirty="0">
                <a:solidFill>
                  <a:schemeClr val="accent1"/>
                </a:solidFill>
                <a:latin typeface="NikoshBAN" panose="02000000000000000000" pitchFamily="2" charset="0"/>
                <a:cs typeface="NikoshBAN" panose="02000000000000000000" pitchFamily="2" charset="0"/>
              </a:endParaRPr>
            </a:p>
          </p:txBody>
        </p:sp>
        <p:sp>
          <p:nvSpPr>
            <p:cNvPr id="27" name="TextBox 26">
              <a:extLst>
                <a:ext uri="{FF2B5EF4-FFF2-40B4-BE49-F238E27FC236}">
                  <a16:creationId xmlns="" xmlns:a16="http://schemas.microsoft.com/office/drawing/2014/main" id="{4ACF2B09-2165-4094-95E1-DDD7830BB443}"/>
                </a:ext>
              </a:extLst>
            </p:cNvPr>
            <p:cNvSpPr txBox="1"/>
            <p:nvPr/>
          </p:nvSpPr>
          <p:spPr>
            <a:xfrm>
              <a:off x="3352800" y="3743980"/>
              <a:ext cx="5486400" cy="523220"/>
            </a:xfrm>
            <a:prstGeom prst="rect">
              <a:avLst/>
            </a:prstGeom>
            <a:solidFill>
              <a:schemeClr val="accent2">
                <a:lumMod val="40000"/>
                <a:lumOff val="60000"/>
              </a:schemeClr>
            </a:solidFill>
          </p:spPr>
          <p:txBody>
            <a:bodyPr wrap="square" rtlCol="0">
              <a:spAutoFit/>
            </a:bodyPr>
            <a:lstStyle/>
            <a:p>
              <a:r>
                <a:rPr lang="bn-BD" sz="2800" b="1" dirty="0" smtClean="0">
                  <a:latin typeface="NikoshBAN" pitchFamily="2" charset="0"/>
                  <a:cs typeface="NikoshBAN" pitchFamily="2" charset="0"/>
                </a:rPr>
                <a:t>৫০</a:t>
              </a:r>
              <a:r>
                <a:rPr lang="bn-BD" sz="2800" b="1" dirty="0" smtClean="0">
                  <a:latin typeface="NikoshBAN" pitchFamily="2" charset="0"/>
                  <a:cs typeface="NikoshBAN" pitchFamily="2" charset="0"/>
                </a:rPr>
                <a:t>০০ কোটি</a:t>
              </a:r>
              <a:endParaRPr lang="en-US" sz="2800" b="1"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 xmlns:a16="http://schemas.microsoft.com/office/drawing/2014/main" id="{3C70F05F-E2DF-4557-B66A-570E0F96AF06}"/>
                </a:ext>
              </a:extLst>
            </p:cNvPr>
            <p:cNvSpPr txBox="1"/>
            <p:nvPr/>
          </p:nvSpPr>
          <p:spPr>
            <a:xfrm>
              <a:off x="3340137" y="4648200"/>
              <a:ext cx="5511724" cy="523220"/>
            </a:xfrm>
            <a:prstGeom prst="rect">
              <a:avLst/>
            </a:prstGeom>
            <a:solidFill>
              <a:schemeClr val="accent4">
                <a:lumMod val="60000"/>
                <a:lumOff val="40000"/>
              </a:schemeClr>
            </a:solidFill>
          </p:spPr>
          <p:txBody>
            <a:bodyPr wrap="square" rtlCol="0">
              <a:spAutoFit/>
            </a:bodyPr>
            <a:lstStyle/>
            <a:p>
              <a:r>
                <a:rPr lang="bn-BD" sz="2800" b="1" dirty="0" smtClean="0">
                  <a:latin typeface="NikoshBAN" pitchFamily="2" charset="0"/>
                  <a:cs typeface="NikoshBAN" pitchFamily="2" charset="0"/>
                </a:rPr>
                <a:t> </a:t>
              </a:r>
              <a:r>
                <a:rPr lang="bn-BD" sz="2800" b="1" dirty="0" smtClean="0">
                  <a:latin typeface="NikoshBAN" pitchFamily="2" charset="0"/>
                  <a:cs typeface="NikoshBAN" pitchFamily="2" charset="0"/>
                </a:rPr>
                <a:t>১০ </a:t>
              </a:r>
              <a:r>
                <a:rPr lang="bn-BD" sz="2800" b="1" dirty="0" smtClean="0">
                  <a:latin typeface="NikoshBAN" pitchFamily="2" charset="0"/>
                  <a:cs typeface="NikoshBAN" pitchFamily="2" charset="0"/>
                </a:rPr>
                <a:t>কোটি</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cxnSp>
          <p:nvCxnSpPr>
            <p:cNvPr id="29" name="Straight Connector 28">
              <a:extLst>
                <a:ext uri="{FF2B5EF4-FFF2-40B4-BE49-F238E27FC236}">
                  <a16:creationId xmlns="" xmlns:a16="http://schemas.microsoft.com/office/drawing/2014/main" id="{F2AE7F1F-D57B-46A4-8303-0A0C2B7738BE}"/>
                </a:ext>
              </a:extLst>
            </p:cNvPr>
            <p:cNvCxnSpPr/>
            <p:nvPr/>
          </p:nvCxnSpPr>
          <p:spPr>
            <a:xfrm>
              <a:off x="3209909" y="4493662"/>
              <a:ext cx="5705491" cy="2138"/>
            </a:xfrm>
            <a:prstGeom prst="line">
              <a:avLst/>
            </a:prstGeom>
            <a:ln w="38100">
              <a:solidFill>
                <a:srgbClr val="FF0000"/>
              </a:solidFill>
              <a:headEnd type="arrow" w="med" len="med"/>
              <a:tailEnd type="arrow" w="med" len="med"/>
            </a:ln>
          </p:spPr>
          <p:style>
            <a:lnRef idx="3">
              <a:schemeClr val="accent5"/>
            </a:lnRef>
            <a:fillRef idx="0">
              <a:schemeClr val="accent5"/>
            </a:fillRef>
            <a:effectRef idx="2">
              <a:schemeClr val="accent5"/>
            </a:effectRef>
            <a:fontRef idx="minor">
              <a:schemeClr val="tx1"/>
            </a:fontRef>
          </p:style>
        </p:cxnSp>
      </p:grpSp>
      <p:sp>
        <p:nvSpPr>
          <p:cNvPr id="32" name="TextBox 31"/>
          <p:cNvSpPr txBox="1"/>
          <p:nvPr/>
        </p:nvSpPr>
        <p:spPr>
          <a:xfrm>
            <a:off x="457200" y="6019800"/>
            <a:ext cx="7848600" cy="646331"/>
          </a:xfrm>
          <a:prstGeom prst="rect">
            <a:avLst/>
          </a:prstGeom>
          <a:solidFill>
            <a:srgbClr val="6600FF"/>
          </a:solidFill>
        </p:spPr>
        <p:txBody>
          <a:bodyPr wrap="square" rtlCol="0">
            <a:spAutoFit/>
          </a:bodyPr>
          <a:lstStyle/>
          <a:p>
            <a:pPr algn="ctr"/>
            <a:r>
              <a:rPr lang="bn-BD" sz="3600" b="1" dirty="0" smtClean="0">
                <a:solidFill>
                  <a:schemeClr val="bg2"/>
                </a:solidFill>
                <a:latin typeface="NikoshBAN" pitchFamily="2" charset="0"/>
                <a:cs typeface="NikoshBAN" pitchFamily="2" charset="0"/>
              </a:rPr>
              <a:t>‘ক’ দেশের মাথাপিছু আয় </a:t>
            </a:r>
            <a:r>
              <a:rPr lang="bn-BD" sz="3600" b="1" dirty="0" smtClean="0">
                <a:solidFill>
                  <a:schemeClr val="bg2"/>
                </a:solidFill>
                <a:latin typeface="NikoshBAN" pitchFamily="2" charset="0"/>
                <a:cs typeface="NikoshBAN" pitchFamily="2" charset="0"/>
              </a:rPr>
              <a:t>=৫০০ কোটি। </a:t>
            </a:r>
            <a:endParaRPr lang="en-US" sz="36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plus(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4)">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EA2A1A6-5A50-4E7B-B426-79A298E260DC}"/>
              </a:ext>
            </a:extLst>
          </p:cNvPr>
          <p:cNvSpPr txBox="1"/>
          <p:nvPr/>
        </p:nvSpPr>
        <p:spPr>
          <a:xfrm>
            <a:off x="1757784" y="152400"/>
            <a:ext cx="2509416" cy="1015663"/>
          </a:xfrm>
          <a:prstGeom prst="rect">
            <a:avLst/>
          </a:prstGeom>
          <a:noFill/>
        </p:spPr>
        <p:txBody>
          <a:bodyPr wrap="square" rtlCol="0">
            <a:spAutoFit/>
          </a:bodyPr>
          <a:lstStyle/>
          <a:p>
            <a:r>
              <a:rPr lang="bn-BD" sz="6000" b="1" dirty="0" smtClean="0">
                <a:solidFill>
                  <a:srgbClr val="0000CC"/>
                </a:solidFill>
                <a:latin typeface="NikoshBAN" panose="02000000000000000000" pitchFamily="2" charset="0"/>
                <a:cs typeface="NikoshBAN" panose="02000000000000000000" pitchFamily="2" charset="0"/>
              </a:rPr>
              <a:t>মূল্যায়ন</a:t>
            </a:r>
            <a:r>
              <a:rPr lang="en-US" sz="4400" b="1" dirty="0" smtClean="0">
                <a:solidFill>
                  <a:srgbClr val="0000CC"/>
                </a:solidFill>
                <a:latin typeface="NikoshBAN" panose="02000000000000000000" pitchFamily="2" charset="0"/>
                <a:cs typeface="NikoshBAN" panose="02000000000000000000" pitchFamily="2" charset="0"/>
              </a:rPr>
              <a:t> </a:t>
            </a:r>
            <a:endParaRPr lang="en-US" sz="4400" b="1" dirty="0">
              <a:solidFill>
                <a:srgbClr val="0000CC"/>
              </a:solidFill>
              <a:latin typeface="NikoshBAN" panose="02000000000000000000" pitchFamily="2" charset="0"/>
              <a:cs typeface="NikoshBAN" panose="02000000000000000000" pitchFamily="2" charset="0"/>
            </a:endParaRPr>
          </a:p>
        </p:txBody>
      </p:sp>
      <p:pic>
        <p:nvPicPr>
          <p:cNvPr id="11" name="Picture 10"/>
          <p:cNvPicPr/>
          <p:nvPr/>
        </p:nvPicPr>
        <p:blipFill>
          <a:blip r:embed="rId2"/>
          <a:srcRect/>
          <a:stretch>
            <a:fillRect/>
          </a:stretch>
        </p:blipFill>
        <p:spPr bwMode="auto">
          <a:xfrm>
            <a:off x="8001000" y="1"/>
            <a:ext cx="1143000" cy="1066799"/>
          </a:xfrm>
          <a:prstGeom prst="rect">
            <a:avLst/>
          </a:prstGeom>
          <a:noFill/>
        </p:spPr>
      </p:pic>
      <p:sp>
        <p:nvSpPr>
          <p:cNvPr id="1026" name="Litebulb"/>
          <p:cNvSpPr>
            <a:spLocks noEditPoints="1" noChangeArrowheads="1"/>
          </p:cNvSpPr>
          <p:nvPr/>
        </p:nvSpPr>
        <p:spPr bwMode="auto">
          <a:xfrm>
            <a:off x="762001" y="152401"/>
            <a:ext cx="685800" cy="10668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1066800" y="1676400"/>
            <a:ext cx="7467600" cy="5139869"/>
          </a:xfrm>
          <a:prstGeom prst="rect">
            <a:avLst/>
          </a:prstGeom>
          <a:noFill/>
        </p:spPr>
        <p:txBody>
          <a:bodyPr wrap="square" rtlCol="0">
            <a:spAutoFit/>
          </a:bodyPr>
          <a:lstStyle/>
          <a:p>
            <a:pPr>
              <a:buFont typeface="Wingdings" pitchFamily="2" charset="2"/>
              <a:buChar char="q"/>
            </a:pPr>
            <a:r>
              <a:rPr lang="en-US" sz="3600" dirty="0" smtClean="0">
                <a:solidFill>
                  <a:srgbClr val="FF0000"/>
                </a:solidFill>
                <a:latin typeface="NikoshBAN" pitchFamily="2" charset="0"/>
                <a:cs typeface="NikoshBAN" pitchFamily="2" charset="0"/>
              </a:rPr>
              <a:t>GDP</a:t>
            </a:r>
            <a:r>
              <a:rPr lang="bn-BD" sz="4000" dirty="0" smtClean="0">
                <a:solidFill>
                  <a:srgbClr val="FF0000"/>
                </a:solidFill>
                <a:latin typeface="NikoshBAN" pitchFamily="2" charset="0"/>
                <a:cs typeface="NikoshBAN" pitchFamily="2" charset="0"/>
              </a:rPr>
              <a:t> এর পূর্ণরূপ কি?</a:t>
            </a:r>
          </a:p>
          <a:p>
            <a:pPr>
              <a:buFont typeface="Wingdings" pitchFamily="2" charset="2"/>
              <a:buChar char="Ø"/>
            </a:pPr>
            <a:r>
              <a:rPr lang="en-US" sz="3600" dirty="0" smtClean="0">
                <a:solidFill>
                  <a:srgbClr val="C00000"/>
                </a:solidFill>
                <a:latin typeface="NikoshBAN" pitchFamily="2" charset="0"/>
                <a:cs typeface="NikoshBAN" pitchFamily="2" charset="0"/>
              </a:rPr>
              <a:t>Gross Domestic Product</a:t>
            </a:r>
            <a:endParaRPr lang="bn-BD" sz="3600" dirty="0" smtClean="0">
              <a:solidFill>
                <a:srgbClr val="C00000"/>
              </a:solidFill>
              <a:latin typeface="NikoshBAN" pitchFamily="2" charset="0"/>
              <a:cs typeface="NikoshBAN" pitchFamily="2" charset="0"/>
            </a:endParaRPr>
          </a:p>
          <a:p>
            <a:pPr>
              <a:buFont typeface="Wingdings" pitchFamily="2" charset="2"/>
              <a:buChar char="q"/>
            </a:pPr>
            <a:r>
              <a:rPr lang="en-US" sz="3600" dirty="0" smtClean="0">
                <a:solidFill>
                  <a:srgbClr val="FF0000"/>
                </a:solidFill>
                <a:latin typeface="NikoshBAN" pitchFamily="2" charset="0"/>
                <a:cs typeface="NikoshBAN" pitchFamily="2" charset="0"/>
              </a:rPr>
              <a:t>GNP</a:t>
            </a:r>
            <a:r>
              <a:rPr lang="bn-BD" sz="4000" dirty="0" smtClean="0">
                <a:solidFill>
                  <a:srgbClr val="FF0000"/>
                </a:solidFill>
                <a:latin typeface="NikoshBAN" pitchFamily="2" charset="0"/>
                <a:cs typeface="NikoshBAN" pitchFamily="2" charset="0"/>
              </a:rPr>
              <a:t> এর পূর্ণরূপ কি?</a:t>
            </a:r>
          </a:p>
          <a:p>
            <a:pPr>
              <a:buFont typeface="Wingdings" pitchFamily="2" charset="2"/>
              <a:buChar char="Ø"/>
            </a:pPr>
            <a:r>
              <a:rPr lang="en-US" sz="3600" dirty="0" smtClean="0">
                <a:solidFill>
                  <a:srgbClr val="C00000"/>
                </a:solidFill>
                <a:latin typeface="NikoshBAN" pitchFamily="2" charset="0"/>
                <a:cs typeface="NikoshBAN" pitchFamily="2" charset="0"/>
              </a:rPr>
              <a:t>Gross National Product</a:t>
            </a:r>
            <a:endParaRPr lang="bn-BD" sz="3600" dirty="0" smtClean="0">
              <a:solidFill>
                <a:srgbClr val="C00000"/>
              </a:solidFill>
              <a:latin typeface="NikoshBAN" pitchFamily="2" charset="0"/>
              <a:cs typeface="NikoshBAN" pitchFamily="2" charset="0"/>
            </a:endParaRPr>
          </a:p>
          <a:p>
            <a:pPr>
              <a:buFont typeface="Wingdings" pitchFamily="2" charset="2"/>
              <a:buChar char="q"/>
            </a:pPr>
            <a:r>
              <a:rPr lang="bn-BD" sz="4000" dirty="0" smtClean="0">
                <a:solidFill>
                  <a:srgbClr val="FF0000"/>
                </a:solidFill>
                <a:latin typeface="NikoshBAN" pitchFamily="2" charset="0"/>
                <a:cs typeface="NikoshBAN" pitchFamily="2" charset="0"/>
              </a:rPr>
              <a:t>মাথাপিছু আয় বলতে কি বুঝ ?</a:t>
            </a:r>
            <a:r>
              <a:rPr lang="as-IN" sz="4000" dirty="0" smtClean="0">
                <a:solidFill>
                  <a:srgbClr val="FF0000"/>
                </a:solidFill>
                <a:latin typeface="NikoshBAN" panose="02000000000000000000" pitchFamily="2" charset="0"/>
                <a:cs typeface="NikoshBAN" panose="02000000000000000000" pitchFamily="2" charset="0"/>
              </a:rPr>
              <a:t> </a:t>
            </a:r>
            <a:endParaRPr lang="bn-BD" sz="4000" dirty="0" smtClean="0">
              <a:solidFill>
                <a:srgbClr val="FF0000"/>
              </a:solidFill>
              <a:latin typeface="NikoshBAN" panose="02000000000000000000" pitchFamily="2" charset="0"/>
              <a:cs typeface="NikoshBAN" panose="02000000000000000000" pitchFamily="2" charset="0"/>
            </a:endParaRPr>
          </a:p>
          <a:p>
            <a:pPr>
              <a:buFont typeface="Wingdings" pitchFamily="2" charset="2"/>
              <a:buChar char="Ø"/>
            </a:pPr>
            <a:r>
              <a:rPr lang="as-IN" sz="4000" dirty="0" smtClean="0">
                <a:solidFill>
                  <a:srgbClr val="C00000"/>
                </a:solidFill>
                <a:latin typeface="NikoshBAN" panose="02000000000000000000" pitchFamily="2" charset="0"/>
                <a:cs typeface="NikoshBAN" panose="02000000000000000000" pitchFamily="2" charset="0"/>
              </a:rPr>
              <a:t>মাথাপিছু আয় হলো </a:t>
            </a:r>
            <a:r>
              <a:rPr lang="bn-BD" sz="4000" dirty="0" smtClean="0">
                <a:solidFill>
                  <a:srgbClr val="C00000"/>
                </a:solidFill>
                <a:latin typeface="NikoshBAN" panose="02000000000000000000" pitchFamily="2" charset="0"/>
                <a:cs typeface="NikoshBAN" panose="02000000000000000000" pitchFamily="2" charset="0"/>
              </a:rPr>
              <a:t>দেশের মোট আয়কে জন প্রতি ভাগ করে দিলে </a:t>
            </a:r>
            <a:r>
              <a:rPr lang="as-IN" sz="4000" dirty="0" smtClean="0">
                <a:solidFill>
                  <a:srgbClr val="C00000"/>
                </a:solidFill>
                <a:latin typeface="NikoshBAN" panose="02000000000000000000" pitchFamily="2" charset="0"/>
                <a:cs typeface="NikoshBAN" panose="02000000000000000000" pitchFamily="2" charset="0"/>
              </a:rPr>
              <a:t>কোনো নির্দিষ্ট </a:t>
            </a:r>
            <a:r>
              <a:rPr lang="bn-BD" sz="4000" dirty="0" smtClean="0">
                <a:solidFill>
                  <a:srgbClr val="C00000"/>
                </a:solidFill>
                <a:latin typeface="NikoshBAN" panose="02000000000000000000" pitchFamily="2" charset="0"/>
                <a:cs typeface="NikoshBAN" panose="02000000000000000000" pitchFamily="2" charset="0"/>
              </a:rPr>
              <a:t>পরিমাণ ।</a:t>
            </a:r>
            <a:endParaRPr lang="as-IN" sz="4000" dirty="0" smtClean="0">
              <a:solidFill>
                <a:srgbClr val="C00000"/>
              </a:solidFill>
              <a:latin typeface="NikoshBAN" panose="02000000000000000000" pitchFamily="2" charset="0"/>
              <a:cs typeface="NikoshBAN" panose="02000000000000000000" pitchFamily="2" charset="0"/>
            </a:endParaRPr>
          </a:p>
          <a:p>
            <a:endParaRPr lang="bn-BD" sz="2800" dirty="0" smtClean="0">
              <a:solidFill>
                <a:schemeClr val="tx1">
                  <a:lumMod val="95000"/>
                  <a:lumOff val="5000"/>
                </a:schemeClr>
              </a:solidFill>
              <a:latin typeface="NikoshBAN" pitchFamily="2" charset="0"/>
              <a:cs typeface="NikoshBAN" pitchFamily="2" charset="0"/>
            </a:endParaRPr>
          </a:p>
          <a:p>
            <a:endParaRPr lang="en-US" sz="28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repeatCount="indefinite" fill="hold" grpId="0" nodeType="clickEffect">
                                  <p:stCondLst>
                                    <p:cond delay="0"/>
                                  </p:stCondLst>
                                  <p:childTnLst>
                                    <p:animClr clrSpc="rgb">
                                      <p:cBhvr override="childStyle">
                                        <p:cTn id="6" dur="500" fill="hold"/>
                                        <p:tgtEl>
                                          <p:spTgt spid="1026"/>
                                        </p:tgtEl>
                                        <p:attrNameLst>
                                          <p:attrName>style.color</p:attrName>
                                        </p:attrNameLst>
                                      </p:cBhvr>
                                      <p:to>
                                        <a:srgbClr val="FF2711"/>
                                      </p:to>
                                    </p:animClr>
                                    <p:animClr clrSpc="rgb">
                                      <p:cBhvr>
                                        <p:cTn id="7" dur="500" fill="hold"/>
                                        <p:tgtEl>
                                          <p:spTgt spid="1026"/>
                                        </p:tgtEl>
                                        <p:attrNameLst>
                                          <p:attrName>fillcolor</p:attrName>
                                        </p:attrNameLst>
                                      </p:cBhvr>
                                      <p:to>
                                        <a:srgbClr val="FF2711"/>
                                      </p:to>
                                    </p:animClr>
                                    <p:set>
                                      <p:cBhvr>
                                        <p:cTn id="8" dur="500" fill="hold"/>
                                        <p:tgtEl>
                                          <p:spTgt spid="1026"/>
                                        </p:tgtEl>
                                        <p:attrNameLst>
                                          <p:attrName>fill.type</p:attrName>
                                        </p:attrNameLst>
                                      </p:cBhvr>
                                      <p:to>
                                        <p:strVal val="solid"/>
                                      </p:to>
                                    </p:set>
                                    <p:set>
                                      <p:cBhvr>
                                        <p:cTn id="9" dur="500" fill="hold"/>
                                        <p:tgtEl>
                                          <p:spTgt spid="1026"/>
                                        </p:tgtEl>
                                        <p:attrNameLst>
                                          <p:attrName>fill.on</p:attrName>
                                        </p:attrNameLst>
                                      </p:cBhvr>
                                      <p:to>
                                        <p:strVal val="true"/>
                                      </p:to>
                                    </p:set>
                                  </p:childTnLst>
                                </p:cTn>
                              </p:par>
                              <p:par>
                                <p:cTn id="10" presetID="2"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 calcmode="lin" valueType="num">
                                      <p:cBhvr additive="base">
                                        <p:cTn id="23"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 calcmode="lin" valueType="num">
                                      <p:cBhvr additive="base">
                                        <p:cTn id="28" dur="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 calcmode="lin" valueType="num">
                                      <p:cBhvr additive="base">
                                        <p:cTn id="34"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xEl>
                                              <p:pRg st="3" end="3"/>
                                            </p:txEl>
                                          </p:spTgt>
                                        </p:tgtEl>
                                        <p:attrNameLst>
                                          <p:attrName>style.visibility</p:attrName>
                                        </p:attrNameLst>
                                      </p:cBhvr>
                                      <p:to>
                                        <p:strVal val="visible"/>
                                      </p:to>
                                    </p:set>
                                    <p:anim calcmode="lin" valueType="num">
                                      <p:cBhvr additive="base">
                                        <p:cTn id="40"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 calcmode="lin" valueType="num">
                                      <p:cBhvr additive="base">
                                        <p:cTn id="46"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ph idx="1"/>
          </p:nvPr>
        </p:nvGrpSpPr>
        <p:grpSpPr>
          <a:xfrm>
            <a:off x="457200" y="1676400"/>
            <a:ext cx="2807806" cy="2971800"/>
            <a:chOff x="581779" y="1885886"/>
            <a:chExt cx="3434671" cy="3123715"/>
          </a:xfrm>
        </p:grpSpPr>
        <p:pic>
          <p:nvPicPr>
            <p:cNvPr id="5" name="Picture 4">
              <a:extLst>
                <a:ext uri="{FF2B5EF4-FFF2-40B4-BE49-F238E27FC236}">
                  <a16:creationId xmlns:a16="http://schemas.microsoft.com/office/drawing/2014/main" xmlns="" id="{88E5DCA6-9C92-4AC0-BA00-A0CE90B49DF6}"/>
                </a:ext>
              </a:extLst>
            </p:cNvPr>
            <p:cNvPicPr>
              <a:picLocks noChangeAspect="1"/>
            </p:cNvPicPr>
            <p:nvPr/>
          </p:nvPicPr>
          <p:blipFill>
            <a:blip r:embed="rId2" cstate="email">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81779" y="1885886"/>
              <a:ext cx="3434671" cy="3123715"/>
            </a:xfrm>
            <a:prstGeom prst="rect">
              <a:avLst/>
            </a:prstGeom>
          </p:spPr>
        </p:pic>
        <p:pic>
          <p:nvPicPr>
            <p:cNvPr id="6" name="Picture 5">
              <a:extLst>
                <a:ext uri="{FF2B5EF4-FFF2-40B4-BE49-F238E27FC236}">
                  <a16:creationId xmlns:a16="http://schemas.microsoft.com/office/drawing/2014/main" xmlns="" id="{213F8BBF-2C59-4127-97E0-AA046F1F7BA9}"/>
                </a:ext>
              </a:extLst>
            </p:cNvPr>
            <p:cNvPicPr>
              <a:picLocks noChangeAspect="1"/>
            </p:cNvPicPr>
            <p:nvPr/>
          </p:nvPicPr>
          <p:blipFill>
            <a:blip r:embed="rId4" cstate="email">
              <a:lum/>
              <a:extLst>
                <a:ext uri="{28A0092B-C50C-407E-A947-70E740481C1C}">
                  <a14:useLocalDpi xmlns:a14="http://schemas.microsoft.com/office/drawing/2010/main" xmlns="" val="0"/>
                </a:ext>
                <a:ext uri="{837473B0-CC2E-450A-ABE3-18F120FF3D39}">
                  <a1611:picAttrSrcUrl xmlns:a1611="http://schemas.microsoft.com/office/drawing/2016/11/main" xmlns="" r:id="rId7"/>
                </a:ext>
              </a:extLst>
            </a:blip>
            <a:stretch>
              <a:fillRect/>
            </a:stretch>
          </p:blipFill>
          <p:spPr>
            <a:xfrm>
              <a:off x="1234265" y="3327599"/>
              <a:ext cx="1204408" cy="1204406"/>
            </a:xfrm>
            <a:prstGeom prst="rect">
              <a:avLst/>
            </a:prstGeom>
            <a:noFill/>
          </p:spPr>
        </p:pic>
        <p:pic>
          <p:nvPicPr>
            <p:cNvPr id="7" name="Picture 6">
              <a:extLst>
                <a:ext uri="{FF2B5EF4-FFF2-40B4-BE49-F238E27FC236}">
                  <a16:creationId xmlns:a16="http://schemas.microsoft.com/office/drawing/2014/main" xmlns="" id="{2F311FB4-086A-4259-8CA3-C1EF6EB908B6}"/>
                </a:ext>
              </a:extLst>
            </p:cNvPr>
            <p:cNvPicPr>
              <a:picLocks noChangeAspect="1"/>
            </p:cNvPicPr>
            <p:nvPr/>
          </p:nvPicPr>
          <p:blipFill>
            <a:blip r:embed="rId4" cstate="email">
              <a:extLst>
                <a:ext uri="{28A0092B-C50C-407E-A947-70E740481C1C}">
                  <a14:useLocalDpi xmlns:a14="http://schemas.microsoft.com/office/drawing/2010/main" xmlns="" val="0"/>
                </a:ext>
                <a:ext uri="{837473B0-CC2E-450A-ABE3-18F120FF3D39}">
                  <a1611:picAttrSrcUrl xmlns:a1611="http://schemas.microsoft.com/office/drawing/2016/11/main" xmlns="" r:id="rId7"/>
                </a:ext>
              </a:extLst>
            </a:blip>
            <a:stretch>
              <a:fillRect/>
            </a:stretch>
          </p:blipFill>
          <p:spPr>
            <a:xfrm>
              <a:off x="2818871" y="3247504"/>
              <a:ext cx="924771" cy="924770"/>
            </a:xfrm>
            <a:prstGeom prst="rect">
              <a:avLst/>
            </a:prstGeom>
          </p:spPr>
        </p:pic>
      </p:grpSp>
      <p:grpSp>
        <p:nvGrpSpPr>
          <p:cNvPr id="12" name="Title 11">
            <a:extLst>
              <a:ext uri="{FF2B5EF4-FFF2-40B4-BE49-F238E27FC236}">
                <a16:creationId xmlns:a16="http://schemas.microsoft.com/office/drawing/2014/main" xmlns="" id="{F2393C56-E2CD-4B07-AB7D-5856AF7E61A9}"/>
              </a:ext>
            </a:extLst>
          </p:cNvPr>
          <p:cNvGrpSpPr>
            <a:grpSpLocks noGrp="1"/>
          </p:cNvGrpSpPr>
          <p:nvPr>
            <p:ph type="title"/>
          </p:nvPr>
        </p:nvGrpSpPr>
        <p:grpSpPr>
          <a:xfrm>
            <a:off x="990599" y="381000"/>
            <a:ext cx="3352800" cy="769441"/>
            <a:chOff x="5221572" y="1159460"/>
            <a:chExt cx="1014134" cy="435095"/>
          </a:xfrm>
        </p:grpSpPr>
        <p:sp>
          <p:nvSpPr>
            <p:cNvPr id="13" name="TextBox 12">
              <a:extLst>
                <a:ext uri="{FF2B5EF4-FFF2-40B4-BE49-F238E27FC236}">
                  <a16:creationId xmlns:a16="http://schemas.microsoft.com/office/drawing/2014/main" xmlns="" id="{EEA2A1A6-5A50-4E7B-B426-79A298E260DC}"/>
                </a:ext>
              </a:extLst>
            </p:cNvPr>
            <p:cNvSpPr txBox="1"/>
            <p:nvPr/>
          </p:nvSpPr>
          <p:spPr>
            <a:xfrm>
              <a:off x="5453625" y="1159460"/>
              <a:ext cx="782081" cy="435095"/>
            </a:xfrm>
            <a:prstGeom prst="rect">
              <a:avLst/>
            </a:prstGeom>
            <a:noFill/>
          </p:spPr>
          <p:txBody>
            <a:bodyPr wrap="square" rtlCol="0">
              <a:spAutoFit/>
            </a:bodyPr>
            <a:lstStyle/>
            <a:p>
              <a:r>
                <a:rPr lang="en-US" sz="4400" b="1" dirty="0">
                  <a:solidFill>
                    <a:srgbClr val="0000CC"/>
                  </a:solidFill>
                  <a:latin typeface="NikoshBAN" panose="02000000000000000000" pitchFamily="2" charset="0"/>
                  <a:cs typeface="NikoshBAN" panose="02000000000000000000" pitchFamily="2" charset="0"/>
                </a:rPr>
                <a:t>ব</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ড়</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র </a:t>
              </a:r>
              <a:r>
                <a:rPr lang="en-US" sz="4400" b="1" dirty="0" err="1">
                  <a:solidFill>
                    <a:srgbClr val="0000CC"/>
                  </a:solidFill>
                  <a:latin typeface="NikoshBAN" panose="02000000000000000000" pitchFamily="2" charset="0"/>
                  <a:cs typeface="NikoshBAN" panose="02000000000000000000" pitchFamily="2" charset="0"/>
                </a:rPr>
                <a:t>কাজ</a:t>
              </a:r>
              <a:r>
                <a:rPr lang="en-US" sz="4400" b="1" dirty="0">
                  <a:solidFill>
                    <a:srgbClr val="0000CC"/>
                  </a:solidFill>
                  <a:latin typeface="NikoshBAN" panose="02000000000000000000" pitchFamily="2" charset="0"/>
                  <a:cs typeface="NikoshBAN" panose="02000000000000000000" pitchFamily="2" charset="0"/>
                </a:rPr>
                <a:t> </a:t>
              </a:r>
            </a:p>
          </p:txBody>
        </p:sp>
        <p:pic>
          <p:nvPicPr>
            <p:cNvPr id="14" name="Picture 13">
              <a:extLst>
                <a:ext uri="{FF2B5EF4-FFF2-40B4-BE49-F238E27FC236}">
                  <a16:creationId xmlns:a16="http://schemas.microsoft.com/office/drawing/2014/main" xmlns="" id="{FF4B602D-3607-4753-943D-CDABCD7AC9A2}"/>
                </a:ext>
              </a:extLst>
            </p:cNvPr>
            <p:cNvPicPr>
              <a:picLocks noChangeAspect="1"/>
            </p:cNvPicPr>
            <p:nvPr/>
          </p:nvPicPr>
          <p:blipFill>
            <a:blip r:embed="rId8" cstate="email">
              <a:extLst>
                <a:ext uri="{28A0092B-C50C-407E-A947-70E740481C1C}">
                  <a14:useLocalDpi xmlns:a14="http://schemas.microsoft.com/office/drawing/2010/main" xmlns="" val="0"/>
                </a:ext>
                <a:ext uri="{837473B0-CC2E-450A-ABE3-18F120FF3D39}">
                  <a1611:picAttrSrcUrl xmlns:a1611="http://schemas.microsoft.com/office/drawing/2016/11/main" xmlns="" r:id="rId5"/>
                </a:ext>
              </a:extLst>
            </a:blip>
            <a:stretch>
              <a:fillRect/>
            </a:stretch>
          </p:blipFill>
          <p:spPr>
            <a:xfrm>
              <a:off x="5221572" y="1219604"/>
              <a:ext cx="230485" cy="327652"/>
            </a:xfrm>
            <a:prstGeom prst="rect">
              <a:avLst/>
            </a:prstGeom>
          </p:spPr>
        </p:pic>
      </p:grpSp>
      <p:sp>
        <p:nvSpPr>
          <p:cNvPr id="15" name="TextBox 14"/>
          <p:cNvSpPr txBox="1"/>
          <p:nvPr/>
        </p:nvSpPr>
        <p:spPr>
          <a:xfrm>
            <a:off x="3352800" y="1676400"/>
            <a:ext cx="5791200" cy="1569660"/>
          </a:xfrm>
          <a:prstGeom prst="rect">
            <a:avLst/>
          </a:prstGeom>
          <a:noFill/>
        </p:spPr>
        <p:txBody>
          <a:bodyPr wrap="square" rtlCol="0">
            <a:spAutoFit/>
          </a:bodyPr>
          <a:lstStyle/>
          <a:p>
            <a:r>
              <a:rPr lang="bn-BD" sz="3200" dirty="0" smtClean="0">
                <a:latin typeface="NikoshBAN" pitchFamily="2" charset="0"/>
                <a:cs typeface="NikoshBAN" pitchFamily="2" charset="0"/>
              </a:rPr>
              <a:t>জিডিপি ও জিএনপি বাংলাদেশের অর্থনীতিতে বিশেষ ভূমিকা রাখতে পারে উক্তিটি তোমার বিশেষ বিবেচনায় খাতায় লিপিবদ্ধ কর ।</a:t>
            </a:r>
            <a:endParaRPr lang="en-US" sz="3200" dirty="0">
              <a:latin typeface="NikoshBAN" pitchFamily="2" charset="0"/>
              <a:cs typeface="NikoshBAN" pitchFamily="2" charset="0"/>
            </a:endParaRPr>
          </a:p>
        </p:txBody>
      </p:sp>
      <p:sp>
        <p:nvSpPr>
          <p:cNvPr id="16" name="Right Arrow 15"/>
          <p:cNvSpPr/>
          <p:nvPr/>
        </p:nvSpPr>
        <p:spPr>
          <a:xfrm>
            <a:off x="3048000" y="1828800"/>
            <a:ext cx="304800" cy="228600"/>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9"/>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6" presetClass="emph" presetSubtype="0" fill="hold" grpId="0" nodeType="clickEffect">
                                  <p:stCondLst>
                                    <p:cond delay="0"/>
                                  </p:stCondLst>
                                  <p:iterate type="lt">
                                    <p:tmPct val="10000"/>
                                  </p:iterate>
                                  <p:childTnLst>
                                    <p:animScale>
                                      <p:cBhvr>
                                        <p:cTn id="11" dur="250" autoRev="1" fill="hold">
                                          <p:stCondLst>
                                            <p:cond delay="0"/>
                                          </p:stCondLst>
                                        </p:cTn>
                                        <p:tgtEl>
                                          <p:spTgt spid="15"/>
                                        </p:tgtEl>
                                      </p:cBhvr>
                                      <p:to x="80000" y="100000"/>
                                    </p:animScale>
                                    <p:anim by="(#ppt_w*0.10)" calcmode="lin" valueType="num">
                                      <p:cBhvr>
                                        <p:cTn id="12" dur="250" autoRev="1" fill="hold">
                                          <p:stCondLst>
                                            <p:cond delay="0"/>
                                          </p:stCondLst>
                                        </p:cTn>
                                        <p:tgtEl>
                                          <p:spTgt spid="15"/>
                                        </p:tgtEl>
                                        <p:attrNameLst>
                                          <p:attrName>ppt_x</p:attrName>
                                        </p:attrNameLst>
                                      </p:cBhvr>
                                    </p:anim>
                                    <p:anim by="(-#ppt_w*0.10)" calcmode="lin" valueType="num">
                                      <p:cBhvr>
                                        <p:cTn id="13" dur="250" autoRev="1" fill="hold">
                                          <p:stCondLst>
                                            <p:cond delay="0"/>
                                          </p:stCondLst>
                                        </p:cTn>
                                        <p:tgtEl>
                                          <p:spTgt spid="15"/>
                                        </p:tgtEl>
                                        <p:attrNameLst>
                                          <p:attrName>ppt_y</p:attrName>
                                        </p:attrNameLst>
                                      </p:cBhvr>
                                    </p:anim>
                                    <p:animRot by="-480000">
                                      <p:cBhvr>
                                        <p:cTn id="14" dur="2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p:nvPr/>
        </p:nvSpPr>
        <p:spPr>
          <a:xfrm>
            <a:off x="3429000" y="0"/>
            <a:ext cx="22860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0-Point Star 5"/>
          <p:cNvSpPr/>
          <p:nvPr/>
        </p:nvSpPr>
        <p:spPr>
          <a:xfrm>
            <a:off x="533400" y="990600"/>
            <a:ext cx="2971800" cy="27432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52400"/>
            <a:ext cx="8229600" cy="1143000"/>
          </a:xfrm>
        </p:spPr>
        <p:txBody>
          <a:bodyPr/>
          <a:lstStyle/>
          <a:p>
            <a:r>
              <a:rPr lang="bn-BD" dirty="0" smtClean="0">
                <a:solidFill>
                  <a:schemeClr val="bg2"/>
                </a:solidFill>
                <a:latin typeface="NikoshBAN" pitchFamily="2" charset="0"/>
                <a:cs typeface="NikoshBAN" pitchFamily="2" charset="0"/>
              </a:rPr>
              <a:t>পরিচিতি</a:t>
            </a:r>
            <a:endParaRPr lang="en-US" dirty="0">
              <a:solidFill>
                <a:schemeClr val="bg2"/>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2" cstate="print"/>
          <a:srcRect l="7902" t="8112" r="13075" b="10767"/>
          <a:stretch>
            <a:fillRect/>
          </a:stretch>
        </p:blipFill>
        <p:spPr>
          <a:xfrm>
            <a:off x="838200" y="1143000"/>
            <a:ext cx="2514600" cy="2362200"/>
          </a:xfrm>
          <a:prstGeom prst="ellipse">
            <a:avLst/>
          </a:prstGeom>
          <a:ln>
            <a:noFill/>
          </a:ln>
          <a:effectLst>
            <a:softEdge rad="112500"/>
          </a:effectLst>
        </p:spPr>
      </p:pic>
      <p:sp>
        <p:nvSpPr>
          <p:cNvPr id="7" name="TextBox 6"/>
          <p:cNvSpPr txBox="1"/>
          <p:nvPr/>
        </p:nvSpPr>
        <p:spPr>
          <a:xfrm>
            <a:off x="76200" y="3810000"/>
            <a:ext cx="4267200" cy="2139047"/>
          </a:xfrm>
          <a:prstGeom prst="rect">
            <a:avLst/>
          </a:prstGeom>
          <a:noFill/>
        </p:spPr>
        <p:txBody>
          <a:bodyPr wrap="square" rtlCol="0">
            <a:spAutoFit/>
          </a:bodyPr>
          <a:lstStyle/>
          <a:p>
            <a:pPr algn="ctr">
              <a:lnSpc>
                <a:spcPts val="3373"/>
              </a:lnSpc>
              <a:defRPr/>
            </a:pPr>
            <a:r>
              <a:rPr lang="bn-BD" sz="28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মোঃ শাহজাহান সিরাজ</a:t>
            </a:r>
          </a:p>
          <a:p>
            <a:pPr algn="ctr">
              <a:lnSpc>
                <a:spcPts val="3373"/>
              </a:lnSpc>
              <a:defRPr/>
            </a:pPr>
            <a:r>
              <a:rPr lang="bn-BD" sz="2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সহকারী শিক্ষক</a:t>
            </a:r>
            <a:r>
              <a:rPr lang="en-US" sz="2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endParaRPr lang="bn-BD" sz="2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pPr algn="ctr">
              <a:lnSpc>
                <a:spcPts val="3373"/>
              </a:lnSpc>
              <a:defRPr/>
            </a:pPr>
            <a:r>
              <a:rPr lang="bn-BD" sz="28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আইডিয়াল রেসিডেন্সিয়াল মডেল স্কুল</a:t>
            </a:r>
            <a:endParaRPr lang="en-US" sz="28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মোবাইল নং ০১৮৮২০০২৫৫৭</a:t>
            </a:r>
            <a:endParaRPr lang="en-US" sz="24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siraj4265@gmail.com</a:t>
            </a:r>
            <a:endParaRPr lang="bn-IN" sz="2400" dirty="0" smtClean="0">
              <a:solidFill>
                <a:srgbClr val="C00000"/>
              </a:solidFill>
            </a:endParaRPr>
          </a:p>
        </p:txBody>
      </p:sp>
      <p:sp>
        <p:nvSpPr>
          <p:cNvPr id="8" name="Double Wave 7"/>
          <p:cNvSpPr/>
          <p:nvPr/>
        </p:nvSpPr>
        <p:spPr>
          <a:xfrm>
            <a:off x="4419600" y="914400"/>
            <a:ext cx="381000" cy="5715000"/>
          </a:xfrm>
          <a:prstGeom prst="doubleWave">
            <a:avLst>
              <a:gd name="adj1" fmla="val 625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EAF46F08-E2D6-4669-808B-3F5C11BB6464}"/>
              </a:ext>
            </a:extLst>
          </p:cNvPr>
          <p:cNvPicPr>
            <a:picLocks noChangeAspect="1"/>
          </p:cNvPicPr>
          <p:nvPr/>
        </p:nvPicPr>
        <p:blipFill>
          <a:blip r:embed="rId3"/>
          <a:stretch>
            <a:fillRect/>
          </a:stretch>
        </p:blipFill>
        <p:spPr>
          <a:xfrm>
            <a:off x="5943600" y="990600"/>
            <a:ext cx="2667000" cy="2743200"/>
          </a:xfrm>
          <a:prstGeom prst="rect">
            <a:avLst/>
          </a:prstGeom>
          <a:ln w="88900" cap="sq" cmpd="thickThin">
            <a:solidFill>
              <a:schemeClr val="accent1"/>
            </a:solidFill>
            <a:prstDash val="solid"/>
            <a:miter lim="800000"/>
          </a:ln>
          <a:effectLst>
            <a:innerShdw blurRad="76200">
              <a:srgbClr val="000000"/>
            </a:innerShdw>
          </a:effectLst>
        </p:spPr>
      </p:pic>
      <p:sp>
        <p:nvSpPr>
          <p:cNvPr id="11" name="TextBox 10"/>
          <p:cNvSpPr txBox="1"/>
          <p:nvPr/>
        </p:nvSpPr>
        <p:spPr>
          <a:xfrm>
            <a:off x="5105400" y="4127718"/>
            <a:ext cx="3581400" cy="1815882"/>
          </a:xfrm>
          <a:prstGeom prst="rect">
            <a:avLst/>
          </a:prstGeom>
          <a:noFill/>
        </p:spPr>
        <p:txBody>
          <a:bodyPr wrap="square" rtlCol="0">
            <a:spAutoFit/>
          </a:bodyPr>
          <a:lstStyle/>
          <a:p>
            <a:pPr algn="ctr"/>
            <a:r>
              <a:rPr lang="en-US" sz="2800" b="1" dirty="0" err="1" smtClean="0">
                <a:solidFill>
                  <a:srgbClr val="C00000"/>
                </a:solidFill>
                <a:latin typeface="NikoshBAN" panose="02000000000000000000" pitchFamily="2" charset="0"/>
                <a:cs typeface="NikoshBAN" panose="02000000000000000000" pitchFamily="2" charset="0"/>
              </a:rPr>
              <a:t>বিষয়</a:t>
            </a:r>
            <a:r>
              <a:rPr lang="en-US" sz="2800" b="1" dirty="0" smtClean="0">
                <a:solidFill>
                  <a:srgbClr val="C00000"/>
                </a:solidFill>
                <a:latin typeface="NikoshBAN" panose="02000000000000000000" pitchFamily="2" charset="0"/>
                <a:cs typeface="NikoshBAN" panose="02000000000000000000" pitchFamily="2" charset="0"/>
              </a:rPr>
              <a:t>:</a:t>
            </a:r>
            <a:r>
              <a:rPr lang="bn-IN" sz="2800" b="1" dirty="0" smtClean="0">
                <a:solidFill>
                  <a:srgbClr val="C00000"/>
                </a:solidFill>
                <a:latin typeface="NikoshBAN" panose="02000000000000000000" pitchFamily="2" charset="0"/>
                <a:cs typeface="NikoshBAN" panose="02000000000000000000" pitchFamily="2" charset="0"/>
              </a:rPr>
              <a:t> বাংলাদেশ ও বিশ্বপরিচয়</a:t>
            </a:r>
          </a:p>
          <a:p>
            <a:pPr algn="ctr"/>
            <a:r>
              <a:rPr lang="bn-IN" sz="2800" dirty="0" smtClean="0">
                <a:solidFill>
                  <a:srgbClr val="C00000"/>
                </a:solidFill>
                <a:latin typeface="NikoshBAN" panose="02000000000000000000" pitchFamily="2" charset="0"/>
                <a:cs typeface="NikoshBAN" panose="02000000000000000000" pitchFamily="2" charset="0"/>
              </a:rPr>
              <a:t>শ্রেণিঃ অষ্টম</a:t>
            </a:r>
            <a:endParaRPr lang="en-US" sz="2800" dirty="0" smtClean="0">
              <a:solidFill>
                <a:srgbClr val="C00000"/>
              </a:solidFill>
              <a:latin typeface="NikoshBAN" panose="02000000000000000000" pitchFamily="2" charset="0"/>
              <a:cs typeface="NikoshBAN" panose="02000000000000000000" pitchFamily="2" charset="0"/>
            </a:endParaRPr>
          </a:p>
          <a:p>
            <a:pPr algn="ctr"/>
            <a:r>
              <a:rPr lang="en-US" sz="2800" dirty="0" err="1" smtClean="0">
                <a:solidFill>
                  <a:srgbClr val="C00000"/>
                </a:solidFill>
                <a:latin typeface="NikoshBAN" panose="02000000000000000000" pitchFamily="2" charset="0"/>
                <a:cs typeface="NikoshBAN" panose="02000000000000000000" pitchFamily="2" charset="0"/>
              </a:rPr>
              <a:t>অধ্যায়ঃ</a:t>
            </a:r>
            <a:r>
              <a:rPr lang="en-US" sz="2800" dirty="0" smtClean="0">
                <a:solidFill>
                  <a:srgbClr val="C00000"/>
                </a:solidFill>
                <a:latin typeface="NikoshBAN" panose="02000000000000000000" pitchFamily="2" charset="0"/>
                <a:cs typeface="NikoshBAN" panose="02000000000000000000" pitchFamily="2" charset="0"/>
              </a:rPr>
              <a:t> </a:t>
            </a:r>
            <a:r>
              <a:rPr lang="bn-BD" sz="2800" dirty="0" smtClean="0">
                <a:solidFill>
                  <a:srgbClr val="C00000"/>
                </a:solidFill>
                <a:latin typeface="NikoshBAN" panose="02000000000000000000" pitchFamily="2" charset="0"/>
                <a:cs typeface="NikoshBAN" panose="02000000000000000000" pitchFamily="2" charset="0"/>
              </a:rPr>
              <a:t>ষষ্ঠ</a:t>
            </a:r>
            <a:r>
              <a:rPr lang="bn-IN" sz="2800" dirty="0" smtClean="0">
                <a:solidFill>
                  <a:srgbClr val="C00000"/>
                </a:solidFill>
                <a:latin typeface="NikoshBAN" panose="02000000000000000000" pitchFamily="2" charset="0"/>
                <a:cs typeface="NikoshBAN" panose="02000000000000000000" pitchFamily="2" charset="0"/>
              </a:rPr>
              <a:t> পাঠ – ১</a:t>
            </a:r>
          </a:p>
          <a:p>
            <a:pPr algn="ctr"/>
            <a:r>
              <a:rPr lang="bn-IN" sz="2800" dirty="0" smtClean="0">
                <a:solidFill>
                  <a:srgbClr val="C00000"/>
                </a:solidFill>
                <a:latin typeface="NikoshBAN" panose="02000000000000000000" pitchFamily="2" charset="0"/>
                <a:cs typeface="NikoshBAN" panose="02000000000000000000" pitchFamily="2" charset="0"/>
              </a:rPr>
              <a:t>সময়ঃ ৫০ মিনিট।</a:t>
            </a:r>
            <a:r>
              <a:rPr lang="en-US" sz="2400" dirty="0" smtClean="0">
                <a:solidFill>
                  <a:srgbClr val="C00000"/>
                </a:solidFill>
                <a:latin typeface="NikoshBAN" panose="02000000000000000000" pitchFamily="2" charset="0"/>
                <a:cs typeface="NikoshBAN" panose="02000000000000000000" pitchFamily="2" charset="0"/>
              </a:rPr>
              <a:t> </a:t>
            </a:r>
            <a:endParaRPr lang="en-US" sz="2400" dirty="0">
              <a:solidFill>
                <a:srgbClr val="C00000"/>
              </a:solidFill>
              <a:latin typeface="NikoshBAN" panose="02000000000000000000" pitchFamily="2" charset="0"/>
              <a:cs typeface="NikoshBAN" panose="02000000000000000000" pitchFamily="2" charset="0"/>
            </a:endParaRPr>
          </a:p>
        </p:txBody>
      </p:sp>
      <p:pic>
        <p:nvPicPr>
          <p:cNvPr id="13" name="Picture 12"/>
          <p:cNvPicPr/>
          <p:nvPr/>
        </p:nvPicPr>
        <p:blipFill>
          <a:blip r:embed="rId4"/>
          <a:srcRect/>
          <a:stretch>
            <a:fillRect/>
          </a:stretch>
        </p:blipFill>
        <p:spPr bwMode="auto">
          <a:xfrm>
            <a:off x="8077200" y="1"/>
            <a:ext cx="1066800" cy="914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1"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2000"/>
                                        <p:tgtEl>
                                          <p:spTgt spid="6"/>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0201118_101040.jpg"/>
          <p:cNvPicPr>
            <a:picLocks noChangeAspect="1"/>
          </p:cNvPicPr>
          <p:nvPr/>
        </p:nvPicPr>
        <p:blipFill>
          <a:blip r:embed="rId2" cstate="print"/>
          <a:stretch>
            <a:fillRect/>
          </a:stretch>
        </p:blipFill>
        <p:spPr>
          <a:xfrm>
            <a:off x="381000" y="1066800"/>
            <a:ext cx="8458200" cy="5334000"/>
          </a:xfrm>
          <a:prstGeom prst="rect">
            <a:avLst/>
          </a:prstGeom>
        </p:spPr>
      </p:pic>
      <p:pic>
        <p:nvPicPr>
          <p:cNvPr id="11" name="Picture 10"/>
          <p:cNvPicPr/>
          <p:nvPr/>
        </p:nvPicPr>
        <p:blipFill>
          <a:blip r:embed="rId3"/>
          <a:srcRect/>
          <a:stretch>
            <a:fillRect/>
          </a:stretch>
        </p:blipFill>
        <p:spPr bwMode="auto">
          <a:xfrm>
            <a:off x="8001000" y="1"/>
            <a:ext cx="1143000" cy="1066799"/>
          </a:xfrm>
          <a:prstGeom prst="rect">
            <a:avLst/>
          </a:prstGeom>
          <a:noFill/>
        </p:spPr>
      </p:pic>
      <p:pic>
        <p:nvPicPr>
          <p:cNvPr id="12" name="Picture 11" descr="image_60905_1600573703.gif"/>
          <p:cNvPicPr>
            <a:picLocks noChangeAspect="1"/>
          </p:cNvPicPr>
          <p:nvPr/>
        </p:nvPicPr>
        <p:blipFill>
          <a:blip r:embed="rId4"/>
          <a:stretch>
            <a:fillRect/>
          </a:stretch>
        </p:blipFill>
        <p:spPr>
          <a:xfrm>
            <a:off x="0" y="0"/>
            <a:ext cx="3810000" cy="3295650"/>
          </a:xfrm>
          <a:prstGeom prst="rect">
            <a:avLst/>
          </a:prstGeom>
        </p:spPr>
      </p:pic>
      <p:sp>
        <p:nvSpPr>
          <p:cNvPr id="18" name="TextBox 17"/>
          <p:cNvSpPr txBox="1"/>
          <p:nvPr/>
        </p:nvSpPr>
        <p:spPr>
          <a:xfrm>
            <a:off x="838200" y="5791200"/>
            <a:ext cx="8001000" cy="707886"/>
          </a:xfrm>
          <a:prstGeom prst="rect">
            <a:avLst/>
          </a:prstGeom>
          <a:noFill/>
        </p:spPr>
        <p:txBody>
          <a:bodyPr wrap="square" rtlCol="0">
            <a:spAutoFit/>
          </a:bodyPr>
          <a:lstStyle/>
          <a:p>
            <a:r>
              <a:rPr lang="bn-BD" sz="4000" dirty="0" smtClean="0">
                <a:solidFill>
                  <a:srgbClr val="FFFF00"/>
                </a:solidFill>
                <a:latin typeface="NikoshBAN" pitchFamily="2" charset="0"/>
                <a:cs typeface="NikoshBAN" pitchFamily="2" charset="0"/>
              </a:rPr>
              <a:t>আইডিয়াল স্কুলের পক্ষ থেকে সবাইকে ধন্যবাদ।</a:t>
            </a:r>
            <a:endParaRPr lang="en-US" sz="40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0-#ppt_w/2"/>
                                          </p:val>
                                        </p:tav>
                                        <p:tav tm="100000">
                                          <p:val>
                                            <p:strVal val="#ppt_x"/>
                                          </p:val>
                                        </p:tav>
                                      </p:tavLst>
                                    </p:anim>
                                    <p:anim calcmode="lin" valueType="num">
                                      <p:cBhvr additive="base">
                                        <p:cTn id="8" dur="3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ধানের মাঠ">
            <a:extLst>
              <a:ext uri="{FF2B5EF4-FFF2-40B4-BE49-F238E27FC236}">
                <a16:creationId xmlns:a16="http://schemas.microsoft.com/office/drawing/2014/main" xmlns="" id="{4EA24EE0-9EF2-452C-B1D3-19EF40D5418D}"/>
              </a:ext>
            </a:extLst>
          </p:cNvPr>
          <p:cNvPicPr>
            <a:picLocks noChangeAspect="1" noChangeArrowheads="1"/>
          </p:cNvPicPr>
          <p:nvPr/>
        </p:nvPicPr>
        <p:blipFill>
          <a:blip r:embed="rId3"/>
          <a:stretch>
            <a:fillRect/>
          </a:stretch>
        </p:blipFill>
        <p:spPr bwMode="auto">
          <a:xfrm>
            <a:off x="762000" y="1219200"/>
            <a:ext cx="2523628"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Related image">
            <a:extLst>
              <a:ext uri="{FF2B5EF4-FFF2-40B4-BE49-F238E27FC236}">
                <a16:creationId xmlns:a16="http://schemas.microsoft.com/office/drawing/2014/main" xmlns="" id="{5BE4EC36-124D-4115-929C-AD9C3B689CE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4038600"/>
            <a:ext cx="2526585" cy="2002746"/>
          </a:xfrm>
          <a:prstGeom prst="snip2DiagRect">
            <a:avLst>
              <a:gd name="adj1" fmla="val 1915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xmlns="" id="{91B8D4B7-90E1-4761-A80F-F3B6B12E0363}"/>
              </a:ext>
            </a:extLst>
          </p:cNvPr>
          <p:cNvSpPr txBox="1"/>
          <p:nvPr/>
        </p:nvSpPr>
        <p:spPr>
          <a:xfrm>
            <a:off x="1361213" y="3257490"/>
            <a:ext cx="1610587" cy="400110"/>
          </a:xfrm>
          <a:prstGeom prst="rect">
            <a:avLst/>
          </a:prstGeom>
          <a:solidFill>
            <a:srgbClr val="FFFF00"/>
          </a:solidFill>
        </p:spPr>
        <p:txBody>
          <a:bodyPr wrap="square" rtlCol="0">
            <a:spAutoFit/>
          </a:bodyPr>
          <a:lstStyle/>
          <a:p>
            <a:pPr algn="ctr"/>
            <a:r>
              <a:rPr lang="en-US" sz="2000" b="1" dirty="0" err="1">
                <a:solidFill>
                  <a:srgbClr val="C00000"/>
                </a:solidFill>
                <a:latin typeface="NikoshBAN" panose="02000000000000000000" pitchFamily="2" charset="0"/>
                <a:cs typeface="NikoshBAN" panose="02000000000000000000" pitchFamily="2" charset="0"/>
              </a:rPr>
              <a:t>ধান</a:t>
            </a:r>
            <a:r>
              <a:rPr lang="en-US" sz="2000" b="1" dirty="0">
                <a:solidFill>
                  <a:srgbClr val="C00000"/>
                </a:solidFill>
                <a:latin typeface="NikoshBAN" panose="02000000000000000000" pitchFamily="2" charset="0"/>
                <a:cs typeface="NikoshBAN" panose="02000000000000000000" pitchFamily="2" charset="0"/>
              </a:rPr>
              <a:t> </a:t>
            </a:r>
            <a:r>
              <a:rPr lang="en-US" sz="2000" b="1" dirty="0" err="1">
                <a:solidFill>
                  <a:srgbClr val="C00000"/>
                </a:solidFill>
                <a:latin typeface="NikoshBAN" panose="02000000000000000000" pitchFamily="2" charset="0"/>
                <a:cs typeface="NikoshBAN" panose="02000000000000000000" pitchFamily="2" charset="0"/>
              </a:rPr>
              <a:t>উৎপাদন</a:t>
            </a:r>
            <a:r>
              <a:rPr lang="en-US" sz="2000" b="1" dirty="0">
                <a:solidFill>
                  <a:srgbClr val="C00000"/>
                </a:solidFill>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xmlns="" id="{F79811A0-97DE-4F06-B297-21DB141A1691}"/>
              </a:ext>
            </a:extLst>
          </p:cNvPr>
          <p:cNvSpPr txBox="1"/>
          <p:nvPr/>
        </p:nvSpPr>
        <p:spPr>
          <a:xfrm>
            <a:off x="6172200" y="3200400"/>
            <a:ext cx="1926214" cy="400110"/>
          </a:xfrm>
          <a:prstGeom prst="rect">
            <a:avLst/>
          </a:prstGeom>
          <a:solidFill>
            <a:srgbClr val="FFFF00"/>
          </a:solidFill>
        </p:spPr>
        <p:txBody>
          <a:bodyPr wrap="square" rtlCol="0">
            <a:spAutoFit/>
          </a:bodyPr>
          <a:lstStyle/>
          <a:p>
            <a:pPr algn="ctr"/>
            <a:r>
              <a:rPr lang="as-IN" sz="2000" b="1" dirty="0">
                <a:solidFill>
                  <a:srgbClr val="C00000"/>
                </a:solidFill>
                <a:latin typeface="NikoshBAN" panose="02000000000000000000" pitchFamily="2" charset="0"/>
                <a:cs typeface="NikoshBAN" panose="02000000000000000000" pitchFamily="2" charset="0"/>
              </a:rPr>
              <a:t>প</a:t>
            </a:r>
            <a:r>
              <a:rPr lang="en-US" sz="2000" b="1" dirty="0" err="1">
                <a:solidFill>
                  <a:srgbClr val="C00000"/>
                </a:solidFill>
                <a:latin typeface="NikoshBAN" panose="02000000000000000000" pitchFamily="2" charset="0"/>
                <a:cs typeface="NikoshBAN" panose="02000000000000000000" pitchFamily="2" charset="0"/>
              </a:rPr>
              <a:t>োশাক</a:t>
            </a:r>
            <a:r>
              <a:rPr lang="en-US" sz="2000" b="1" dirty="0">
                <a:solidFill>
                  <a:srgbClr val="C00000"/>
                </a:solidFill>
                <a:latin typeface="NikoshBAN" panose="02000000000000000000" pitchFamily="2" charset="0"/>
                <a:cs typeface="NikoshBAN" panose="02000000000000000000" pitchFamily="2" charset="0"/>
              </a:rPr>
              <a:t> উ</a:t>
            </a:r>
            <a:r>
              <a:rPr lang="as-IN" sz="2000" b="1" dirty="0">
                <a:solidFill>
                  <a:srgbClr val="C00000"/>
                </a:solidFill>
                <a:latin typeface="NikoshBAN" panose="02000000000000000000" pitchFamily="2" charset="0"/>
                <a:cs typeface="NikoshBAN" panose="02000000000000000000" pitchFamily="2" charset="0"/>
              </a:rPr>
              <a:t>ৎ</a:t>
            </a:r>
            <a:r>
              <a:rPr lang="en-US" sz="2000" b="1" dirty="0">
                <a:solidFill>
                  <a:srgbClr val="C00000"/>
                </a:solidFill>
                <a:latin typeface="NikoshBAN" panose="02000000000000000000" pitchFamily="2" charset="0"/>
                <a:cs typeface="NikoshBAN" panose="02000000000000000000" pitchFamily="2" charset="0"/>
              </a:rPr>
              <a:t>প</a:t>
            </a:r>
            <a:r>
              <a:rPr lang="as-IN" sz="2000" b="1" dirty="0">
                <a:solidFill>
                  <a:srgbClr val="C00000"/>
                </a:solidFill>
                <a:latin typeface="NikoshBAN" panose="02000000000000000000" pitchFamily="2" charset="0"/>
                <a:cs typeface="NikoshBAN" panose="02000000000000000000" pitchFamily="2" charset="0"/>
              </a:rPr>
              <a:t>া</a:t>
            </a:r>
            <a:r>
              <a:rPr lang="en-US" sz="2000" b="1" dirty="0">
                <a:solidFill>
                  <a:srgbClr val="C00000"/>
                </a:solidFill>
                <a:latin typeface="NikoshBAN" panose="02000000000000000000" pitchFamily="2" charset="0"/>
                <a:cs typeface="NikoshBAN" panose="02000000000000000000" pitchFamily="2" charset="0"/>
              </a:rPr>
              <a:t>দ</a:t>
            </a:r>
            <a:r>
              <a:rPr lang="as-IN" sz="2000" b="1" dirty="0">
                <a:solidFill>
                  <a:srgbClr val="C00000"/>
                </a:solidFill>
                <a:latin typeface="NikoshBAN" panose="02000000000000000000" pitchFamily="2" charset="0"/>
                <a:cs typeface="NikoshBAN" panose="02000000000000000000" pitchFamily="2" charset="0"/>
              </a:rPr>
              <a:t>ন</a:t>
            </a:r>
            <a:r>
              <a:rPr lang="en-US" sz="2000" b="1" dirty="0">
                <a:solidFill>
                  <a:srgbClr val="C00000"/>
                </a:solidFill>
                <a:latin typeface="NikoshBAN" panose="02000000000000000000" pitchFamily="2" charset="0"/>
                <a:cs typeface="NikoshBAN" panose="02000000000000000000" pitchFamily="2" charset="0"/>
              </a:rPr>
              <a:t> </a:t>
            </a:r>
          </a:p>
        </p:txBody>
      </p:sp>
      <p:sp>
        <p:nvSpPr>
          <p:cNvPr id="17" name="TextBox 16">
            <a:extLst>
              <a:ext uri="{FF2B5EF4-FFF2-40B4-BE49-F238E27FC236}">
                <a16:creationId xmlns:a16="http://schemas.microsoft.com/office/drawing/2014/main" xmlns="" id="{29DDE961-6264-45D7-801B-01881774A2D2}"/>
              </a:ext>
            </a:extLst>
          </p:cNvPr>
          <p:cNvSpPr txBox="1"/>
          <p:nvPr/>
        </p:nvSpPr>
        <p:spPr>
          <a:xfrm>
            <a:off x="816927" y="6081394"/>
            <a:ext cx="2078673" cy="400110"/>
          </a:xfrm>
          <a:prstGeom prst="rect">
            <a:avLst/>
          </a:prstGeom>
          <a:solidFill>
            <a:srgbClr val="FFFF00"/>
          </a:solidFill>
        </p:spPr>
        <p:txBody>
          <a:bodyPr wrap="square" rtlCol="0">
            <a:spAutoFit/>
          </a:bodyPr>
          <a:lstStyle/>
          <a:p>
            <a:pPr algn="ctr"/>
            <a:r>
              <a:rPr lang="en-US" sz="2000" b="1" dirty="0">
                <a:solidFill>
                  <a:srgbClr val="C00000"/>
                </a:solidFill>
                <a:latin typeface="NikoshBAN" panose="02000000000000000000" pitchFamily="2" charset="0"/>
                <a:cs typeface="NikoshBAN" panose="02000000000000000000" pitchFamily="2" charset="0"/>
              </a:rPr>
              <a:t>ম</a:t>
            </a:r>
            <a:r>
              <a:rPr lang="as-IN" sz="2000" b="1" dirty="0">
                <a:solidFill>
                  <a:srgbClr val="C00000"/>
                </a:solidFill>
                <a:latin typeface="NikoshBAN" panose="02000000000000000000" pitchFamily="2" charset="0"/>
                <a:cs typeface="NikoshBAN" panose="02000000000000000000" pitchFamily="2" charset="0"/>
              </a:rPr>
              <a:t>া</a:t>
            </a:r>
            <a:r>
              <a:rPr lang="en-US" sz="2000" b="1" dirty="0">
                <a:solidFill>
                  <a:srgbClr val="C00000"/>
                </a:solidFill>
                <a:latin typeface="NikoshBAN" panose="02000000000000000000" pitchFamily="2" charset="0"/>
                <a:cs typeface="NikoshBAN" panose="02000000000000000000" pitchFamily="2" charset="0"/>
              </a:rPr>
              <a:t>ছ </a:t>
            </a:r>
            <a:r>
              <a:rPr lang="en-US" sz="2000" b="1" dirty="0" err="1">
                <a:solidFill>
                  <a:srgbClr val="C00000"/>
                </a:solidFill>
                <a:latin typeface="NikoshBAN" panose="02000000000000000000" pitchFamily="2" charset="0"/>
                <a:cs typeface="NikoshBAN" panose="02000000000000000000" pitchFamily="2" charset="0"/>
              </a:rPr>
              <a:t>উৎপাদন</a:t>
            </a:r>
            <a:r>
              <a:rPr lang="en-US" sz="2000" b="1" dirty="0">
                <a:solidFill>
                  <a:srgbClr val="C00000"/>
                </a:solidFill>
                <a:latin typeface="NikoshBAN" panose="02000000000000000000" pitchFamily="2" charset="0"/>
                <a:cs typeface="NikoshBAN" panose="02000000000000000000" pitchFamily="2" charset="0"/>
              </a:rPr>
              <a:t> </a:t>
            </a:r>
          </a:p>
        </p:txBody>
      </p:sp>
      <p:sp>
        <p:nvSpPr>
          <p:cNvPr id="18" name="TextBox 17">
            <a:extLst>
              <a:ext uri="{FF2B5EF4-FFF2-40B4-BE49-F238E27FC236}">
                <a16:creationId xmlns:a16="http://schemas.microsoft.com/office/drawing/2014/main" xmlns="" id="{5C8A1BA1-D3AE-4610-A109-8469E518DB99}"/>
              </a:ext>
            </a:extLst>
          </p:cNvPr>
          <p:cNvSpPr txBox="1"/>
          <p:nvPr/>
        </p:nvSpPr>
        <p:spPr>
          <a:xfrm>
            <a:off x="6053663" y="6019800"/>
            <a:ext cx="2023537" cy="400110"/>
          </a:xfrm>
          <a:prstGeom prst="rect">
            <a:avLst/>
          </a:prstGeom>
          <a:solidFill>
            <a:srgbClr val="FFFF00"/>
          </a:solidFill>
        </p:spPr>
        <p:txBody>
          <a:bodyPr wrap="square" rtlCol="0">
            <a:spAutoFit/>
          </a:bodyPr>
          <a:lstStyle/>
          <a:p>
            <a:pPr algn="ctr"/>
            <a:r>
              <a:rPr lang="en-US" sz="2000" b="1" dirty="0">
                <a:solidFill>
                  <a:srgbClr val="C00000"/>
                </a:solidFill>
                <a:latin typeface="NikoshBAN" panose="02000000000000000000" pitchFamily="2" charset="0"/>
                <a:cs typeface="NikoshBAN" panose="02000000000000000000" pitchFamily="2" charset="0"/>
              </a:rPr>
              <a:t>ম</a:t>
            </a:r>
            <a:r>
              <a:rPr lang="as-IN" sz="2000" b="1" dirty="0">
                <a:solidFill>
                  <a:srgbClr val="C00000"/>
                </a:solidFill>
                <a:latin typeface="NikoshBAN" panose="02000000000000000000" pitchFamily="2" charset="0"/>
                <a:cs typeface="NikoshBAN" panose="02000000000000000000" pitchFamily="2" charset="0"/>
              </a:rPr>
              <a:t>া</a:t>
            </a:r>
            <a:r>
              <a:rPr lang="en-US" sz="2000" b="1" dirty="0">
                <a:solidFill>
                  <a:srgbClr val="C00000"/>
                </a:solidFill>
                <a:latin typeface="NikoshBAN" panose="02000000000000000000" pitchFamily="2" charset="0"/>
                <a:cs typeface="NikoshBAN" panose="02000000000000000000" pitchFamily="2" charset="0"/>
              </a:rPr>
              <a:t>ট</a:t>
            </a:r>
            <a:r>
              <a:rPr lang="as-IN" sz="2000" b="1" dirty="0">
                <a:solidFill>
                  <a:srgbClr val="C00000"/>
                </a:solidFill>
                <a:latin typeface="NikoshBAN" panose="02000000000000000000" pitchFamily="2" charset="0"/>
                <a:cs typeface="NikoshBAN" panose="02000000000000000000" pitchFamily="2" charset="0"/>
              </a:rPr>
              <a:t>ি</a:t>
            </a:r>
            <a:r>
              <a:rPr lang="en-US" sz="2000" b="1" dirty="0">
                <a:solidFill>
                  <a:srgbClr val="C00000"/>
                </a:solidFill>
                <a:latin typeface="NikoshBAN" panose="02000000000000000000" pitchFamily="2" charset="0"/>
                <a:cs typeface="NikoshBAN" panose="02000000000000000000" pitchFamily="2" charset="0"/>
              </a:rPr>
              <a:t>র </a:t>
            </a:r>
            <a:r>
              <a:rPr lang="as-IN" sz="2000" b="1" dirty="0">
                <a:solidFill>
                  <a:srgbClr val="C00000"/>
                </a:solidFill>
                <a:latin typeface="NikoshBAN" panose="02000000000000000000" pitchFamily="2" charset="0"/>
                <a:cs typeface="NikoshBAN" panose="02000000000000000000" pitchFamily="2" charset="0"/>
              </a:rPr>
              <a:t>ত</a:t>
            </a:r>
            <a:r>
              <a:rPr lang="en-US" sz="2000" b="1" dirty="0" err="1">
                <a:solidFill>
                  <a:srgbClr val="C00000"/>
                </a:solidFill>
                <a:latin typeface="NikoshBAN" panose="02000000000000000000" pitchFamily="2" charset="0"/>
                <a:cs typeface="NikoshBAN" panose="02000000000000000000" pitchFamily="2" charset="0"/>
              </a:rPr>
              <a:t>ৈরি</a:t>
            </a:r>
            <a:r>
              <a:rPr lang="en-US" sz="2000" b="1" dirty="0">
                <a:solidFill>
                  <a:srgbClr val="C00000"/>
                </a:solidFill>
                <a:latin typeface="NikoshBAN" panose="02000000000000000000" pitchFamily="2" charset="0"/>
                <a:cs typeface="NikoshBAN" panose="02000000000000000000" pitchFamily="2" charset="0"/>
              </a:rPr>
              <a:t> </a:t>
            </a:r>
            <a:r>
              <a:rPr lang="en-US" sz="2000" b="1" dirty="0" err="1">
                <a:solidFill>
                  <a:srgbClr val="C00000"/>
                </a:solidFill>
                <a:latin typeface="NikoshBAN" panose="02000000000000000000" pitchFamily="2" charset="0"/>
                <a:cs typeface="NikoshBAN" panose="02000000000000000000" pitchFamily="2" charset="0"/>
              </a:rPr>
              <a:t>জিনিস</a:t>
            </a:r>
            <a:r>
              <a:rPr lang="en-US" sz="2000" b="1" dirty="0">
                <a:solidFill>
                  <a:srgbClr val="C00000"/>
                </a:solidFill>
                <a:latin typeface="NikoshBAN" panose="02000000000000000000" pitchFamily="2" charset="0"/>
                <a:cs typeface="NikoshBAN" panose="02000000000000000000" pitchFamily="2" charset="0"/>
              </a:rPr>
              <a:t> </a:t>
            </a:r>
            <a:r>
              <a:rPr lang="en-US" sz="2000" b="1" dirty="0" err="1">
                <a:solidFill>
                  <a:srgbClr val="C00000"/>
                </a:solidFill>
                <a:latin typeface="NikoshBAN" panose="02000000000000000000" pitchFamily="2" charset="0"/>
                <a:cs typeface="NikoshBAN" panose="02000000000000000000" pitchFamily="2" charset="0"/>
              </a:rPr>
              <a:t>পত্র</a:t>
            </a:r>
            <a:r>
              <a:rPr lang="en-US" sz="2000" b="1" dirty="0">
                <a:solidFill>
                  <a:srgbClr val="C00000"/>
                </a:solidFill>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xmlns="" id="{FFD38FAE-6E0F-466A-BC10-C5EF70A81065}"/>
              </a:ext>
            </a:extLst>
          </p:cNvPr>
          <p:cNvSpPr txBox="1"/>
          <p:nvPr/>
        </p:nvSpPr>
        <p:spPr>
          <a:xfrm rot="5400000">
            <a:off x="2900471" y="3424129"/>
            <a:ext cx="2893299" cy="769441"/>
          </a:xfrm>
          <a:prstGeom prst="rect">
            <a:avLst/>
          </a:prstGeom>
          <a:blipFill>
            <a:blip r:embed="rId5"/>
            <a:tile tx="0" ty="0" sx="100000" sy="100000" flip="none" algn="tl"/>
          </a:blipFill>
        </p:spPr>
        <p:txBody>
          <a:bodyPr wrap="square" rtlCol="0">
            <a:spAutoFit/>
          </a:bodyPr>
          <a:lstStyle/>
          <a:p>
            <a:pPr algn="ctr"/>
            <a:r>
              <a:rPr lang="en-US" sz="4400" b="1" dirty="0" err="1">
                <a:solidFill>
                  <a:schemeClr val="accent1">
                    <a:lumMod val="60000"/>
                    <a:lumOff val="40000"/>
                  </a:schemeClr>
                </a:solidFill>
                <a:latin typeface="NikoshBAN" panose="02000000000000000000" pitchFamily="2" charset="0"/>
                <a:cs typeface="NikoshBAN" panose="02000000000000000000" pitchFamily="2" charset="0"/>
              </a:rPr>
              <a:t>উৎপাদন</a:t>
            </a:r>
            <a:r>
              <a:rPr lang="en-US" sz="4400" b="1" dirty="0">
                <a:solidFill>
                  <a:schemeClr val="accent1">
                    <a:lumMod val="60000"/>
                    <a:lumOff val="40000"/>
                  </a:schemeClr>
                </a:solidFill>
                <a:latin typeface="NikoshBAN" panose="02000000000000000000" pitchFamily="2" charset="0"/>
                <a:cs typeface="NikoshBAN" panose="02000000000000000000" pitchFamily="2" charset="0"/>
              </a:rPr>
              <a:t> </a:t>
            </a:r>
          </a:p>
        </p:txBody>
      </p:sp>
      <p:sp>
        <p:nvSpPr>
          <p:cNvPr id="13" name="Title 12"/>
          <p:cNvSpPr>
            <a:spLocks noGrp="1"/>
          </p:cNvSpPr>
          <p:nvPr>
            <p:ph type="title"/>
          </p:nvPr>
        </p:nvSpPr>
        <p:spPr>
          <a:xfrm>
            <a:off x="533400" y="0"/>
            <a:ext cx="8229600" cy="685800"/>
          </a:xfrm>
          <a:blipFill>
            <a:blip r:embed="rId6"/>
            <a:tile tx="0" ty="0" sx="100000" sy="100000" flip="none" algn="tl"/>
          </a:blipFill>
        </p:spPr>
        <p:txBody>
          <a:bodyPr>
            <a:normAutofit fontScale="90000"/>
          </a:bodyPr>
          <a:lstStyle/>
          <a:p>
            <a:r>
              <a:rPr lang="bn-BD" b="1" dirty="0" smtClean="0">
                <a:solidFill>
                  <a:schemeClr val="accent5">
                    <a:lumMod val="60000"/>
                    <a:lumOff val="40000"/>
                  </a:schemeClr>
                </a:solidFill>
                <a:latin typeface="NikoshBAN" panose="02000000000000000000" pitchFamily="2" charset="0"/>
                <a:cs typeface="NikoshBAN" panose="02000000000000000000" pitchFamily="2" charset="0"/>
              </a:rPr>
              <a:t/>
            </a:r>
            <a:br>
              <a:rPr lang="bn-BD" b="1" dirty="0" smtClean="0">
                <a:solidFill>
                  <a:schemeClr val="accent5">
                    <a:lumMod val="60000"/>
                    <a:lumOff val="40000"/>
                  </a:schemeClr>
                </a:solidFill>
                <a:latin typeface="NikoshBAN" panose="02000000000000000000" pitchFamily="2" charset="0"/>
                <a:cs typeface="NikoshBAN" panose="02000000000000000000" pitchFamily="2" charset="0"/>
              </a:rPr>
            </a:br>
            <a:r>
              <a:rPr lang="as-IN" b="1" dirty="0" smtClean="0">
                <a:solidFill>
                  <a:srgbClr val="0070C0"/>
                </a:solidFill>
                <a:latin typeface="NikoshBAN" panose="02000000000000000000" pitchFamily="2" charset="0"/>
                <a:cs typeface="NikoshBAN" panose="02000000000000000000" pitchFamily="2" charset="0"/>
              </a:rPr>
              <a:t>আ</a:t>
            </a:r>
            <a:r>
              <a:rPr lang="en-US" b="1" dirty="0" smtClean="0">
                <a:solidFill>
                  <a:srgbClr val="0070C0"/>
                </a:solidFill>
                <a:latin typeface="NikoshBAN" panose="02000000000000000000" pitchFamily="2" charset="0"/>
                <a:cs typeface="NikoshBAN" panose="02000000000000000000" pitchFamily="2" charset="0"/>
              </a:rPr>
              <a:t>ম</a:t>
            </a:r>
            <a:r>
              <a:rPr lang="as-IN" b="1" dirty="0" smtClean="0">
                <a:solidFill>
                  <a:srgbClr val="0070C0"/>
                </a:solidFill>
                <a:latin typeface="NikoshBAN" panose="02000000000000000000" pitchFamily="2" charset="0"/>
                <a:cs typeface="NikoshBAN" panose="02000000000000000000" pitchFamily="2" charset="0"/>
              </a:rPr>
              <a:t>র</a:t>
            </a:r>
            <a:r>
              <a:rPr lang="en-US" b="1" dirty="0" smtClean="0">
                <a:solidFill>
                  <a:srgbClr val="0070C0"/>
                </a:solidFill>
                <a:latin typeface="NikoshBAN" panose="02000000000000000000" pitchFamily="2" charset="0"/>
                <a:cs typeface="NikoshBAN" panose="02000000000000000000" pitchFamily="2" charset="0"/>
              </a:rPr>
              <a:t>া </a:t>
            </a:r>
            <a:r>
              <a:rPr lang="as-IN" b="1" dirty="0" smtClean="0">
                <a:solidFill>
                  <a:srgbClr val="0070C0"/>
                </a:solidFill>
                <a:latin typeface="NikoshBAN" panose="02000000000000000000" pitchFamily="2" charset="0"/>
                <a:cs typeface="NikoshBAN" panose="02000000000000000000" pitchFamily="2" charset="0"/>
              </a:rPr>
              <a:t>ক</a:t>
            </a:r>
            <a:r>
              <a:rPr lang="en-US" b="1" dirty="0" smtClean="0">
                <a:solidFill>
                  <a:srgbClr val="0070C0"/>
                </a:solidFill>
                <a:latin typeface="NikoshBAN" panose="02000000000000000000" pitchFamily="2" charset="0"/>
                <a:cs typeface="NikoshBAN" panose="02000000000000000000" pitchFamily="2" charset="0"/>
              </a:rPr>
              <a:t>ি</a:t>
            </a:r>
            <a:r>
              <a:rPr lang="as-IN" b="1" dirty="0" smtClean="0">
                <a:solidFill>
                  <a:srgbClr val="0070C0"/>
                </a:solidFill>
                <a:latin typeface="NikoshBAN" panose="02000000000000000000" pitchFamily="2" charset="0"/>
                <a:cs typeface="NikoshBAN" panose="02000000000000000000" pitchFamily="2" charset="0"/>
              </a:rPr>
              <a:t>স</a:t>
            </a:r>
            <a:r>
              <a:rPr lang="en-US" b="1" dirty="0" smtClean="0">
                <a:solidFill>
                  <a:srgbClr val="0070C0"/>
                </a:solidFill>
                <a:latin typeface="NikoshBAN" panose="02000000000000000000" pitchFamily="2" charset="0"/>
                <a:cs typeface="NikoshBAN" panose="02000000000000000000" pitchFamily="2" charset="0"/>
              </a:rPr>
              <a:t>ে</a:t>
            </a:r>
            <a:r>
              <a:rPr lang="as-IN" b="1" dirty="0" smtClean="0">
                <a:solidFill>
                  <a:srgbClr val="0070C0"/>
                </a:solidFill>
                <a:latin typeface="NikoshBAN" panose="02000000000000000000" pitchFamily="2" charset="0"/>
                <a:cs typeface="NikoshBAN" panose="02000000000000000000" pitchFamily="2" charset="0"/>
              </a:rPr>
              <a:t>র</a:t>
            </a:r>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ছবি</a:t>
            </a:r>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দেখতে</a:t>
            </a:r>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পাচ্</a:t>
            </a:r>
            <a:r>
              <a:rPr lang="as-IN" b="1" dirty="0" smtClean="0">
                <a:solidFill>
                  <a:srgbClr val="0070C0"/>
                </a:solidFill>
                <a:latin typeface="NikoshBAN" panose="02000000000000000000" pitchFamily="2" charset="0"/>
                <a:cs typeface="NikoshBAN" panose="02000000000000000000" pitchFamily="2" charset="0"/>
              </a:rPr>
              <a:t>ছ</a:t>
            </a:r>
            <a:r>
              <a:rPr lang="en-US" b="1" dirty="0" smtClean="0">
                <a:solidFill>
                  <a:srgbClr val="0070C0"/>
                </a:solidFill>
                <a:latin typeface="NikoshBAN" panose="02000000000000000000" pitchFamily="2" charset="0"/>
                <a:cs typeface="NikoshBAN" panose="02000000000000000000" pitchFamily="2" charset="0"/>
              </a:rPr>
              <a:t>ি?  </a:t>
            </a:r>
            <a:r>
              <a:rPr lang="en-US" b="1" dirty="0" smtClean="0">
                <a:solidFill>
                  <a:schemeClr val="accent5">
                    <a:lumMod val="60000"/>
                    <a:lumOff val="40000"/>
                  </a:schemeClr>
                </a:solidFill>
                <a:latin typeface="NikoshBAN" panose="02000000000000000000" pitchFamily="2" charset="0"/>
                <a:cs typeface="NikoshBAN" panose="02000000000000000000" pitchFamily="2" charset="0"/>
              </a:rPr>
              <a:t/>
            </a:r>
            <a:br>
              <a:rPr lang="en-US" b="1" dirty="0" smtClean="0">
                <a:solidFill>
                  <a:schemeClr val="accent5">
                    <a:lumMod val="60000"/>
                    <a:lumOff val="40000"/>
                  </a:schemeClr>
                </a:solidFill>
                <a:latin typeface="NikoshBAN" panose="02000000000000000000" pitchFamily="2" charset="0"/>
                <a:cs typeface="NikoshBAN" panose="02000000000000000000" pitchFamily="2" charset="0"/>
              </a:rPr>
            </a:br>
            <a:endParaRPr lang="en-US" dirty="0"/>
          </a:p>
        </p:txBody>
      </p:sp>
      <p:pic>
        <p:nvPicPr>
          <p:cNvPr id="14" name="Picture 13" descr="dress.jpg"/>
          <p:cNvPicPr>
            <a:picLocks noChangeAspect="1"/>
          </p:cNvPicPr>
          <p:nvPr/>
        </p:nvPicPr>
        <p:blipFill>
          <a:blip r:embed="rId7"/>
          <a:stretch>
            <a:fillRect/>
          </a:stretch>
        </p:blipFill>
        <p:spPr>
          <a:xfrm>
            <a:off x="5638800" y="1219200"/>
            <a:ext cx="2667000" cy="198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matir jinis.jpg"/>
          <p:cNvPicPr>
            <a:picLocks noChangeAspect="1"/>
          </p:cNvPicPr>
          <p:nvPr/>
        </p:nvPicPr>
        <p:blipFill>
          <a:blip r:embed="rId8"/>
          <a:stretch>
            <a:fillRect/>
          </a:stretch>
        </p:blipFill>
        <p:spPr>
          <a:xfrm>
            <a:off x="5638800" y="3962400"/>
            <a:ext cx="2667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p:nvPr/>
        </p:nvPicPr>
        <p:blipFill>
          <a:blip r:embed="rId9"/>
          <a:srcRect/>
          <a:stretch>
            <a:fillRect/>
          </a:stretch>
        </p:blipFill>
        <p:spPr bwMode="auto">
          <a:xfrm>
            <a:off x="8077200" y="1"/>
            <a:ext cx="1066800" cy="1066799"/>
          </a:xfrm>
          <a:prstGeom prst="rect">
            <a:avLst/>
          </a:prstGeom>
          <a:noFill/>
        </p:spPr>
      </p:pic>
    </p:spTree>
    <p:extLst>
      <p:ext uri="{BB962C8B-B14F-4D97-AF65-F5344CB8AC3E}">
        <p14:creationId xmlns:p14="http://schemas.microsoft.com/office/powerpoint/2010/main" xmlns="" val="4149370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500"/>
                            </p:stCondLst>
                            <p:childTnLst>
                              <p:par>
                                <p:cTn id="38" presetID="5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1000"/>
                            </p:stCondLst>
                            <p:childTnLst>
                              <p:par>
                                <p:cTn id="44" presetID="5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2000"/>
                                        <p:tgtEl>
                                          <p:spTgt spid="12"/>
                                        </p:tgtEl>
                                      </p:cBhvr>
                                    </p:animEffect>
                                    <p:anim calcmode="lin" valueType="num">
                                      <p:cBhvr>
                                        <p:cTn id="60" dur="2000" fill="hold"/>
                                        <p:tgtEl>
                                          <p:spTgt spid="12"/>
                                        </p:tgtEl>
                                        <p:attrNameLst>
                                          <p:attrName>style.rotation</p:attrName>
                                        </p:attrNameLst>
                                      </p:cBhvr>
                                      <p:tavLst>
                                        <p:tav tm="0">
                                          <p:val>
                                            <p:fltVal val="720"/>
                                          </p:val>
                                        </p:tav>
                                        <p:tav tm="100000">
                                          <p:val>
                                            <p:fltVal val="0"/>
                                          </p:val>
                                        </p:tav>
                                      </p:tavLst>
                                    </p:anim>
                                    <p:anim calcmode="lin" valueType="num">
                                      <p:cBhvr>
                                        <p:cTn id="61" dur="2000" fill="hold"/>
                                        <p:tgtEl>
                                          <p:spTgt spid="12"/>
                                        </p:tgtEl>
                                        <p:attrNameLst>
                                          <p:attrName>ppt_h</p:attrName>
                                        </p:attrNameLst>
                                      </p:cBhvr>
                                      <p:tavLst>
                                        <p:tav tm="0">
                                          <p:val>
                                            <p:fltVal val="0"/>
                                          </p:val>
                                        </p:tav>
                                        <p:tav tm="100000">
                                          <p:val>
                                            <p:strVal val="#ppt_h"/>
                                          </p:val>
                                        </p:tav>
                                      </p:tavLst>
                                    </p:anim>
                                    <p:anim calcmode="lin" valueType="num">
                                      <p:cBhvr>
                                        <p:cTn id="62"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ph idx="1"/>
          </p:nvPr>
        </p:nvGrpSpPr>
        <p:grpSpPr>
          <a:xfrm>
            <a:off x="381000" y="1524000"/>
            <a:ext cx="8305800" cy="4724400"/>
            <a:chOff x="258562" y="1091971"/>
            <a:chExt cx="11550371" cy="5087543"/>
          </a:xfrm>
        </p:grpSpPr>
        <p:pic>
          <p:nvPicPr>
            <p:cNvPr id="5" name="Picture 2" descr="Image result for ক্লাস রুম">
              <a:extLst>
                <a:ext uri="{FF2B5EF4-FFF2-40B4-BE49-F238E27FC236}">
                  <a16:creationId xmlns="" xmlns:a16="http://schemas.microsoft.com/office/drawing/2014/main" id="{5E8CF392-CCB8-458F-8A79-EB2EAFD79624}"/>
                </a:ext>
              </a:extLst>
            </p:cNvPr>
            <p:cNvPicPr>
              <a:picLocks noChangeAspect="1" noChangeArrowheads="1"/>
            </p:cNvPicPr>
            <p:nvPr/>
          </p:nvPicPr>
          <p:blipFill>
            <a:blip r:embed="rId3"/>
            <a:stretch>
              <a:fillRect/>
            </a:stretch>
          </p:blipFill>
          <p:spPr bwMode="auto">
            <a:xfrm>
              <a:off x="305393" y="1091971"/>
              <a:ext cx="4297804" cy="20267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4" descr="Image result for ডাক্তার রোগী">
              <a:extLst>
                <a:ext uri="{FF2B5EF4-FFF2-40B4-BE49-F238E27FC236}">
                  <a16:creationId xmlns="" xmlns:a16="http://schemas.microsoft.com/office/drawing/2014/main" id="{8B8A9B21-A8F0-4450-B491-513D6649B213}"/>
                </a:ext>
              </a:extLst>
            </p:cNvPr>
            <p:cNvPicPr>
              <a:picLocks noChangeAspect="1" noChangeArrowheads="1"/>
            </p:cNvPicPr>
            <p:nvPr/>
          </p:nvPicPr>
          <p:blipFill>
            <a:blip r:embed="rId4"/>
            <a:stretch>
              <a:fillRect/>
            </a:stretch>
          </p:blipFill>
          <p:spPr bwMode="auto">
            <a:xfrm>
              <a:off x="7358331" y="1091971"/>
              <a:ext cx="4450602" cy="2060417"/>
            </a:xfrm>
            <a:prstGeom prst="snip2DiagRect">
              <a:avLst>
                <a:gd name="adj1" fmla="val 16737"/>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Image result for বিদেশি শ্রমিক">
              <a:extLst>
                <a:ext uri="{FF2B5EF4-FFF2-40B4-BE49-F238E27FC236}">
                  <a16:creationId xmlns="" xmlns:a16="http://schemas.microsoft.com/office/drawing/2014/main" id="{77EFAB07-6422-4C9E-9568-B655FE83FB4E}"/>
                </a:ext>
              </a:extLst>
            </p:cNvPr>
            <p:cNvPicPr>
              <a:picLocks noChangeAspect="1" noChangeArrowheads="1"/>
            </p:cNvPicPr>
            <p:nvPr/>
          </p:nvPicPr>
          <p:blipFill>
            <a:blip r:embed="rId5"/>
            <a:stretch>
              <a:fillRect/>
            </a:stretch>
          </p:blipFill>
          <p:spPr bwMode="auto">
            <a:xfrm>
              <a:off x="258562" y="4139774"/>
              <a:ext cx="4450602" cy="19576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8" descr="Image result for দোকান">
              <a:extLst>
                <a:ext uri="{FF2B5EF4-FFF2-40B4-BE49-F238E27FC236}">
                  <a16:creationId xmlns="" xmlns:a16="http://schemas.microsoft.com/office/drawing/2014/main" id="{F96B137B-D31A-4D0D-B91D-06E1AEA2CAEA}"/>
                </a:ext>
              </a:extLst>
            </p:cNvPr>
            <p:cNvPicPr>
              <a:picLocks noChangeAspect="1" noChangeArrowheads="1"/>
            </p:cNvPicPr>
            <p:nvPr/>
          </p:nvPicPr>
          <p:blipFill>
            <a:blip r:embed="rId6"/>
            <a:stretch>
              <a:fillRect/>
            </a:stretch>
          </p:blipFill>
          <p:spPr bwMode="auto">
            <a:xfrm>
              <a:off x="7358331" y="4101477"/>
              <a:ext cx="4309806" cy="2078037"/>
            </a:xfrm>
            <a:prstGeom prst="snip2DiagRect">
              <a:avLst>
                <a:gd name="adj1" fmla="val 18920"/>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10" name="TextBox 9">
            <a:extLst>
              <a:ext uri="{FF2B5EF4-FFF2-40B4-BE49-F238E27FC236}">
                <a16:creationId xmlns="" xmlns:a16="http://schemas.microsoft.com/office/drawing/2014/main" id="{A9B90302-858B-42B7-86D2-58477AC154E1}"/>
              </a:ext>
            </a:extLst>
          </p:cNvPr>
          <p:cNvSpPr txBox="1"/>
          <p:nvPr/>
        </p:nvSpPr>
        <p:spPr>
          <a:xfrm>
            <a:off x="1132686" y="3429000"/>
            <a:ext cx="1991514" cy="400110"/>
          </a:xfrm>
          <a:prstGeom prst="rect">
            <a:avLst/>
          </a:prstGeom>
          <a:solidFill>
            <a:schemeClr val="accent2">
              <a:lumMod val="60000"/>
              <a:lumOff val="40000"/>
            </a:schemeClr>
          </a:solidFill>
        </p:spPr>
        <p:txBody>
          <a:bodyPr wrap="square" rtlCol="0">
            <a:spAutoFit/>
          </a:bodyPr>
          <a:lstStyle/>
          <a:p>
            <a:pPr algn="ctr"/>
            <a:r>
              <a:rPr lang="en-US" sz="2000" b="1" dirty="0" err="1">
                <a:solidFill>
                  <a:srgbClr val="FFFF00"/>
                </a:solidFill>
                <a:latin typeface="NikoshBAN" panose="02000000000000000000" pitchFamily="2" charset="0"/>
                <a:cs typeface="NikoshBAN" panose="02000000000000000000" pitchFamily="2" charset="0"/>
              </a:rPr>
              <a:t>শিক্</a:t>
            </a:r>
            <a:r>
              <a:rPr lang="as-IN" sz="2000" b="1" dirty="0">
                <a:solidFill>
                  <a:srgbClr val="FFFF00"/>
                </a:solidFill>
                <a:latin typeface="NikoshBAN" panose="02000000000000000000" pitchFamily="2" charset="0"/>
                <a:cs typeface="NikoshBAN" panose="02000000000000000000" pitchFamily="2" charset="0"/>
              </a:rPr>
              <a:t>ষ</a:t>
            </a:r>
            <a:r>
              <a:rPr lang="en-US" sz="2000" b="1" dirty="0">
                <a:solidFill>
                  <a:srgbClr val="FFFF00"/>
                </a:solidFill>
                <a:latin typeface="NikoshBAN" panose="02000000000000000000" pitchFamily="2" charset="0"/>
                <a:cs typeface="NikoshBAN" panose="02000000000000000000" pitchFamily="2" charset="0"/>
              </a:rPr>
              <a:t>া </a:t>
            </a:r>
            <a:r>
              <a:rPr lang="as-IN" sz="2000" b="1" dirty="0">
                <a:solidFill>
                  <a:srgbClr val="FFFF00"/>
                </a:solidFill>
                <a:latin typeface="NikoshBAN" panose="02000000000000000000" pitchFamily="2" charset="0"/>
                <a:cs typeface="NikoshBAN" panose="02000000000000000000" pitchFamily="2" charset="0"/>
              </a:rPr>
              <a:t>স</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ব</a:t>
            </a:r>
            <a:r>
              <a:rPr lang="en-US" sz="2000" b="1" dirty="0">
                <a:solidFill>
                  <a:srgbClr val="FFFF00"/>
                </a:solidFill>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 xmlns:a16="http://schemas.microsoft.com/office/drawing/2014/main" id="{8407AB8D-8EDD-44B4-BAC0-6708DD5CC3F8}"/>
              </a:ext>
            </a:extLst>
          </p:cNvPr>
          <p:cNvSpPr txBox="1"/>
          <p:nvPr/>
        </p:nvSpPr>
        <p:spPr>
          <a:xfrm>
            <a:off x="6172200" y="3505200"/>
            <a:ext cx="1909799" cy="400110"/>
          </a:xfrm>
          <a:prstGeom prst="rect">
            <a:avLst/>
          </a:prstGeom>
          <a:solidFill>
            <a:schemeClr val="accent2">
              <a:lumMod val="60000"/>
              <a:lumOff val="40000"/>
            </a:schemeClr>
          </a:solidFill>
        </p:spPr>
        <p:txBody>
          <a:bodyPr wrap="square" rtlCol="0">
            <a:spAutoFit/>
          </a:bodyPr>
          <a:lstStyle/>
          <a:p>
            <a:pPr algn="ctr"/>
            <a:r>
              <a:rPr lang="en-US" sz="2000" b="1" dirty="0">
                <a:solidFill>
                  <a:srgbClr val="FFFF00"/>
                </a:solidFill>
                <a:latin typeface="NikoshBAN" panose="02000000000000000000" pitchFamily="2" charset="0"/>
                <a:cs typeface="NikoshBAN" panose="02000000000000000000" pitchFamily="2" charset="0"/>
              </a:rPr>
              <a:t>চ</a:t>
            </a:r>
            <a:r>
              <a:rPr lang="as-IN" sz="2000" b="1" dirty="0">
                <a:solidFill>
                  <a:srgbClr val="FFFF00"/>
                </a:solidFill>
                <a:latin typeface="NikoshBAN" panose="02000000000000000000" pitchFamily="2" charset="0"/>
                <a:cs typeface="NikoshBAN" panose="02000000000000000000" pitchFamily="2" charset="0"/>
              </a:rPr>
              <a:t>ি</a:t>
            </a:r>
            <a:r>
              <a:rPr lang="en-US" sz="2000" b="1" dirty="0">
                <a:solidFill>
                  <a:srgbClr val="FFFF00"/>
                </a:solidFill>
                <a:latin typeface="NikoshBAN" panose="02000000000000000000" pitchFamily="2" charset="0"/>
                <a:cs typeface="NikoshBAN" panose="02000000000000000000" pitchFamily="2" charset="0"/>
              </a:rPr>
              <a:t>ক</a:t>
            </a:r>
            <a:r>
              <a:rPr lang="as-IN" sz="2000" b="1" dirty="0">
                <a:solidFill>
                  <a:srgbClr val="FFFF00"/>
                </a:solidFill>
                <a:latin typeface="NikoshBAN" panose="02000000000000000000" pitchFamily="2" charset="0"/>
                <a:cs typeface="NikoshBAN" panose="02000000000000000000" pitchFamily="2" charset="0"/>
              </a:rPr>
              <a:t>ি</a:t>
            </a:r>
            <a:r>
              <a:rPr lang="en-US" sz="2000" b="1" dirty="0">
                <a:solidFill>
                  <a:srgbClr val="FFFF00"/>
                </a:solidFill>
                <a:latin typeface="NikoshBAN" panose="02000000000000000000" pitchFamily="2" charset="0"/>
                <a:cs typeface="NikoshBAN" panose="02000000000000000000" pitchFamily="2" charset="0"/>
              </a:rPr>
              <a:t>ৎ</a:t>
            </a:r>
            <a:r>
              <a:rPr lang="en-US" sz="2000" b="1" dirty="0" err="1">
                <a:solidFill>
                  <a:srgbClr val="FFFF00"/>
                </a:solidFill>
                <a:latin typeface="NikoshBAN" panose="02000000000000000000" pitchFamily="2" charset="0"/>
                <a:cs typeface="NikoshBAN" panose="02000000000000000000" pitchFamily="2" charset="0"/>
              </a:rPr>
              <a:t>সা</a:t>
            </a:r>
            <a:r>
              <a:rPr lang="en-US" sz="2000" b="1" dirty="0">
                <a:solidFill>
                  <a:srgbClr val="FFFF00"/>
                </a:solidFill>
                <a:latin typeface="NikoshBAN" panose="02000000000000000000" pitchFamily="2" charset="0"/>
                <a:cs typeface="NikoshBAN" panose="02000000000000000000" pitchFamily="2" charset="0"/>
              </a:rPr>
              <a:t> </a:t>
            </a:r>
            <a:r>
              <a:rPr lang="en-US" sz="2000" b="1" dirty="0" err="1">
                <a:solidFill>
                  <a:srgbClr val="FFFF00"/>
                </a:solidFill>
                <a:latin typeface="NikoshBAN" panose="02000000000000000000" pitchFamily="2" charset="0"/>
                <a:cs typeface="NikoshBAN" panose="02000000000000000000" pitchFamily="2" charset="0"/>
              </a:rPr>
              <a:t>সেবা</a:t>
            </a:r>
            <a:r>
              <a:rPr lang="en-US" sz="2000" b="1" dirty="0">
                <a:solidFill>
                  <a:srgbClr val="FFFF00"/>
                </a:solidFill>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 xmlns:a16="http://schemas.microsoft.com/office/drawing/2014/main" id="{5BD94BED-7268-40DC-BEB6-8787A05FD969}"/>
              </a:ext>
            </a:extLst>
          </p:cNvPr>
          <p:cNvSpPr txBox="1"/>
          <p:nvPr/>
        </p:nvSpPr>
        <p:spPr>
          <a:xfrm>
            <a:off x="5562600" y="6248400"/>
            <a:ext cx="3008385" cy="400110"/>
          </a:xfrm>
          <a:prstGeom prst="rect">
            <a:avLst/>
          </a:prstGeom>
          <a:solidFill>
            <a:schemeClr val="accent2">
              <a:lumMod val="60000"/>
              <a:lumOff val="40000"/>
            </a:schemeClr>
          </a:solidFill>
        </p:spPr>
        <p:txBody>
          <a:bodyPr wrap="square" rtlCol="0">
            <a:spAutoFit/>
          </a:bodyPr>
          <a:lstStyle/>
          <a:p>
            <a:pPr algn="ctr"/>
            <a:r>
              <a:rPr lang="en-US" sz="2000" b="1" dirty="0">
                <a:solidFill>
                  <a:srgbClr val="FFFF00"/>
                </a:solidFill>
                <a:latin typeface="NikoshBAN" panose="02000000000000000000" pitchFamily="2" charset="0"/>
                <a:cs typeface="NikoshBAN" panose="02000000000000000000" pitchFamily="2" charset="0"/>
              </a:rPr>
              <a:t>ব</a:t>
            </a:r>
            <a:r>
              <a:rPr lang="as-IN" sz="2000" b="1" dirty="0">
                <a:solidFill>
                  <a:srgbClr val="FFFF00"/>
                </a:solidFill>
                <a:latin typeface="NikoshBAN" panose="02000000000000000000" pitchFamily="2" charset="0"/>
                <a:cs typeface="NikoshBAN" panose="02000000000000000000" pitchFamily="2" charset="0"/>
              </a:rPr>
              <a:t>্</a:t>
            </a:r>
            <a:r>
              <a:rPr lang="en-US" sz="2000" b="1" dirty="0">
                <a:solidFill>
                  <a:srgbClr val="FFFF00"/>
                </a:solidFill>
                <a:latin typeface="NikoshBAN" panose="02000000000000000000" pitchFamily="2" charset="0"/>
                <a:cs typeface="NikoshBAN" panose="02000000000000000000" pitchFamily="2" charset="0"/>
              </a:rPr>
              <a:t>য</a:t>
            </a:r>
            <a:r>
              <a:rPr lang="as-IN" sz="2000" b="1" dirty="0">
                <a:solidFill>
                  <a:srgbClr val="FFFF00"/>
                </a:solidFill>
                <a:latin typeface="NikoshBAN" panose="02000000000000000000" pitchFamily="2" charset="0"/>
                <a:cs typeface="NikoshBAN" panose="02000000000000000000" pitchFamily="2" charset="0"/>
              </a:rPr>
              <a:t>া</a:t>
            </a:r>
            <a:r>
              <a:rPr lang="en-US" sz="2000" b="1" dirty="0">
                <a:solidFill>
                  <a:srgbClr val="FFFF00"/>
                </a:solidFill>
                <a:latin typeface="NikoshBAN" panose="02000000000000000000" pitchFamily="2" charset="0"/>
                <a:cs typeface="NikoshBAN" panose="02000000000000000000" pitchFamily="2" charset="0"/>
              </a:rPr>
              <a:t>ব</a:t>
            </a:r>
            <a:r>
              <a:rPr lang="as-IN" sz="2000" b="1" dirty="0">
                <a:solidFill>
                  <a:srgbClr val="FFFF00"/>
                </a:solidFill>
                <a:latin typeface="NikoshBAN" panose="02000000000000000000" pitchFamily="2" charset="0"/>
                <a:cs typeface="NikoshBAN" panose="02000000000000000000" pitchFamily="2" charset="0"/>
              </a:rPr>
              <a:t>স</a:t>
            </a:r>
            <a:r>
              <a:rPr lang="en-US" sz="2000" b="1" dirty="0">
                <a:solidFill>
                  <a:srgbClr val="FFFF00"/>
                </a:solidFill>
                <a:latin typeface="NikoshBAN" panose="02000000000000000000" pitchFamily="2" charset="0"/>
                <a:cs typeface="NikoshBAN" panose="02000000000000000000" pitchFamily="2" charset="0"/>
              </a:rPr>
              <a:t>া </a:t>
            </a:r>
            <a:r>
              <a:rPr lang="as-IN" sz="2000" b="1" dirty="0">
                <a:solidFill>
                  <a:srgbClr val="FFFF00"/>
                </a:solidFill>
                <a:latin typeface="NikoshBAN" panose="02000000000000000000" pitchFamily="2" charset="0"/>
                <a:cs typeface="NikoshBAN" panose="02000000000000000000" pitchFamily="2" charset="0"/>
              </a:rPr>
              <a:t>ব</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ন</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জ</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য</a:t>
            </a:r>
            <a:r>
              <a:rPr lang="en-US" sz="2000" b="1" dirty="0">
                <a:solidFill>
                  <a:srgbClr val="FFFF00"/>
                </a:solidFill>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 xmlns:a16="http://schemas.microsoft.com/office/drawing/2014/main" id="{37252B34-9785-42AF-99D7-6F1651BB3D61}"/>
              </a:ext>
            </a:extLst>
          </p:cNvPr>
          <p:cNvSpPr txBox="1"/>
          <p:nvPr/>
        </p:nvSpPr>
        <p:spPr>
          <a:xfrm>
            <a:off x="685800" y="6248851"/>
            <a:ext cx="2895600" cy="400110"/>
          </a:xfrm>
          <a:prstGeom prst="rect">
            <a:avLst/>
          </a:prstGeom>
          <a:solidFill>
            <a:schemeClr val="accent2">
              <a:lumMod val="60000"/>
              <a:lumOff val="40000"/>
            </a:schemeClr>
          </a:solidFill>
        </p:spPr>
        <p:txBody>
          <a:bodyPr wrap="square" rtlCol="0">
            <a:spAutoFit/>
          </a:bodyPr>
          <a:lstStyle/>
          <a:p>
            <a:pPr algn="ctr"/>
            <a:r>
              <a:rPr lang="en-US" sz="2000" b="1" dirty="0" err="1">
                <a:solidFill>
                  <a:srgbClr val="FFFF00"/>
                </a:solidFill>
                <a:latin typeface="NikoshBAN" panose="02000000000000000000" pitchFamily="2" charset="0"/>
                <a:cs typeface="NikoshBAN" panose="02000000000000000000" pitchFamily="2" charset="0"/>
              </a:rPr>
              <a:t>বিদেশি</a:t>
            </a:r>
            <a:r>
              <a:rPr lang="en-US" sz="2000" b="1" dirty="0">
                <a:solidFill>
                  <a:srgbClr val="FFFF00"/>
                </a:solidFill>
                <a:latin typeface="NikoshBAN" panose="02000000000000000000" pitchFamily="2" charset="0"/>
                <a:cs typeface="NikoshBAN" panose="02000000000000000000" pitchFamily="2" charset="0"/>
              </a:rPr>
              <a:t> </a:t>
            </a:r>
            <a:r>
              <a:rPr lang="as-IN" sz="2000" b="1" dirty="0">
                <a:solidFill>
                  <a:srgbClr val="FFFF00"/>
                </a:solidFill>
                <a:latin typeface="NikoshBAN" panose="02000000000000000000" pitchFamily="2" charset="0"/>
                <a:cs typeface="NikoshBAN" panose="02000000000000000000" pitchFamily="2" charset="0"/>
              </a:rPr>
              <a:t>শ</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র</a:t>
            </a:r>
            <a:r>
              <a:rPr lang="en-US" sz="2000" b="1" dirty="0">
                <a:solidFill>
                  <a:srgbClr val="FFFF00"/>
                </a:solidFill>
                <a:latin typeface="NikoshBAN" panose="02000000000000000000" pitchFamily="2" charset="0"/>
                <a:cs typeface="NikoshBAN" panose="02000000000000000000" pitchFamily="2" charset="0"/>
              </a:rPr>
              <a:t>ম</a:t>
            </a:r>
            <a:r>
              <a:rPr lang="as-IN" sz="2000" b="1" dirty="0">
                <a:solidFill>
                  <a:srgbClr val="FFFF00"/>
                </a:solidFill>
                <a:latin typeface="NikoshBAN" panose="02000000000000000000" pitchFamily="2" charset="0"/>
                <a:cs typeface="NikoshBAN" panose="02000000000000000000" pitchFamily="2" charset="0"/>
              </a:rPr>
              <a:t>ি</a:t>
            </a:r>
            <a:r>
              <a:rPr lang="en-US" sz="2000" b="1" dirty="0">
                <a:solidFill>
                  <a:srgbClr val="FFFF00"/>
                </a:solidFill>
                <a:latin typeface="NikoshBAN" panose="02000000000000000000" pitchFamily="2" charset="0"/>
                <a:cs typeface="NikoshBAN" panose="02000000000000000000" pitchFamily="2" charset="0"/>
              </a:rPr>
              <a:t>ক</a:t>
            </a:r>
            <a:r>
              <a:rPr lang="as-IN" sz="2000" b="1" dirty="0">
                <a:solidFill>
                  <a:srgbClr val="FFFF00"/>
                </a:solidFill>
                <a:latin typeface="NikoshBAN" panose="02000000000000000000" pitchFamily="2" charset="0"/>
                <a:cs typeface="NikoshBAN" panose="02000000000000000000" pitchFamily="2" charset="0"/>
              </a:rPr>
              <a:t>দ</a:t>
            </a:r>
            <a:r>
              <a:rPr lang="en-US" sz="2000" b="1" dirty="0">
                <a:solidFill>
                  <a:srgbClr val="FFFF00"/>
                </a:solidFill>
                <a:latin typeface="NikoshBAN" panose="02000000000000000000" pitchFamily="2" charset="0"/>
                <a:cs typeface="NikoshBAN" panose="02000000000000000000" pitchFamily="2" charset="0"/>
              </a:rPr>
              <a:t>ে</a:t>
            </a:r>
            <a:r>
              <a:rPr lang="as-IN" sz="2000" b="1" dirty="0">
                <a:solidFill>
                  <a:srgbClr val="FFFF00"/>
                </a:solidFill>
                <a:latin typeface="NikoshBAN" panose="02000000000000000000" pitchFamily="2" charset="0"/>
                <a:cs typeface="NikoshBAN" panose="02000000000000000000" pitchFamily="2" charset="0"/>
              </a:rPr>
              <a:t>র</a:t>
            </a:r>
            <a:r>
              <a:rPr lang="en-US" sz="2000" b="1" dirty="0">
                <a:solidFill>
                  <a:srgbClr val="FFFF00"/>
                </a:solidFill>
                <a:latin typeface="NikoshBAN" panose="02000000000000000000" pitchFamily="2" charset="0"/>
                <a:cs typeface="NikoshBAN" panose="02000000000000000000" pitchFamily="2" charset="0"/>
              </a:rPr>
              <a:t>  </a:t>
            </a:r>
            <a:r>
              <a:rPr lang="as-IN" sz="2000" b="1" dirty="0">
                <a:solidFill>
                  <a:srgbClr val="FFFF00"/>
                </a:solidFill>
                <a:latin typeface="NikoshBAN" panose="02000000000000000000" pitchFamily="2" charset="0"/>
                <a:cs typeface="NikoshBAN" panose="02000000000000000000" pitchFamily="2" charset="0"/>
              </a:rPr>
              <a:t>প</a:t>
            </a:r>
            <a:r>
              <a:rPr lang="en-US" sz="2000" b="1" dirty="0" err="1">
                <a:solidFill>
                  <a:srgbClr val="FFFF00"/>
                </a:solidFill>
                <a:latin typeface="NikoshBAN" panose="02000000000000000000" pitchFamily="2" charset="0"/>
                <a:cs typeface="NikoshBAN" panose="02000000000000000000" pitchFamily="2" charset="0"/>
              </a:rPr>
              <a:t>্রেরিত</a:t>
            </a:r>
            <a:r>
              <a:rPr lang="en-US" sz="2000" b="1" dirty="0">
                <a:solidFill>
                  <a:srgbClr val="FFFF00"/>
                </a:solidFill>
                <a:latin typeface="NikoshBAN" panose="02000000000000000000" pitchFamily="2" charset="0"/>
                <a:cs typeface="NikoshBAN" panose="02000000000000000000" pitchFamily="2" charset="0"/>
              </a:rPr>
              <a:t> </a:t>
            </a:r>
            <a:r>
              <a:rPr lang="en-US" sz="2000" b="1" dirty="0" err="1">
                <a:solidFill>
                  <a:srgbClr val="FFFF00"/>
                </a:solidFill>
                <a:latin typeface="NikoshBAN" panose="02000000000000000000" pitchFamily="2" charset="0"/>
                <a:cs typeface="NikoshBAN" panose="02000000000000000000" pitchFamily="2" charset="0"/>
              </a:rPr>
              <a:t>অর্</a:t>
            </a:r>
            <a:r>
              <a:rPr lang="as-IN" sz="2000" b="1" dirty="0">
                <a:solidFill>
                  <a:srgbClr val="FFFF00"/>
                </a:solidFill>
                <a:latin typeface="NikoshBAN" panose="02000000000000000000" pitchFamily="2" charset="0"/>
                <a:cs typeface="NikoshBAN" panose="02000000000000000000" pitchFamily="2" charset="0"/>
              </a:rPr>
              <a:t>থ</a:t>
            </a:r>
            <a:r>
              <a:rPr lang="en-US" sz="2000" b="1" dirty="0">
                <a:solidFill>
                  <a:srgbClr val="FFFF00"/>
                </a:solidFill>
                <a:latin typeface="NikoshBAN" panose="02000000000000000000" pitchFamily="2" charset="0"/>
                <a:cs typeface="NikoshBAN" panose="02000000000000000000" pitchFamily="2" charset="0"/>
              </a:rPr>
              <a:t> </a:t>
            </a:r>
          </a:p>
        </p:txBody>
      </p:sp>
      <p:sp>
        <p:nvSpPr>
          <p:cNvPr id="14" name="Title 12"/>
          <p:cNvSpPr txBox="1">
            <a:spLocks/>
          </p:cNvSpPr>
          <p:nvPr/>
        </p:nvSpPr>
        <p:spPr>
          <a:xfrm>
            <a:off x="457200" y="0"/>
            <a:ext cx="8229600" cy="685800"/>
          </a:xfrm>
          <a:prstGeom prst="rect">
            <a:avLst/>
          </a:prstGeom>
          <a:blipFill>
            <a:blip r:embed="rId7"/>
            <a:tile tx="0" ty="0" sx="100000" sy="100000" flip="none" algn="tl"/>
          </a:blipFill>
        </p:spPr>
        <p:txBody>
          <a:bodyPr vert="horz" lIns="91440" tIns="45720" rIns="91440" bIns="45720" rtlCol="0" anchor="ctr">
            <a:normAutofit fontScale="90000" lnSpcReduction="10000"/>
          </a:bodyPr>
          <a:lstStyle/>
          <a:p>
            <a:pPr lvl="0" algn="ctr">
              <a:spcBef>
                <a:spcPct val="0"/>
              </a:spcBef>
            </a:pPr>
            <a:r>
              <a:rPr lang="as-IN" sz="4400" b="1" dirty="0" smtClean="0">
                <a:latin typeface="NikoshBAN" panose="02000000000000000000" pitchFamily="2" charset="0"/>
                <a:cs typeface="NikoshBAN" panose="02000000000000000000" pitchFamily="2" charset="0"/>
              </a:rPr>
              <a:t>আ</a:t>
            </a:r>
            <a:r>
              <a:rPr lang="en-US" sz="4400" b="1" dirty="0" smtClean="0">
                <a:latin typeface="NikoshBAN" panose="02000000000000000000" pitchFamily="2" charset="0"/>
                <a:cs typeface="NikoshBAN" panose="02000000000000000000" pitchFamily="2" charset="0"/>
              </a:rPr>
              <a:t>ম</a:t>
            </a:r>
            <a:r>
              <a:rPr lang="as-IN" sz="4400" b="1" dirty="0" smtClean="0">
                <a:latin typeface="NikoshBAN" panose="02000000000000000000" pitchFamily="2" charset="0"/>
                <a:cs typeface="NikoshBAN" panose="02000000000000000000" pitchFamily="2" charset="0"/>
              </a:rPr>
              <a:t>র</a:t>
            </a:r>
            <a:r>
              <a:rPr lang="en-US" sz="4400" b="1" dirty="0" smtClean="0">
                <a:latin typeface="NikoshBAN" panose="02000000000000000000" pitchFamily="2" charset="0"/>
                <a:cs typeface="NikoshBAN" panose="02000000000000000000" pitchFamily="2" charset="0"/>
              </a:rPr>
              <a:t>া </a:t>
            </a:r>
            <a:r>
              <a:rPr lang="as-IN" sz="4400" b="1" dirty="0"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r>
              <a:rPr lang="as-IN" sz="4400" b="1" dirty="0" smtClean="0">
                <a:latin typeface="NikoshBAN" panose="02000000000000000000" pitchFamily="2" charset="0"/>
                <a:cs typeface="NikoshBAN" panose="02000000000000000000" pitchFamily="2" charset="0"/>
              </a:rPr>
              <a:t>স</a:t>
            </a:r>
            <a:r>
              <a:rPr lang="en-US" sz="4400" b="1" dirty="0" smtClean="0">
                <a:latin typeface="NikoshBAN" panose="02000000000000000000" pitchFamily="2" charset="0"/>
                <a:cs typeface="NikoshBAN" panose="02000000000000000000" pitchFamily="2" charset="0"/>
              </a:rPr>
              <a:t>ে</a:t>
            </a:r>
            <a:r>
              <a:rPr lang="as-IN" sz="4400" b="1" dirty="0" smtClean="0">
                <a:latin typeface="NikoshBAN" panose="02000000000000000000" pitchFamily="2" charset="0"/>
                <a:cs typeface="NikoshBAN" panose="02000000000000000000" pitchFamily="2" charset="0"/>
              </a:rPr>
              <a:t>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ছবি</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দেখতে</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পাচ্</a:t>
            </a:r>
            <a:r>
              <a:rPr lang="as-IN" sz="4400" b="1" dirty="0" smtClean="0">
                <a:latin typeface="NikoshBAN" panose="02000000000000000000" pitchFamily="2" charset="0"/>
                <a:cs typeface="NikoshBAN" panose="02000000000000000000" pitchFamily="2" charset="0"/>
              </a:rPr>
              <a:t>ছ</a:t>
            </a:r>
            <a:r>
              <a:rPr lang="en-US" sz="4400" b="1" dirty="0" smtClean="0">
                <a:latin typeface="NikoshBAN" panose="02000000000000000000" pitchFamily="2" charset="0"/>
                <a:cs typeface="NikoshBAN" panose="02000000000000000000" pitchFamily="2" charset="0"/>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extBox 14">
            <a:extLst>
              <a:ext uri="{FF2B5EF4-FFF2-40B4-BE49-F238E27FC236}">
                <a16:creationId xmlns="" xmlns:a16="http://schemas.microsoft.com/office/drawing/2014/main" id="{ADA70159-85B5-4A4D-ABDA-967DCA1007C1}"/>
              </a:ext>
            </a:extLst>
          </p:cNvPr>
          <p:cNvSpPr txBox="1"/>
          <p:nvPr/>
        </p:nvSpPr>
        <p:spPr>
          <a:xfrm rot="16200000">
            <a:off x="3680816" y="3634384"/>
            <a:ext cx="1909943" cy="584775"/>
          </a:xfrm>
          <a:prstGeom prst="rect">
            <a:avLst/>
          </a:prstGeom>
          <a:solidFill>
            <a:schemeClr val="accent3"/>
          </a:solidFill>
        </p:spPr>
        <p:txBody>
          <a:bodyPr wrap="square" rtlCol="0">
            <a:spAutoFit/>
          </a:bodyPr>
          <a:lstStyle/>
          <a:p>
            <a:pPr algn="ctr"/>
            <a:r>
              <a:rPr lang="en-US" sz="3200" b="1" dirty="0">
                <a:solidFill>
                  <a:schemeClr val="accent1">
                    <a:lumMod val="75000"/>
                  </a:schemeClr>
                </a:solidFill>
                <a:latin typeface="NikoshBAN" panose="02000000000000000000" pitchFamily="2" charset="0"/>
                <a:cs typeface="NikoshBAN" panose="02000000000000000000" pitchFamily="2" charset="0"/>
              </a:rPr>
              <a:t>স</a:t>
            </a:r>
            <a:r>
              <a:rPr lang="as-IN" sz="3200" b="1" dirty="0">
                <a:solidFill>
                  <a:schemeClr val="accent1">
                    <a:lumMod val="75000"/>
                  </a:schemeClr>
                </a:solidFill>
                <a:latin typeface="NikoshBAN" panose="02000000000000000000" pitchFamily="2" charset="0"/>
                <a:cs typeface="NikoshBAN" panose="02000000000000000000" pitchFamily="2" charset="0"/>
              </a:rPr>
              <a:t>ে</a:t>
            </a:r>
            <a:r>
              <a:rPr lang="en-US" sz="3200" b="1" dirty="0">
                <a:solidFill>
                  <a:schemeClr val="accent1">
                    <a:lumMod val="75000"/>
                  </a:schemeClr>
                </a:solidFill>
                <a:latin typeface="NikoshBAN" panose="02000000000000000000" pitchFamily="2" charset="0"/>
                <a:cs typeface="NikoshBAN" panose="02000000000000000000" pitchFamily="2" charset="0"/>
              </a:rPr>
              <a:t>ব</a:t>
            </a:r>
            <a:r>
              <a:rPr lang="as-IN" sz="3200" b="1" dirty="0">
                <a:solidFill>
                  <a:schemeClr val="accent1">
                    <a:lumMod val="75000"/>
                  </a:schemeClr>
                </a:solidFill>
                <a:latin typeface="NikoshBAN" panose="02000000000000000000" pitchFamily="2" charset="0"/>
                <a:cs typeface="NikoshBAN" panose="02000000000000000000" pitchFamily="2" charset="0"/>
              </a:rPr>
              <a:t>া</a:t>
            </a:r>
            <a:r>
              <a:rPr lang="en-US" sz="3200" b="1" dirty="0">
                <a:solidFill>
                  <a:schemeClr val="accent1">
                    <a:lumMod val="75000"/>
                  </a:schemeClr>
                </a:solidFill>
                <a:latin typeface="NikoshBAN" panose="02000000000000000000" pitchFamily="2" charset="0"/>
                <a:cs typeface="NikoshBAN" panose="02000000000000000000" pitchFamily="2" charset="0"/>
              </a:rPr>
              <a:t> </a:t>
            </a:r>
            <a:r>
              <a:rPr lang="en-US" sz="3200" b="1" dirty="0" err="1">
                <a:solidFill>
                  <a:schemeClr val="accent1">
                    <a:lumMod val="75000"/>
                  </a:schemeClr>
                </a:solidFill>
                <a:latin typeface="NikoshBAN" panose="02000000000000000000" pitchFamily="2" charset="0"/>
                <a:cs typeface="NikoshBAN" panose="02000000000000000000" pitchFamily="2" charset="0"/>
              </a:rPr>
              <a:t>খাত</a:t>
            </a:r>
            <a:r>
              <a:rPr lang="en-US" sz="3200" b="1" dirty="0">
                <a:solidFill>
                  <a:schemeClr val="accent1">
                    <a:lumMod val="75000"/>
                  </a:schemeClr>
                </a:solidFill>
                <a:latin typeface="NikoshBAN" panose="02000000000000000000" pitchFamily="2" charset="0"/>
                <a:cs typeface="NikoshBAN" panose="02000000000000000000" pitchFamily="2" charset="0"/>
              </a:rPr>
              <a:t> </a:t>
            </a:r>
          </a:p>
        </p:txBody>
      </p:sp>
      <p:pic>
        <p:nvPicPr>
          <p:cNvPr id="17" name="Picture 16"/>
          <p:cNvPicPr/>
          <p:nvPr/>
        </p:nvPicPr>
        <p:blipFill>
          <a:blip r:embed="rId8"/>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387893" y="2057400"/>
            <a:ext cx="8362750" cy="2827597"/>
            <a:chOff x="1815568" y="2522790"/>
            <a:chExt cx="8362750" cy="2827597"/>
          </a:xfrm>
        </p:grpSpPr>
        <p:pic>
          <p:nvPicPr>
            <p:cNvPr id="6" name="Picture 4" descr="Related image">
              <a:extLst>
                <a:ext uri="{FF2B5EF4-FFF2-40B4-BE49-F238E27FC236}">
                  <a16:creationId xmlns="" xmlns:a16="http://schemas.microsoft.com/office/drawing/2014/main" id="{7943DEAF-8E30-4EFB-A275-7A9D6A151181}"/>
                </a:ext>
              </a:extLst>
            </p:cNvPr>
            <p:cNvPicPr>
              <a:picLocks noChangeAspect="1" noChangeArrowheads="1"/>
            </p:cNvPicPr>
            <p:nvPr/>
          </p:nvPicPr>
          <p:blipFill>
            <a:blip r:embed="rId3"/>
            <a:stretch>
              <a:fillRect/>
            </a:stretch>
          </p:blipFill>
          <p:spPr bwMode="auto">
            <a:xfrm>
              <a:off x="6045697" y="2522790"/>
              <a:ext cx="4132621" cy="2819400"/>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Image result for অর্থনীতি">
              <a:extLst>
                <a:ext uri="{FF2B5EF4-FFF2-40B4-BE49-F238E27FC236}">
                  <a16:creationId xmlns="" xmlns:a16="http://schemas.microsoft.com/office/drawing/2014/main" id="{A4A613CD-6945-45C2-88B6-DC41B2926A8C}"/>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815568" y="2522790"/>
              <a:ext cx="4132621" cy="2827597"/>
            </a:xfrm>
            <a:prstGeom prst="snip2DiagRect">
              <a:avLst>
                <a:gd name="adj1" fmla="val 18225"/>
                <a:gd name="adj2" fmla="val 0"/>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8" name="TextBox 7">
            <a:extLst>
              <a:ext uri="{FF2B5EF4-FFF2-40B4-BE49-F238E27FC236}">
                <a16:creationId xmlns="" xmlns:a16="http://schemas.microsoft.com/office/drawing/2014/main" id="{7302AFC5-0E00-4276-A9C8-CAD27E2114F9}"/>
              </a:ext>
            </a:extLst>
          </p:cNvPr>
          <p:cNvSpPr txBox="1"/>
          <p:nvPr/>
        </p:nvSpPr>
        <p:spPr>
          <a:xfrm>
            <a:off x="529262" y="5029200"/>
            <a:ext cx="2899738" cy="400110"/>
          </a:xfrm>
          <a:prstGeom prst="rect">
            <a:avLst/>
          </a:prstGeom>
          <a:solidFill>
            <a:schemeClr val="accent2">
              <a:lumMod val="75000"/>
            </a:schemeClr>
          </a:solidFill>
        </p:spPr>
        <p:txBody>
          <a:bodyPr wrap="square" rtlCol="0">
            <a:spAutoFit/>
          </a:bodyPr>
          <a:lstStyle/>
          <a:p>
            <a:pPr algn="ctr"/>
            <a:r>
              <a:rPr lang="en-US" sz="2000" b="1" dirty="0">
                <a:solidFill>
                  <a:schemeClr val="bg1">
                    <a:lumMod val="65000"/>
                  </a:schemeClr>
                </a:solidFill>
                <a:latin typeface="NikoshBAN" panose="02000000000000000000" pitchFamily="2" charset="0"/>
                <a:cs typeface="NikoshBAN" panose="02000000000000000000" pitchFamily="2" charset="0"/>
              </a:rPr>
              <a:t>স</a:t>
            </a:r>
            <a:r>
              <a:rPr lang="as-IN" sz="2000" b="1" dirty="0">
                <a:solidFill>
                  <a:schemeClr val="bg1">
                    <a:lumMod val="65000"/>
                  </a:schemeClr>
                </a:solidFill>
                <a:latin typeface="NikoshBAN" panose="02000000000000000000" pitchFamily="2" charset="0"/>
                <a:cs typeface="NikoshBAN" panose="02000000000000000000" pitchFamily="2" charset="0"/>
              </a:rPr>
              <a:t>ক</a:t>
            </a:r>
            <a:r>
              <a:rPr lang="en-US" sz="2000" b="1" dirty="0">
                <a:solidFill>
                  <a:schemeClr val="bg1">
                    <a:lumMod val="65000"/>
                  </a:schemeClr>
                </a:solidFill>
                <a:latin typeface="NikoshBAN" panose="02000000000000000000" pitchFamily="2" charset="0"/>
                <a:cs typeface="NikoshBAN" panose="02000000000000000000" pitchFamily="2" charset="0"/>
              </a:rPr>
              <a:t>ল</a:t>
            </a:r>
            <a:r>
              <a:rPr lang="as-IN" sz="2000" b="1" dirty="0">
                <a:solidFill>
                  <a:schemeClr val="bg1">
                    <a:lumMod val="65000"/>
                  </a:schemeClr>
                </a:solidFill>
                <a:latin typeface="NikoshBAN" panose="02000000000000000000" pitchFamily="2" charset="0"/>
                <a:cs typeface="NikoshBAN" panose="02000000000000000000" pitchFamily="2" charset="0"/>
              </a:rPr>
              <a:t>ে</a:t>
            </a:r>
            <a:r>
              <a:rPr lang="en-US" sz="2000" b="1" dirty="0">
                <a:solidFill>
                  <a:schemeClr val="bg1">
                    <a:lumMod val="65000"/>
                  </a:schemeClr>
                </a:solidFill>
                <a:latin typeface="NikoshBAN" panose="02000000000000000000" pitchFamily="2" charset="0"/>
                <a:cs typeface="NikoshBAN" panose="02000000000000000000" pitchFamily="2" charset="0"/>
              </a:rPr>
              <a:t>র </a:t>
            </a:r>
            <a:r>
              <a:rPr lang="as-IN" sz="2000" b="1" dirty="0">
                <a:solidFill>
                  <a:schemeClr val="bg1">
                    <a:lumMod val="65000"/>
                  </a:schemeClr>
                </a:solidFill>
                <a:latin typeface="NikoshBAN" panose="02000000000000000000" pitchFamily="2" charset="0"/>
                <a:cs typeface="NikoshBAN" panose="02000000000000000000" pitchFamily="2" charset="0"/>
              </a:rPr>
              <a:t>অ</a:t>
            </a:r>
            <a:r>
              <a:rPr lang="en-US" sz="2000" b="1" dirty="0" err="1">
                <a:solidFill>
                  <a:schemeClr val="bg1">
                    <a:lumMod val="65000"/>
                  </a:schemeClr>
                </a:solidFill>
                <a:latin typeface="NikoshBAN" panose="02000000000000000000" pitchFamily="2" charset="0"/>
                <a:cs typeface="NikoshBAN" panose="02000000000000000000" pitchFamily="2" charset="0"/>
              </a:rPr>
              <a:t>ংশগ্রহন</a:t>
            </a:r>
            <a:r>
              <a:rPr lang="en-US" sz="2000" b="1" dirty="0">
                <a:solidFill>
                  <a:schemeClr val="bg1">
                    <a:lumMod val="65000"/>
                  </a:schemeClr>
                </a:solidFill>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 xmlns:a16="http://schemas.microsoft.com/office/drawing/2014/main" id="{883E83FB-1B05-4621-B280-50B3DB381465}"/>
              </a:ext>
            </a:extLst>
          </p:cNvPr>
          <p:cNvSpPr txBox="1"/>
          <p:nvPr/>
        </p:nvSpPr>
        <p:spPr>
          <a:xfrm>
            <a:off x="6172200" y="5029200"/>
            <a:ext cx="1338826" cy="400110"/>
          </a:xfrm>
          <a:prstGeom prst="rect">
            <a:avLst/>
          </a:prstGeom>
          <a:solidFill>
            <a:schemeClr val="accent2">
              <a:lumMod val="75000"/>
            </a:schemeClr>
          </a:solidFill>
        </p:spPr>
        <p:txBody>
          <a:bodyPr wrap="square" rtlCol="0">
            <a:spAutoFit/>
          </a:bodyPr>
          <a:lstStyle/>
          <a:p>
            <a:pPr algn="ctr"/>
            <a:r>
              <a:rPr lang="en-US" sz="2000" b="1" dirty="0" err="1">
                <a:solidFill>
                  <a:schemeClr val="bg1">
                    <a:lumMod val="65000"/>
                  </a:schemeClr>
                </a:solidFill>
                <a:latin typeface="NikoshBAN" panose="02000000000000000000" pitchFamily="2" charset="0"/>
                <a:cs typeface="NikoshBAN" panose="02000000000000000000" pitchFamily="2" charset="0"/>
              </a:rPr>
              <a:t>অর্</a:t>
            </a:r>
            <a:r>
              <a:rPr lang="as-IN" sz="2000" b="1" dirty="0">
                <a:solidFill>
                  <a:schemeClr val="bg1">
                    <a:lumMod val="65000"/>
                  </a:schemeClr>
                </a:solidFill>
                <a:latin typeface="NikoshBAN" panose="02000000000000000000" pitchFamily="2" charset="0"/>
                <a:cs typeface="NikoshBAN" panose="02000000000000000000" pitchFamily="2" charset="0"/>
              </a:rPr>
              <a:t>থ</a:t>
            </a:r>
            <a:r>
              <a:rPr lang="en-US" sz="2000" b="1" dirty="0">
                <a:solidFill>
                  <a:schemeClr val="bg1">
                    <a:lumMod val="65000"/>
                  </a:schemeClr>
                </a:solidFill>
                <a:latin typeface="NikoshBAN" panose="02000000000000000000" pitchFamily="2" charset="0"/>
                <a:cs typeface="NikoshBAN" panose="02000000000000000000" pitchFamily="2" charset="0"/>
              </a:rPr>
              <a:t>ন</a:t>
            </a:r>
            <a:r>
              <a:rPr lang="as-IN" sz="2000" b="1" dirty="0">
                <a:solidFill>
                  <a:schemeClr val="bg1">
                    <a:lumMod val="65000"/>
                  </a:schemeClr>
                </a:solidFill>
                <a:latin typeface="NikoshBAN" panose="02000000000000000000" pitchFamily="2" charset="0"/>
                <a:cs typeface="NikoshBAN" panose="02000000000000000000" pitchFamily="2" charset="0"/>
              </a:rPr>
              <a:t>ী</a:t>
            </a:r>
            <a:r>
              <a:rPr lang="en-US" sz="2000" b="1" dirty="0">
                <a:solidFill>
                  <a:schemeClr val="bg1">
                    <a:lumMod val="65000"/>
                  </a:schemeClr>
                </a:solidFill>
                <a:latin typeface="NikoshBAN" panose="02000000000000000000" pitchFamily="2" charset="0"/>
                <a:cs typeface="NikoshBAN" panose="02000000000000000000" pitchFamily="2" charset="0"/>
              </a:rPr>
              <a:t>ত</a:t>
            </a:r>
            <a:r>
              <a:rPr lang="as-IN" sz="2000" b="1" dirty="0">
                <a:solidFill>
                  <a:schemeClr val="bg1">
                    <a:lumMod val="65000"/>
                  </a:schemeClr>
                </a:solidFill>
                <a:latin typeface="NikoshBAN" panose="02000000000000000000" pitchFamily="2" charset="0"/>
                <a:cs typeface="NikoshBAN" panose="02000000000000000000" pitchFamily="2" charset="0"/>
              </a:rPr>
              <a:t>ি</a:t>
            </a:r>
            <a:r>
              <a:rPr lang="en-US" sz="2000" b="1" dirty="0">
                <a:solidFill>
                  <a:schemeClr val="bg1">
                    <a:lumMod val="65000"/>
                  </a:schemeClr>
                </a:solidFill>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 xmlns:a16="http://schemas.microsoft.com/office/drawing/2014/main" id="{DF8917AC-2DD4-4CB7-B43E-6C0022380B01}"/>
              </a:ext>
            </a:extLst>
          </p:cNvPr>
          <p:cNvSpPr txBox="1"/>
          <p:nvPr/>
        </p:nvSpPr>
        <p:spPr>
          <a:xfrm>
            <a:off x="457200" y="228600"/>
            <a:ext cx="8391832" cy="1077218"/>
          </a:xfrm>
          <a:prstGeom prst="rect">
            <a:avLst/>
          </a:prstGeom>
          <a:solidFill>
            <a:schemeClr val="accent1">
              <a:lumMod val="60000"/>
              <a:lumOff val="40000"/>
            </a:schemeClr>
          </a:solidFill>
        </p:spPr>
        <p:txBody>
          <a:bodyPr wrap="square" rtlCol="0">
            <a:spAutoFit/>
          </a:bodyPr>
          <a:lstStyle/>
          <a:p>
            <a:r>
              <a:rPr lang="en-US" sz="3200" b="1" dirty="0" err="1">
                <a:solidFill>
                  <a:schemeClr val="bg2">
                    <a:lumMod val="10000"/>
                  </a:schemeClr>
                </a:solidFill>
                <a:latin typeface="NikoshBAN" panose="02000000000000000000" pitchFamily="2" charset="0"/>
                <a:cs typeface="NikoshBAN" panose="02000000000000000000" pitchFamily="2" charset="0"/>
              </a:rPr>
              <a:t>আমরা</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আগে</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যে</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ছবিগুলো</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দেখলাম</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তা</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কিসে</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অবদান</a:t>
            </a:r>
            <a:r>
              <a:rPr lang="en-US" sz="3200" b="1" dirty="0">
                <a:solidFill>
                  <a:schemeClr val="bg2">
                    <a:lumMod val="10000"/>
                  </a:schemeClr>
                </a:solidFill>
                <a:latin typeface="NikoshBAN" panose="02000000000000000000" pitchFamily="2" charset="0"/>
                <a:cs typeface="NikoshBAN" panose="02000000000000000000" pitchFamily="2" charset="0"/>
              </a:rPr>
              <a:t> </a:t>
            </a:r>
            <a:r>
              <a:rPr lang="en-US" sz="3200" b="1" dirty="0" err="1" smtClean="0">
                <a:solidFill>
                  <a:schemeClr val="bg2">
                    <a:lumMod val="10000"/>
                  </a:schemeClr>
                </a:solidFill>
                <a:latin typeface="NikoshBAN" panose="02000000000000000000" pitchFamily="2" charset="0"/>
                <a:cs typeface="NikoshBAN" panose="02000000000000000000" pitchFamily="2" charset="0"/>
              </a:rPr>
              <a:t>রাখ</a:t>
            </a:r>
            <a:r>
              <a:rPr lang="bn-BD" sz="3200" b="1" dirty="0" smtClean="0">
                <a:solidFill>
                  <a:schemeClr val="bg2">
                    <a:lumMod val="10000"/>
                  </a:schemeClr>
                </a:solidFill>
                <a:latin typeface="NikoshBAN" panose="02000000000000000000" pitchFamily="2" charset="0"/>
                <a:cs typeface="NikoshBAN" panose="02000000000000000000" pitchFamily="2" charset="0"/>
              </a:rPr>
              <a:t>তে </a:t>
            </a:r>
            <a:r>
              <a:rPr lang="en-US" sz="3200" b="1" dirty="0" smtClean="0">
                <a:solidFill>
                  <a:schemeClr val="bg2">
                    <a:lumMod val="10000"/>
                  </a:schemeClr>
                </a:solidFill>
                <a:latin typeface="NikoshBAN" panose="02000000000000000000" pitchFamily="2" charset="0"/>
                <a:cs typeface="NikoshBAN" panose="02000000000000000000" pitchFamily="2" charset="0"/>
              </a:rPr>
              <a:t> </a:t>
            </a:r>
            <a:r>
              <a:rPr lang="en-US" sz="3200" b="1" dirty="0" err="1">
                <a:solidFill>
                  <a:schemeClr val="bg2">
                    <a:lumMod val="10000"/>
                  </a:schemeClr>
                </a:solidFill>
                <a:latin typeface="NikoshBAN" panose="02000000000000000000" pitchFamily="2" charset="0"/>
                <a:cs typeface="NikoshBAN" panose="02000000000000000000" pitchFamily="2" charset="0"/>
              </a:rPr>
              <a:t>পারে</a:t>
            </a:r>
            <a:r>
              <a:rPr lang="en-US" sz="3200" b="1" dirty="0">
                <a:solidFill>
                  <a:schemeClr val="bg2">
                    <a:lumMod val="10000"/>
                  </a:schemeClr>
                </a:solidFill>
                <a:latin typeface="NikoshBAN" panose="02000000000000000000" pitchFamily="2" charset="0"/>
                <a:cs typeface="NikoshBAN" panose="02000000000000000000" pitchFamily="2" charset="0"/>
              </a:rPr>
              <a:t>? </a:t>
            </a:r>
          </a:p>
        </p:txBody>
      </p:sp>
      <p:pic>
        <p:nvPicPr>
          <p:cNvPr id="12" name="Picture 11"/>
          <p:cNvPicPr/>
          <p:nvPr/>
        </p:nvPicPr>
        <p:blipFill>
          <a:blip r:embed="rId5"/>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extBox 4">
            <a:extLst>
              <a:ext uri="{FF2B5EF4-FFF2-40B4-BE49-F238E27FC236}">
                <a16:creationId xmlns="" xmlns:a16="http://schemas.microsoft.com/office/drawing/2014/main" id="{8E119015-B55B-4783-973A-9F6AFB027633}"/>
              </a:ext>
            </a:extLst>
          </p:cNvPr>
          <p:cNvSpPr txBox="1"/>
          <p:nvPr/>
        </p:nvSpPr>
        <p:spPr>
          <a:xfrm>
            <a:off x="381000" y="0"/>
            <a:ext cx="7759056" cy="707886"/>
          </a:xfrm>
          <a:prstGeom prst="rect">
            <a:avLst/>
          </a:prstGeom>
          <a:solidFill>
            <a:schemeClr val="accent1">
              <a:lumMod val="60000"/>
              <a:lumOff val="40000"/>
            </a:schemeClr>
          </a:solidFill>
        </p:spPr>
        <p:txBody>
          <a:bodyPr wrap="square" rtlCol="0">
            <a:spAutoFit/>
          </a:bodyPr>
          <a:lstStyle/>
          <a:p>
            <a:pPr algn="ctr"/>
            <a:r>
              <a:rPr lang="as-IN" sz="4000" b="1" dirty="0">
                <a:latin typeface="NikoshBAN" panose="02000000000000000000" pitchFamily="2" charset="0"/>
                <a:cs typeface="NikoshBAN" panose="02000000000000000000" pitchFamily="2" charset="0"/>
              </a:rPr>
              <a:t>আ</a:t>
            </a:r>
            <a:r>
              <a:rPr lang="en-US" sz="4000" b="1" dirty="0">
                <a:latin typeface="NikoshBAN" panose="02000000000000000000" pitchFamily="2" charset="0"/>
                <a:cs typeface="NikoshBAN" panose="02000000000000000000" pitchFamily="2" charset="0"/>
              </a:rPr>
              <a:t>জ</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আ</a:t>
            </a:r>
            <a:r>
              <a:rPr lang="en-US" sz="4000" b="1" dirty="0">
                <a:latin typeface="NikoshBAN" panose="02000000000000000000" pitchFamily="2" charset="0"/>
                <a:cs typeface="NikoshBAN" panose="02000000000000000000" pitchFamily="2" charset="0"/>
              </a:rPr>
              <a:t>ল</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চ</a:t>
            </a:r>
            <a:r>
              <a:rPr lang="as-IN" sz="4000" b="1" dirty="0">
                <a:latin typeface="NikoshBAN" panose="02000000000000000000" pitchFamily="2" charset="0"/>
                <a:cs typeface="NikoshBAN" panose="02000000000000000000" pitchFamily="2" charset="0"/>
              </a:rPr>
              <a:t>ন</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ক</a:t>
            </a:r>
            <a:r>
              <a:rPr lang="en-US" sz="4000" b="1" dirty="0" err="1">
                <a:latin typeface="NikoshBAN" panose="02000000000000000000" pitchFamily="2" charset="0"/>
                <a:cs typeface="NikoshBAN" panose="02000000000000000000" pitchFamily="2" charset="0"/>
              </a:rPr>
              <a:t>রব</a:t>
            </a:r>
            <a:r>
              <a:rPr lang="en-US" sz="4000" b="1" dirty="0">
                <a:latin typeface="NikoshBAN" panose="02000000000000000000" pitchFamily="2" charset="0"/>
                <a:cs typeface="NikoshBAN" panose="02000000000000000000" pitchFamily="2" charset="0"/>
              </a:rPr>
              <a:t> </a:t>
            </a:r>
          </a:p>
        </p:txBody>
      </p:sp>
      <p:pic>
        <p:nvPicPr>
          <p:cNvPr id="6" name="Picture 2">
            <a:extLst>
              <a:ext uri="{FF2B5EF4-FFF2-40B4-BE49-F238E27FC236}">
                <a16:creationId xmlns="" xmlns:a16="http://schemas.microsoft.com/office/drawing/2014/main" id="{ED83566F-CC21-4FEA-80C7-FEAC6C093EA8}"/>
              </a:ext>
            </a:extLst>
          </p:cNvPr>
          <p:cNvPicPr>
            <a:picLocks noChangeAspect="1" noChangeArrowheads="1"/>
          </p:cNvPicPr>
          <p:nvPr/>
        </p:nvPicPr>
        <p:blipFill>
          <a:blip r:embed="rId2"/>
          <a:stretch>
            <a:fillRect/>
          </a:stretch>
        </p:blipFill>
        <p:spPr bwMode="auto">
          <a:xfrm>
            <a:off x="2025264" y="2057400"/>
            <a:ext cx="4131760" cy="3443134"/>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rot="19673255">
            <a:off x="1651687" y="2809917"/>
            <a:ext cx="4800600" cy="1862048"/>
          </a:xfrm>
          <a:prstGeom prst="rect">
            <a:avLst/>
          </a:prstGeom>
          <a:noFill/>
        </p:spPr>
        <p:txBody>
          <a:bodyPr wrap="square" rtlCol="0">
            <a:spAutoFit/>
          </a:bodyPr>
          <a:lstStyle/>
          <a:p>
            <a:pPr algn="ctr"/>
            <a:r>
              <a:rPr lang="bn-BD" sz="11500" dirty="0" smtClean="0">
                <a:solidFill>
                  <a:schemeClr val="accent2">
                    <a:lumMod val="75000"/>
                  </a:schemeClr>
                </a:solidFill>
                <a:latin typeface="NikoshBAN" pitchFamily="2" charset="0"/>
                <a:cs typeface="NikoshBAN" pitchFamily="2" charset="0"/>
              </a:rPr>
              <a:t>অর্থনীতি</a:t>
            </a:r>
            <a:r>
              <a:rPr lang="bn-BD" sz="1600" dirty="0" smtClean="0"/>
              <a:t>  </a:t>
            </a:r>
            <a:endParaRPr lang="en-US" sz="1600" dirty="0"/>
          </a:p>
        </p:txBody>
      </p:sp>
      <p:pic>
        <p:nvPicPr>
          <p:cNvPr id="8" name="Picture 7"/>
          <p:cNvPicPr/>
          <p:nvPr/>
        </p:nvPicPr>
        <p:blipFill>
          <a:blip r:embed="rId3"/>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style.rotation</p:attrName>
                                        </p:attrNameLst>
                                      </p:cBhvr>
                                      <p:tavLst>
                                        <p:tav tm="0">
                                          <p:val>
                                            <p:fltVal val="720"/>
                                          </p:val>
                                        </p:tav>
                                        <p:tav tm="100000">
                                          <p:val>
                                            <p:fltVal val="0"/>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 calcmode="lin" valueType="num">
                                      <p:cBhvr>
                                        <p:cTn id="25"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6" name="Group 5"/>
          <p:cNvGrpSpPr/>
          <p:nvPr/>
        </p:nvGrpSpPr>
        <p:grpSpPr>
          <a:xfrm>
            <a:off x="914400" y="76200"/>
            <a:ext cx="6934200" cy="1066800"/>
            <a:chOff x="1143000" y="304800"/>
            <a:chExt cx="6934200" cy="1066800"/>
          </a:xfrm>
        </p:grpSpPr>
        <p:sp>
          <p:nvSpPr>
            <p:cNvPr id="4" name="Curved Up Ribbon 3"/>
            <p:cNvSpPr/>
            <p:nvPr/>
          </p:nvSpPr>
          <p:spPr>
            <a:xfrm>
              <a:off x="1143000" y="304800"/>
              <a:ext cx="6934200" cy="1066800"/>
            </a:xfrm>
            <a:prstGeom prst="ellipse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581400" y="304800"/>
              <a:ext cx="2819400" cy="769441"/>
            </a:xfrm>
            <a:prstGeom prst="rect">
              <a:avLst/>
            </a:prstGeom>
            <a:noFill/>
          </p:spPr>
          <p:txBody>
            <a:bodyPr wrap="square" rtlCol="0">
              <a:spAutoFit/>
            </a:bodyPr>
            <a:lstStyle/>
            <a:p>
              <a:r>
                <a:rPr lang="bn-BD" sz="4400" dirty="0" smtClean="0">
                  <a:gradFill>
                    <a:gsLst>
                      <a:gs pos="0">
                        <a:srgbClr val="000000"/>
                      </a:gs>
                      <a:gs pos="39999">
                        <a:srgbClr val="0A128C"/>
                      </a:gs>
                      <a:gs pos="70000">
                        <a:srgbClr val="181CC7"/>
                      </a:gs>
                      <a:gs pos="88000">
                        <a:srgbClr val="7005D4"/>
                      </a:gs>
                      <a:gs pos="100000">
                        <a:srgbClr val="8C3D91"/>
                      </a:gs>
                    </a:gsLst>
                    <a:lin ang="5400000" scaled="0"/>
                  </a:gradFill>
                  <a:latin typeface="NikoshBAN" pitchFamily="2" charset="0"/>
                  <a:cs typeface="NikoshBAN" pitchFamily="2" charset="0"/>
                </a:rPr>
                <a:t>শিখন ফল </a:t>
              </a:r>
              <a:endParaRPr lang="en-US" sz="4400" dirty="0">
                <a:gradFill>
                  <a:gsLst>
                    <a:gs pos="0">
                      <a:srgbClr val="000000"/>
                    </a:gs>
                    <a:gs pos="39999">
                      <a:srgbClr val="0A128C"/>
                    </a:gs>
                    <a:gs pos="70000">
                      <a:srgbClr val="181CC7"/>
                    </a:gs>
                    <a:gs pos="88000">
                      <a:srgbClr val="7005D4"/>
                    </a:gs>
                    <a:gs pos="100000">
                      <a:srgbClr val="8C3D91"/>
                    </a:gs>
                  </a:gsLst>
                  <a:lin ang="5400000" scaled="0"/>
                </a:gradFill>
                <a:latin typeface="NikoshBAN" pitchFamily="2" charset="0"/>
                <a:cs typeface="NikoshBAN" pitchFamily="2" charset="0"/>
              </a:endParaRPr>
            </a:p>
          </p:txBody>
        </p:sp>
      </p:grpSp>
      <p:cxnSp>
        <p:nvCxnSpPr>
          <p:cNvPr id="8" name="Straight Arrow Connector 7"/>
          <p:cNvCxnSpPr/>
          <p:nvPr/>
        </p:nvCxnSpPr>
        <p:spPr>
          <a:xfrm>
            <a:off x="381000" y="3697069"/>
            <a:ext cx="1752600" cy="1588"/>
          </a:xfrm>
          <a:prstGeom prst="straightConnector1">
            <a:avLst/>
          </a:prstGeom>
          <a:ln w="76200" cmpd="dbl">
            <a:solidFill>
              <a:srgbClr val="FF0000"/>
            </a:solidFill>
            <a:prstDash val="sysDash"/>
            <a:headEnd type="diamond"/>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1000" y="4535269"/>
            <a:ext cx="1752600" cy="1588"/>
          </a:xfrm>
          <a:prstGeom prst="straightConnector1">
            <a:avLst/>
          </a:prstGeom>
          <a:ln w="76200" cmpd="dbl">
            <a:solidFill>
              <a:srgbClr val="FF0000"/>
            </a:solidFill>
            <a:prstDash val="sysDash"/>
            <a:headEnd type="diamon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 y="5373469"/>
            <a:ext cx="1752600" cy="1588"/>
          </a:xfrm>
          <a:prstGeom prst="straightConnector1">
            <a:avLst/>
          </a:prstGeom>
          <a:ln w="76200" cmpd="dbl">
            <a:solidFill>
              <a:srgbClr val="FF0000"/>
            </a:solidFill>
            <a:prstDash val="sysDash"/>
            <a:headEnd type="diamond"/>
            <a:tailEnd type="arrow"/>
          </a:ln>
        </p:spPr>
        <p:style>
          <a:lnRef idx="1">
            <a:schemeClr val="accent1"/>
          </a:lnRef>
          <a:fillRef idx="0">
            <a:schemeClr val="accent1"/>
          </a:fillRef>
          <a:effectRef idx="0">
            <a:schemeClr val="accent1"/>
          </a:effectRef>
          <a:fontRef idx="minor">
            <a:schemeClr val="tx1"/>
          </a:fontRef>
        </p:style>
      </p:cxnSp>
      <p:sp>
        <p:nvSpPr>
          <p:cNvPr id="16" name="Content Placeholder 15"/>
          <p:cNvSpPr txBox="1">
            <a:spLocks noGrp="1"/>
          </p:cNvSpPr>
          <p:nvPr>
            <p:ph idx="1"/>
          </p:nvPr>
        </p:nvSpPr>
        <p:spPr>
          <a:xfrm>
            <a:off x="2209800" y="3392269"/>
            <a:ext cx="5943600" cy="64633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bn-BD" sz="3600" b="1" dirty="0" smtClean="0">
                <a:solidFill>
                  <a:schemeClr val="accent2">
                    <a:lumMod val="75000"/>
                  </a:schemeClr>
                </a:solidFill>
                <a:latin typeface="NikoshBAN" pitchFamily="2" charset="0"/>
                <a:cs typeface="NikoshBAN" pitchFamily="2" charset="0"/>
              </a:rPr>
              <a:t>মোট দেশজ </a:t>
            </a:r>
            <a:r>
              <a:rPr lang="en-US" sz="3600" b="1" dirty="0" err="1" smtClean="0">
                <a:solidFill>
                  <a:schemeClr val="accent2">
                    <a:lumMod val="75000"/>
                  </a:schemeClr>
                </a:solidFill>
                <a:latin typeface="NikoshBAN" panose="02000000000000000000" pitchFamily="2" charset="0"/>
                <a:cs typeface="NikoshBAN" panose="02000000000000000000" pitchFamily="2" charset="0"/>
              </a:rPr>
              <a:t>উৎপাদন</a:t>
            </a:r>
            <a:r>
              <a:rPr lang="en-US" sz="3600" b="1" dirty="0" smtClean="0">
                <a:solidFill>
                  <a:schemeClr val="accent2">
                    <a:lumMod val="75000"/>
                  </a:schemeClr>
                </a:solidFill>
                <a:latin typeface="NikoshBAN" panose="02000000000000000000" pitchFamily="2" charset="0"/>
                <a:cs typeface="NikoshBAN" panose="02000000000000000000" pitchFamily="2" charset="0"/>
              </a:rPr>
              <a:t> </a:t>
            </a:r>
            <a:r>
              <a:rPr lang="bn-BD" sz="3600" b="1" dirty="0" smtClean="0">
                <a:solidFill>
                  <a:schemeClr val="accent2">
                    <a:lumMod val="75000"/>
                  </a:schemeClr>
                </a:solidFill>
                <a:latin typeface="NikoshBAN" panose="02000000000000000000" pitchFamily="2" charset="0"/>
                <a:cs typeface="NikoshBAN" panose="02000000000000000000" pitchFamily="2" charset="0"/>
              </a:rPr>
              <a:t>কি বলতে পারবে</a:t>
            </a:r>
            <a:endParaRPr lang="en-US" sz="3600" dirty="0">
              <a:solidFill>
                <a:schemeClr val="accent2">
                  <a:lumMod val="75000"/>
                </a:schemeClr>
              </a:solidFill>
            </a:endParaRPr>
          </a:p>
        </p:txBody>
      </p:sp>
      <p:sp>
        <p:nvSpPr>
          <p:cNvPr id="17" name="TextBox 16"/>
          <p:cNvSpPr txBox="1"/>
          <p:nvPr/>
        </p:nvSpPr>
        <p:spPr>
          <a:xfrm>
            <a:off x="2209800" y="4230469"/>
            <a:ext cx="5943600" cy="646331"/>
          </a:xfrm>
          <a:prstGeom prst="rect">
            <a:avLst/>
          </a:prstGeom>
          <a:solidFill>
            <a:srgbClr val="00FFFF"/>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dirty="0" smtClean="0">
                <a:solidFill>
                  <a:srgbClr val="FF3399"/>
                </a:solidFill>
                <a:latin typeface="NikoshBAN" pitchFamily="2" charset="0"/>
                <a:cs typeface="NikoshBAN" pitchFamily="2" charset="0"/>
              </a:rPr>
              <a:t>মোট জাতীয় </a:t>
            </a:r>
            <a:r>
              <a:rPr lang="en-US" sz="3600" b="1" dirty="0" err="1" smtClean="0">
                <a:solidFill>
                  <a:srgbClr val="FF3399"/>
                </a:solidFill>
                <a:latin typeface="NikoshBAN" panose="02000000000000000000" pitchFamily="2" charset="0"/>
                <a:cs typeface="NikoshBAN" panose="02000000000000000000" pitchFamily="2" charset="0"/>
              </a:rPr>
              <a:t>উৎপাদন</a:t>
            </a:r>
            <a:r>
              <a:rPr lang="en-US" sz="3600" b="1" dirty="0" smtClean="0">
                <a:solidFill>
                  <a:srgbClr val="FF3399"/>
                </a:solidFill>
                <a:latin typeface="NikoshBAN" panose="02000000000000000000" pitchFamily="2" charset="0"/>
                <a:cs typeface="NikoshBAN" panose="02000000000000000000" pitchFamily="2" charset="0"/>
              </a:rPr>
              <a:t> </a:t>
            </a:r>
            <a:r>
              <a:rPr lang="bn-BD" sz="3600" b="1" dirty="0" smtClean="0">
                <a:solidFill>
                  <a:srgbClr val="FF3399"/>
                </a:solidFill>
                <a:latin typeface="NikoshBAN" panose="02000000000000000000" pitchFamily="2" charset="0"/>
                <a:cs typeface="NikoshBAN" panose="02000000000000000000" pitchFamily="2" charset="0"/>
              </a:rPr>
              <a:t>কি বলতে পারবে</a:t>
            </a:r>
            <a:endParaRPr lang="en-US" sz="3600" dirty="0">
              <a:solidFill>
                <a:srgbClr val="FF3399"/>
              </a:solidFill>
            </a:endParaRPr>
          </a:p>
        </p:txBody>
      </p:sp>
      <p:sp>
        <p:nvSpPr>
          <p:cNvPr id="18" name="TextBox 17"/>
          <p:cNvSpPr txBox="1"/>
          <p:nvPr/>
        </p:nvSpPr>
        <p:spPr>
          <a:xfrm>
            <a:off x="2209800" y="5144869"/>
            <a:ext cx="6400800" cy="646331"/>
          </a:xfrm>
          <a:prstGeom prst="rect">
            <a:avLst/>
          </a:prstGeom>
          <a:solidFill>
            <a:srgbClr val="00FFFF"/>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dirty="0" smtClean="0">
                <a:latin typeface="NikoshBAN" pitchFamily="2" charset="0"/>
                <a:cs typeface="NikoshBAN" pitchFamily="2" charset="0"/>
              </a:rPr>
              <a:t>মাথাপিছু আয় কি তা ব্যাখ্যা করতে পারবে</a:t>
            </a:r>
            <a:endParaRPr lang="en-US" sz="3600" dirty="0"/>
          </a:p>
        </p:txBody>
      </p:sp>
      <p:sp>
        <p:nvSpPr>
          <p:cNvPr id="12" name="TextBox 11"/>
          <p:cNvSpPr txBox="1"/>
          <p:nvPr/>
        </p:nvSpPr>
        <p:spPr>
          <a:xfrm>
            <a:off x="762000" y="2057400"/>
            <a:ext cx="6858000" cy="646331"/>
          </a:xfrm>
          <a:prstGeom prst="rect">
            <a:avLst/>
          </a:prstGeom>
          <a:noFill/>
        </p:spPr>
        <p:txBody>
          <a:bodyPr wrap="square" rtlCol="0">
            <a:spAutoFit/>
          </a:bodyPr>
          <a:lstStyle/>
          <a:p>
            <a:r>
              <a:rPr lang="bn-BD" sz="3600" dirty="0" smtClean="0">
                <a:solidFill>
                  <a:schemeClr val="accent6">
                    <a:lumMod val="75000"/>
                  </a:schemeClr>
                </a:solidFill>
                <a:latin typeface="NikoshBAN" pitchFamily="2" charset="0"/>
                <a:cs typeface="NikoshBAN" pitchFamily="2" charset="0"/>
              </a:rPr>
              <a:t>উক্তপাঠে যা যা শিখতে পারবে</a:t>
            </a:r>
            <a:endParaRPr lang="en-US" sz="3600" dirty="0">
              <a:solidFill>
                <a:schemeClr val="accent6">
                  <a:lumMod val="75000"/>
                </a:schemeClr>
              </a:solidFill>
              <a:latin typeface="NikoshBAN" pitchFamily="2" charset="0"/>
              <a:cs typeface="NikoshBAN" pitchFamily="2" charset="0"/>
            </a:endParaRPr>
          </a:p>
        </p:txBody>
      </p:sp>
      <p:cxnSp>
        <p:nvCxnSpPr>
          <p:cNvPr id="19" name="Straight Connector 18"/>
          <p:cNvCxnSpPr/>
          <p:nvPr/>
        </p:nvCxnSpPr>
        <p:spPr>
          <a:xfrm>
            <a:off x="5257800" y="2362200"/>
            <a:ext cx="1905000" cy="1588"/>
          </a:xfrm>
          <a:prstGeom prst="line">
            <a:avLst/>
          </a:prstGeom>
          <a:ln w="63500" cmpd="sng">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p:nvPr/>
        </p:nvPicPr>
        <p:blipFill>
          <a:blip r:embed="rId2"/>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vertical)">
                                      <p:cBhvr>
                                        <p:cTn id="13" dur="500"/>
                                        <p:tgtEl>
                                          <p:spTgt spid="8"/>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gtEl>
                                        <p:attrNameLst>
                                          <p:attrName>ppt_y</p:attrName>
                                        </p:attrNameLst>
                                      </p:cBhvr>
                                      <p:tavLst>
                                        <p:tav tm="0">
                                          <p:val>
                                            <p:strVal val="#ppt_y"/>
                                          </p:val>
                                        </p:tav>
                                        <p:tav tm="100000">
                                          <p:val>
                                            <p:strVal val="#ppt_y"/>
                                          </p:val>
                                        </p:tav>
                                      </p:tavLst>
                                    </p:anim>
                                    <p:anim calcmode="lin" valueType="num">
                                      <p:cBhvr>
                                        <p:cTn id="3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anim calcmode="lin" valueType="num">
                                      <p:cBhvr>
                                        <p:cTn id="4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গরুর খামার">
            <a:extLst>
              <a:ext uri="{FF2B5EF4-FFF2-40B4-BE49-F238E27FC236}">
                <a16:creationId xmlns="" xmlns:a16="http://schemas.microsoft.com/office/drawing/2014/main" id="{ABDE2491-6B47-4993-913C-33C2E8FF1C5E}"/>
              </a:ext>
            </a:extLst>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717163" y="1695014"/>
            <a:ext cx="1293237" cy="170989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8" name="Picture 14" descr="Related image">
            <a:extLst>
              <a:ext uri="{FF2B5EF4-FFF2-40B4-BE49-F238E27FC236}">
                <a16:creationId xmlns="" xmlns:a16="http://schemas.microsoft.com/office/drawing/2014/main" id="{DF7CF1AC-655D-4AEA-80FE-1E3CA64753B8}"/>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329184" y="1695012"/>
            <a:ext cx="1357616" cy="170989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2" name="Picture 2" descr="Related image">
            <a:extLst>
              <a:ext uri="{FF2B5EF4-FFF2-40B4-BE49-F238E27FC236}">
                <a16:creationId xmlns="" xmlns:a16="http://schemas.microsoft.com/office/drawing/2014/main" id="{E87476BD-06A4-45C6-9FB7-4A20530D47A6}"/>
              </a:ext>
            </a:extLst>
          </p:cNvPr>
          <p:cNvPicPr>
            <a:picLocks noGrp="1" noChangeAspect="1" noChangeArrowheads="1"/>
          </p:cNvPicPr>
          <p:nvPr>
            <p:ph idx="1"/>
          </p:nvPr>
        </p:nvPicPr>
        <p:blipFill>
          <a:blip r:embed="rId4" cstate="email">
            <a:extLst>
              <a:ext uri="{28A0092B-C50C-407E-A947-70E740481C1C}">
                <a14:useLocalDpi xmlns="" xmlns:a14="http://schemas.microsoft.com/office/drawing/2010/main" val="0"/>
              </a:ext>
            </a:extLst>
          </a:blip>
          <a:srcRect/>
          <a:stretch>
            <a:fillRect/>
          </a:stretch>
        </p:blipFill>
        <p:spPr bwMode="auto">
          <a:xfrm>
            <a:off x="304801" y="1687755"/>
            <a:ext cx="1295400" cy="176432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 name="Picture 12" descr="2.jpg"/>
          <p:cNvPicPr>
            <a:picLocks noChangeAspect="1"/>
          </p:cNvPicPr>
          <p:nvPr/>
        </p:nvPicPr>
        <p:blipFill>
          <a:blip r:embed="rId5"/>
          <a:stretch>
            <a:fillRect/>
          </a:stretch>
        </p:blipFill>
        <p:spPr>
          <a:xfrm>
            <a:off x="3962400" y="1676400"/>
            <a:ext cx="1447800" cy="17526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 xmlns:a16="http://schemas.microsoft.com/office/drawing/2014/main" id="{2112105B-1173-485F-891E-0D4D04F8AB4A}"/>
              </a:ext>
            </a:extLst>
          </p:cNvPr>
          <p:cNvSpPr txBox="1"/>
          <p:nvPr/>
        </p:nvSpPr>
        <p:spPr>
          <a:xfrm>
            <a:off x="1883224" y="0"/>
            <a:ext cx="4979098" cy="1077218"/>
          </a:xfrm>
          <a:prstGeom prst="rect">
            <a:avLst/>
          </a:prstGeom>
          <a:solidFill>
            <a:schemeClr val="bg2">
              <a:lumMod val="75000"/>
            </a:schemeClr>
          </a:solidFill>
        </p:spPr>
        <p:txBody>
          <a:bodyPr wrap="square" rtlCol="0">
            <a:spAutoFit/>
          </a:bodyPr>
          <a:lstStyle/>
          <a:p>
            <a:pPr algn="ctr"/>
            <a:r>
              <a:rPr lang="en-US" sz="3200" b="1" dirty="0" smtClean="0">
                <a:solidFill>
                  <a:srgbClr val="FF0000"/>
                </a:solidFill>
                <a:latin typeface="NikoshBAN" panose="02000000000000000000" pitchFamily="2" charset="0"/>
                <a:cs typeface="NikoshBAN" panose="02000000000000000000" pitchFamily="2" charset="0"/>
              </a:rPr>
              <a:t>GDP</a:t>
            </a:r>
            <a:endParaRPr lang="bn-BD" sz="3200" b="1" dirty="0" smtClean="0">
              <a:solidFill>
                <a:srgbClr val="FF0000"/>
              </a:solidFill>
              <a:latin typeface="NikoshBAN" panose="02000000000000000000" pitchFamily="2" charset="0"/>
              <a:cs typeface="NikoshBAN" panose="02000000000000000000" pitchFamily="2" charset="0"/>
            </a:endParaRPr>
          </a:p>
          <a:p>
            <a:r>
              <a:rPr lang="as-IN" sz="3200" b="1" dirty="0" smtClean="0">
                <a:latin typeface="NikoshBAN" panose="02000000000000000000" pitchFamily="2" charset="0"/>
                <a:cs typeface="NikoshBAN" panose="02000000000000000000" pitchFamily="2" charset="0"/>
              </a:rPr>
              <a:t>অ</a:t>
            </a:r>
            <a:r>
              <a:rPr lang="en-US" sz="3200" b="1" dirty="0" err="1">
                <a:latin typeface="NikoshBAN" panose="02000000000000000000" pitchFamily="2" charset="0"/>
                <a:cs typeface="NikoshBAN" panose="02000000000000000000" pitchFamily="2" charset="0"/>
              </a:rPr>
              <a:t>ভন্তরীন</a:t>
            </a:r>
            <a:r>
              <a:rPr lang="en-US" sz="3200" b="1" dirty="0">
                <a:latin typeface="NikoshBAN" panose="02000000000000000000" pitchFamily="2" charset="0"/>
                <a:cs typeface="NikoshBAN" panose="02000000000000000000" pitchFamily="2" charset="0"/>
              </a:rPr>
              <a:t> উ</a:t>
            </a:r>
            <a:r>
              <a:rPr lang="as-IN" sz="3200" b="1" dirty="0">
                <a:latin typeface="NikoshBAN" panose="02000000000000000000" pitchFamily="2" charset="0"/>
                <a:cs typeface="NikoshBAN" panose="02000000000000000000" pitchFamily="2" charset="0"/>
              </a:rPr>
              <a:t>ৎ</a:t>
            </a:r>
            <a:r>
              <a:rPr lang="en-US" sz="3200" b="1" dirty="0">
                <a:latin typeface="NikoshBAN" panose="02000000000000000000" pitchFamily="2" charset="0"/>
                <a:cs typeface="NikoshBAN" panose="02000000000000000000" pitchFamily="2" charset="0"/>
              </a:rPr>
              <a:t>প</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দ</a:t>
            </a:r>
            <a:r>
              <a:rPr lang="as-IN" sz="3200" b="1" dirty="0">
                <a:latin typeface="NikoshBAN" panose="02000000000000000000" pitchFamily="2" charset="0"/>
                <a:cs typeface="NikoshBAN" panose="02000000000000000000" pitchFamily="2" charset="0"/>
              </a:rPr>
              <a:t>ন</a:t>
            </a:r>
            <a:r>
              <a:rPr lang="en-US" sz="3200" b="1" dirty="0" err="1">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অ</a:t>
            </a:r>
            <a:r>
              <a:rPr lang="as-IN" sz="3200" b="1" dirty="0">
                <a:latin typeface="NikoshBAN" panose="02000000000000000000" pitchFamily="2" charset="0"/>
                <a:cs typeface="NikoshBAN" panose="02000000000000000000" pitchFamily="2" charset="0"/>
              </a:rPr>
              <a:t>র</a:t>
            </a:r>
            <a:r>
              <a:rPr lang="en-US" sz="3200" b="1" dirty="0" err="1">
                <a:latin typeface="NikoshBAN" panose="02000000000000000000" pitchFamily="2" charset="0"/>
                <a:cs typeface="NikoshBAN" panose="02000000000000000000" pitchFamily="2" charset="0"/>
              </a:rPr>
              <a:t>্ন্তভুক্ত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বিষয়</a:t>
            </a:r>
            <a:r>
              <a:rPr lang="en-US" sz="3200" b="1" dirty="0">
                <a:latin typeface="NikoshBAN" panose="02000000000000000000" pitchFamily="2" charset="0"/>
                <a:cs typeface="NikoshBAN" panose="02000000000000000000" pitchFamily="2" charset="0"/>
              </a:rPr>
              <a:t> </a:t>
            </a:r>
          </a:p>
        </p:txBody>
      </p:sp>
      <p:pic>
        <p:nvPicPr>
          <p:cNvPr id="19" name="Picture 18" descr="33.jpg"/>
          <p:cNvPicPr>
            <a:picLocks noChangeAspect="1"/>
          </p:cNvPicPr>
          <p:nvPr/>
        </p:nvPicPr>
        <p:blipFill>
          <a:blip r:embed="rId6"/>
          <a:stretch>
            <a:fillRect/>
          </a:stretch>
        </p:blipFill>
        <p:spPr>
          <a:xfrm>
            <a:off x="1981200" y="1687755"/>
            <a:ext cx="1600200" cy="174307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264225" y="1153180"/>
            <a:ext cx="5105400" cy="523220"/>
          </a:xfrm>
          <a:prstGeom prst="rect">
            <a:avLst/>
          </a:prstGeom>
          <a:blipFill>
            <a:blip r:embed="rId7"/>
            <a:tile tx="0" ty="0" sx="100000" sy="100000" flip="none" algn="tl"/>
          </a:blipFill>
        </p:spPr>
        <p:txBody>
          <a:bodyPr wrap="square" rtlCol="0">
            <a:spAutoFit/>
          </a:bodyPr>
          <a:lstStyle/>
          <a:p>
            <a:r>
              <a:rPr lang="bn-BD" sz="2800" dirty="0" smtClean="0">
                <a:solidFill>
                  <a:srgbClr val="990033"/>
                </a:solidFill>
                <a:latin typeface="NikoshBAN" pitchFamily="2" charset="0"/>
                <a:cs typeface="NikoshBAN" pitchFamily="2" charset="0"/>
              </a:rPr>
              <a:t>দেশি নাগরিক দ্বারা বাংলাদেশে উৎপাদন</a:t>
            </a:r>
            <a:endParaRPr lang="en-US" sz="2800" dirty="0">
              <a:solidFill>
                <a:srgbClr val="990033"/>
              </a:solidFill>
              <a:latin typeface="NikoshBAN" pitchFamily="2" charset="0"/>
              <a:cs typeface="NikoshBAN" pitchFamily="2" charset="0"/>
            </a:endParaRPr>
          </a:p>
        </p:txBody>
      </p:sp>
      <p:sp>
        <p:nvSpPr>
          <p:cNvPr id="18" name="TextBox 17"/>
          <p:cNvSpPr txBox="1"/>
          <p:nvPr/>
        </p:nvSpPr>
        <p:spPr>
          <a:xfrm>
            <a:off x="204850" y="3843930"/>
            <a:ext cx="5943600" cy="523220"/>
          </a:xfrm>
          <a:prstGeom prst="rect">
            <a:avLst/>
          </a:prstGeom>
          <a:blipFill>
            <a:blip r:embed="rId7"/>
            <a:tile tx="0" ty="0" sx="100000" sy="100000" flip="none" algn="tl"/>
          </a:blipFill>
        </p:spPr>
        <p:txBody>
          <a:bodyPr wrap="square" rtlCol="0">
            <a:spAutoFit/>
          </a:bodyPr>
          <a:lstStyle/>
          <a:p>
            <a:r>
              <a:rPr lang="bn-BD" sz="2800" dirty="0" smtClean="0">
                <a:solidFill>
                  <a:srgbClr val="990033"/>
                </a:solidFill>
                <a:latin typeface="NikoshBAN" pitchFamily="2" charset="0"/>
                <a:cs typeface="NikoshBAN" pitchFamily="2" charset="0"/>
              </a:rPr>
              <a:t>বিদেশি নাগরিক দ্বারা বাংলাদেশে উৎপাদন</a:t>
            </a:r>
            <a:endParaRPr lang="en-US" sz="2800" dirty="0">
              <a:solidFill>
                <a:srgbClr val="990033"/>
              </a:solidFill>
              <a:latin typeface="NikoshBAN" pitchFamily="2" charset="0"/>
              <a:cs typeface="NikoshBAN" pitchFamily="2" charset="0"/>
            </a:endParaRPr>
          </a:p>
        </p:txBody>
      </p:sp>
      <p:pic>
        <p:nvPicPr>
          <p:cNvPr id="20" name="Picture 19" descr="14.jpg"/>
          <p:cNvPicPr>
            <a:picLocks noChangeAspect="1"/>
          </p:cNvPicPr>
          <p:nvPr/>
        </p:nvPicPr>
        <p:blipFill>
          <a:blip r:embed="rId8"/>
          <a:stretch>
            <a:fillRect/>
          </a:stretch>
        </p:blipFill>
        <p:spPr>
          <a:xfrm>
            <a:off x="1981200" y="4419600"/>
            <a:ext cx="1447800" cy="169545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2" name="Picture 21" descr="b sromik.jpg"/>
          <p:cNvPicPr>
            <a:picLocks noChangeAspect="1"/>
          </p:cNvPicPr>
          <p:nvPr/>
        </p:nvPicPr>
        <p:blipFill>
          <a:blip r:embed="rId9"/>
          <a:stretch>
            <a:fillRect/>
          </a:stretch>
        </p:blipFill>
        <p:spPr>
          <a:xfrm>
            <a:off x="3810000" y="4419600"/>
            <a:ext cx="1447800" cy="17526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3" name="Picture 22" descr="c srojm.jpg"/>
          <p:cNvPicPr>
            <a:picLocks noChangeAspect="1"/>
          </p:cNvPicPr>
          <p:nvPr/>
        </p:nvPicPr>
        <p:blipFill>
          <a:blip r:embed="rId10"/>
          <a:stretch>
            <a:fillRect/>
          </a:stretch>
        </p:blipFill>
        <p:spPr>
          <a:xfrm>
            <a:off x="228600" y="4419600"/>
            <a:ext cx="1447800" cy="174307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4" name="Picture 23" descr="podma sromik.jpg"/>
          <p:cNvPicPr>
            <a:picLocks noChangeAspect="1"/>
          </p:cNvPicPr>
          <p:nvPr/>
        </p:nvPicPr>
        <p:blipFill>
          <a:blip r:embed="rId11"/>
          <a:stretch>
            <a:fillRect/>
          </a:stretch>
        </p:blipFill>
        <p:spPr>
          <a:xfrm>
            <a:off x="5562600" y="4419600"/>
            <a:ext cx="1524000" cy="17526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26" name="Picture 25" descr="sromik.jpg"/>
          <p:cNvPicPr>
            <a:picLocks noChangeAspect="1"/>
          </p:cNvPicPr>
          <p:nvPr/>
        </p:nvPicPr>
        <p:blipFill>
          <a:blip r:embed="rId12"/>
          <a:stretch>
            <a:fillRect/>
          </a:stretch>
        </p:blipFill>
        <p:spPr>
          <a:xfrm>
            <a:off x="7315200" y="4419600"/>
            <a:ext cx="1447800" cy="175260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17" name="Picture 16"/>
          <p:cNvPicPr/>
          <p:nvPr/>
        </p:nvPicPr>
        <p:blipFill>
          <a:blip r:embed="rId13"/>
          <a:srcRect/>
          <a:stretch>
            <a:fillRect/>
          </a:stretch>
        </p:blipFill>
        <p:spPr bwMode="auto">
          <a:xfrm>
            <a:off x="8001000" y="1"/>
            <a:ext cx="1143000" cy="1066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2000"/>
                                        <p:tgtEl>
                                          <p:spTgt spid="12"/>
                                        </p:tgtEl>
                                      </p:cBhvr>
                                    </p:animEffect>
                                  </p:childTnLst>
                                </p:cTn>
                              </p:par>
                            </p:childTnLst>
                          </p:cTn>
                        </p:par>
                        <p:par>
                          <p:cTn id="18" fill="hold">
                            <p:stCondLst>
                              <p:cond delay="2000"/>
                            </p:stCondLst>
                            <p:childTnLst>
                              <p:par>
                                <p:cTn id="19" presetID="21"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4)">
                                      <p:cBhvr>
                                        <p:cTn id="21" dur="2000"/>
                                        <p:tgtEl>
                                          <p:spTgt spid="19"/>
                                        </p:tgtEl>
                                      </p:cBhvr>
                                    </p:animEffect>
                                  </p:childTnLst>
                                </p:cTn>
                              </p:par>
                            </p:childTnLst>
                          </p:cTn>
                        </p:par>
                        <p:par>
                          <p:cTn id="22" fill="hold">
                            <p:stCondLst>
                              <p:cond delay="4000"/>
                            </p:stCondLst>
                            <p:childTnLst>
                              <p:par>
                                <p:cTn id="23" presetID="21"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4)">
                                      <p:cBhvr>
                                        <p:cTn id="25" dur="2000"/>
                                        <p:tgtEl>
                                          <p:spTgt spid="13"/>
                                        </p:tgtEl>
                                      </p:cBhvr>
                                    </p:animEffect>
                                  </p:childTnLst>
                                </p:cTn>
                              </p:par>
                            </p:childTnLst>
                          </p:cTn>
                        </p:par>
                        <p:par>
                          <p:cTn id="26" fill="hold">
                            <p:stCondLst>
                              <p:cond delay="6000"/>
                            </p:stCondLst>
                            <p:childTnLst>
                              <p:par>
                                <p:cTn id="27" presetID="21"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4)">
                                      <p:cBhvr>
                                        <p:cTn id="29" dur="2000"/>
                                        <p:tgtEl>
                                          <p:spTgt spid="4"/>
                                        </p:tgtEl>
                                      </p:cBhvr>
                                    </p:animEffect>
                                  </p:childTnLst>
                                </p:cTn>
                              </p:par>
                            </p:childTnLst>
                          </p:cTn>
                        </p:par>
                        <p:par>
                          <p:cTn id="30" fill="hold">
                            <p:stCondLst>
                              <p:cond delay="8000"/>
                            </p:stCondLst>
                            <p:childTnLst>
                              <p:par>
                                <p:cTn id="31" presetID="21"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edge">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 presetClass="entr" presetSubtype="9"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0-#ppt_h/2"/>
                                          </p:val>
                                        </p:tav>
                                        <p:tav tm="100000">
                                          <p:val>
                                            <p:strVal val="#ppt_y"/>
                                          </p:val>
                                        </p:tav>
                                      </p:tavLst>
                                    </p:anim>
                                  </p:childTnLst>
                                </p:cTn>
                              </p:par>
                            </p:childTnLst>
                          </p:cTn>
                        </p:par>
                        <p:par>
                          <p:cTn id="50" fill="hold">
                            <p:stCondLst>
                              <p:cond delay="1000"/>
                            </p:stCondLst>
                            <p:childTnLst>
                              <p:par>
                                <p:cTn id="51" presetID="2" presetClass="entr" presetSubtype="9"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0-#ppt_h/2"/>
                                          </p:val>
                                        </p:tav>
                                        <p:tav tm="100000">
                                          <p:val>
                                            <p:strVal val="#ppt_y"/>
                                          </p:val>
                                        </p:tav>
                                      </p:tavLst>
                                    </p:anim>
                                  </p:childTnLst>
                                </p:cTn>
                              </p:par>
                            </p:childTnLst>
                          </p:cTn>
                        </p:par>
                        <p:par>
                          <p:cTn id="55" fill="hold">
                            <p:stCondLst>
                              <p:cond delay="1500"/>
                            </p:stCondLst>
                            <p:childTnLst>
                              <p:par>
                                <p:cTn id="56" presetID="2" presetClass="entr" presetSubtype="9"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0-#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par>
                          <p:cTn id="60" fill="hold">
                            <p:stCondLst>
                              <p:cond delay="2000"/>
                            </p:stCondLst>
                            <p:childTnLst>
                              <p:par>
                                <p:cTn id="61" presetID="2" presetClass="entr" presetSubtype="9"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4200" y="1219200"/>
            <a:ext cx="1752600" cy="461665"/>
          </a:xfrm>
          <a:prstGeom prst="rect">
            <a:avLst/>
          </a:prstGeom>
          <a:solidFill>
            <a:srgbClr val="FF0000"/>
          </a:solidFill>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smtClean="0">
                <a:ln w="11430"/>
                <a:solidFill>
                  <a:schemeClr val="accent3">
                    <a:lumMod val="20000"/>
                    <a:lumOff val="80000"/>
                  </a:schemeClr>
                </a:solidFill>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solidFill>
                <a:schemeClr val="accent3">
                  <a:lumMod val="20000"/>
                  <a:lumOff val="80000"/>
                </a:schemeClr>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2286000" y="4419600"/>
            <a:ext cx="5943600" cy="64633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dirty="0" smtClean="0">
                <a:solidFill>
                  <a:schemeClr val="accent2">
                    <a:lumMod val="75000"/>
                  </a:schemeClr>
                </a:solidFill>
                <a:latin typeface="NikoshBAN" pitchFamily="2" charset="0"/>
                <a:cs typeface="NikoshBAN" pitchFamily="2" charset="0"/>
              </a:rPr>
              <a:t>মোট দেশজ </a:t>
            </a:r>
            <a:r>
              <a:rPr lang="en-US" sz="3600" b="1" dirty="0" err="1" smtClean="0">
                <a:solidFill>
                  <a:schemeClr val="accent2">
                    <a:lumMod val="75000"/>
                  </a:schemeClr>
                </a:solidFill>
                <a:latin typeface="NikoshBAN" panose="02000000000000000000" pitchFamily="2" charset="0"/>
                <a:cs typeface="NikoshBAN" panose="02000000000000000000" pitchFamily="2" charset="0"/>
              </a:rPr>
              <a:t>উৎপাদন</a:t>
            </a:r>
            <a:r>
              <a:rPr lang="en-US" sz="3600" b="1" dirty="0" smtClean="0">
                <a:solidFill>
                  <a:schemeClr val="accent2">
                    <a:lumMod val="75000"/>
                  </a:schemeClr>
                </a:solidFill>
                <a:latin typeface="NikoshBAN" panose="02000000000000000000" pitchFamily="2" charset="0"/>
                <a:cs typeface="NikoshBAN" panose="02000000000000000000" pitchFamily="2" charset="0"/>
              </a:rPr>
              <a:t> </a:t>
            </a:r>
            <a:r>
              <a:rPr lang="en-US" sz="3600" b="1" dirty="0" err="1" smtClean="0">
                <a:solidFill>
                  <a:schemeClr val="accent2">
                    <a:lumMod val="75000"/>
                  </a:schemeClr>
                </a:solidFill>
                <a:latin typeface="NikoshBAN" panose="02000000000000000000" pitchFamily="2" charset="0"/>
                <a:cs typeface="NikoshBAN" panose="02000000000000000000" pitchFamily="2" charset="0"/>
              </a:rPr>
              <a:t>কাকে</a:t>
            </a:r>
            <a:r>
              <a:rPr lang="en-US" sz="3600" b="1" dirty="0" smtClean="0">
                <a:solidFill>
                  <a:schemeClr val="accent2">
                    <a:lumMod val="75000"/>
                  </a:schemeClr>
                </a:solidFill>
                <a:latin typeface="NikoshBAN" panose="02000000000000000000" pitchFamily="2" charset="0"/>
                <a:cs typeface="NikoshBAN" panose="02000000000000000000" pitchFamily="2" charset="0"/>
              </a:rPr>
              <a:t> </a:t>
            </a:r>
            <a:r>
              <a:rPr lang="en-US" sz="3600" b="1" dirty="0" err="1" smtClean="0">
                <a:solidFill>
                  <a:schemeClr val="accent2">
                    <a:lumMod val="75000"/>
                  </a:schemeClr>
                </a:solidFill>
                <a:latin typeface="NikoshBAN" panose="02000000000000000000" pitchFamily="2" charset="0"/>
                <a:cs typeface="NikoshBAN" panose="02000000000000000000" pitchFamily="2" charset="0"/>
              </a:rPr>
              <a:t>বলে</a:t>
            </a:r>
            <a:r>
              <a:rPr lang="en-US" sz="3600" b="1" dirty="0" smtClean="0">
                <a:solidFill>
                  <a:schemeClr val="accent2">
                    <a:lumMod val="75000"/>
                  </a:schemeClr>
                </a:solidFill>
                <a:latin typeface="NikoshBAN" panose="02000000000000000000" pitchFamily="2" charset="0"/>
                <a:cs typeface="NikoshBAN" panose="02000000000000000000" pitchFamily="2" charset="0"/>
              </a:rPr>
              <a:t>?</a:t>
            </a:r>
            <a:endParaRPr lang="en-US" sz="3600" dirty="0">
              <a:solidFill>
                <a:schemeClr val="accent2">
                  <a:lumMod val="75000"/>
                </a:schemeClr>
              </a:solidFill>
            </a:endParaRPr>
          </a:p>
        </p:txBody>
      </p:sp>
      <p:sp>
        <p:nvSpPr>
          <p:cNvPr id="10" name="Oval Callout 9"/>
          <p:cNvSpPr/>
          <p:nvPr/>
        </p:nvSpPr>
        <p:spPr>
          <a:xfrm rot="18568388">
            <a:off x="-175712" y="806783"/>
            <a:ext cx="2125523" cy="1713473"/>
          </a:xfrm>
          <a:prstGeom prst="wedgeEllipseCallout">
            <a:avLst>
              <a:gd name="adj1" fmla="val -46058"/>
              <a:gd name="adj2" fmla="val 16172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40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2">
            <a:extLst>
              <a:ext uri="{FF2B5EF4-FFF2-40B4-BE49-F238E27FC236}">
                <a16:creationId xmlns:a16="http://schemas.microsoft.com/office/drawing/2014/main" xmlns="" id="{7DFF4F14-1DA9-4268-954E-7B421207994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47809" r="27720"/>
          <a:stretch>
            <a:fillRect/>
          </a:stretch>
        </p:blipFill>
        <p:spPr bwMode="auto">
          <a:xfrm>
            <a:off x="3124200" y="838200"/>
            <a:ext cx="2667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p:cNvPicPr/>
          <p:nvPr/>
        </p:nvPicPr>
        <p:blipFill>
          <a:blip r:embed="rId3"/>
          <a:srcRect/>
          <a:stretch>
            <a:fillRect/>
          </a:stretch>
        </p:blipFill>
        <p:spPr bwMode="auto">
          <a:xfrm>
            <a:off x="8001000" y="1"/>
            <a:ext cx="1143000" cy="1066799"/>
          </a:xfrm>
          <a:prstGeom prst="rect">
            <a:avLst/>
          </a:prstGeom>
          <a:noFill/>
        </p:spPr>
      </p:pic>
    </p:spTree>
    <p:extLst>
      <p:ext uri="{BB962C8B-B14F-4D97-AF65-F5344CB8AC3E}">
        <p14:creationId xmlns="" xmlns:p14="http://schemas.microsoft.com/office/powerpoint/2010/main" val="41400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TotalTime>
  <Words>612</Words>
  <Application>Microsoft Office PowerPoint</Application>
  <PresentationFormat>On-screen Show (4:3)</PresentationFormat>
  <Paragraphs>99</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মাল্টিমিডিয়া ক্লাসে সকলকে স্বাগতম  </vt:lpstr>
      <vt:lpstr>পরিচিতি</vt:lpstr>
      <vt:lpstr> আমরা কিসের ছবি দেখতে পাচ্ছি?   </vt:lpstr>
      <vt:lpstr>Slide 4</vt:lpstr>
      <vt:lpstr>Slide 5</vt:lpstr>
      <vt:lpstr>Slide 6</vt:lpstr>
      <vt:lpstr>Slide 7</vt:lpstr>
      <vt:lpstr>Slide 8</vt:lpstr>
      <vt:lpstr>Slide 9</vt:lpstr>
      <vt:lpstr>মোট দেশজ উৎপাদন (জিডিপি) GDP = Gross Domestic Product</vt:lpstr>
      <vt:lpstr>Slide 11</vt:lpstr>
      <vt:lpstr>Slide 12</vt:lpstr>
      <vt:lpstr>মোট জাতীয় উৎপাদন (জিএনপি) GNP=Gross National Product</vt:lpstr>
      <vt:lpstr>  </vt:lpstr>
      <vt:lpstr> মাথাপিছু আয়ে শীর্ষে অবস্থানকারী দশটি এবং সর্বনিম্ন অবস্থানে অবস্থিত দেশের তালিকা : 2019  </vt:lpstr>
      <vt:lpstr>Slide 16</vt:lpstr>
      <vt:lpstr>  </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মাল্টিমিডিয়া ক্লাসে সকলকে স্বাগতম  </dc:title>
  <dc:creator>SIRAJ SIR</dc:creator>
  <cp:lastModifiedBy>DELL</cp:lastModifiedBy>
  <cp:revision>100</cp:revision>
  <dcterms:created xsi:type="dcterms:W3CDTF">2006-08-16T00:00:00Z</dcterms:created>
  <dcterms:modified xsi:type="dcterms:W3CDTF">2021-02-27T06:03:43Z</dcterms:modified>
</cp:coreProperties>
</file>