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82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2399319225721699E-2"/>
          <c:y val="0.25871276959945289"/>
          <c:w val="0.61651000656168042"/>
          <c:h val="0.6831724295332647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৫৫%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৩৫%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৮%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৫%</a:t>
                    </a:r>
                    <a:endParaRPr lang="en-US"/>
                  </a:p>
                </c:rich>
              </c:tx>
              <c:showPercent val="1"/>
            </c:dLbl>
            <c:dLbl>
              <c:idx val="4"/>
              <c:layout>
                <c:manualLayout>
                  <c:x val="9.3923037846075696E-2"/>
                  <c:y val="4.14000823426484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১%</a:t>
                    </a:r>
                    <a:endParaRPr lang="en-US" dirty="0"/>
                  </a:p>
                </c:rich>
              </c:tx>
              <c:showPercent val="1"/>
            </c:dLbl>
            <c:dLbl>
              <c:idx val="5"/>
              <c:layout>
                <c:manualLayout>
                  <c:x val="5.1678096689526713E-2"/>
                  <c:y val="8.511476506613152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১%</a:t>
                    </a:r>
                    <a:endParaRPr lang="en-US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Sheet1!$A$2:$A$7</c:f>
              <c:strCache>
                <c:ptCount val="6"/>
                <c:pt idx="0">
                  <c:v>সিলিকা</c:v>
                </c:pt>
                <c:pt idx="1">
                  <c:v>এলুমিনা</c:v>
                </c:pt>
                <c:pt idx="2">
                  <c:v>আয়রন অক্সাইড</c:v>
                </c:pt>
                <c:pt idx="3">
                  <c:v>ম্যাগনেসিয়া</c:v>
                </c:pt>
                <c:pt idx="4">
                  <c:v>চুন</c:v>
                </c:pt>
                <c:pt idx="5">
                  <c:v>জৈব পদার্থ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</c:v>
                </c:pt>
                <c:pt idx="1">
                  <c:v>2.5</c:v>
                </c:pt>
                <c:pt idx="2">
                  <c:v>1.8</c:v>
                </c:pt>
                <c:pt idx="3">
                  <c:v>1.5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0821903310473355"/>
          <c:y val="0.23442617466934279"/>
          <c:w val="0.27331325061640022"/>
          <c:h val="0.53752354485101039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ick_3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2400"/>
            <a:ext cx="6342858" cy="3571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4114800"/>
            <a:ext cx="6324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</a:rPr>
              <a:t>ইট</a:t>
            </a:r>
            <a:endParaRPr lang="en-US" sz="6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(Bricks)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3429000" y="63963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002060"/>
                </a:solidFill>
              </a:rPr>
              <a:t>সিভিল কন্সট্রাকশন-১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914400"/>
            <a:ext cx="81534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</a:rPr>
              <a:t>প্রশ্নঃ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ইট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বলতে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কি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বুঝায়</a:t>
            </a:r>
            <a:r>
              <a:rPr lang="en-US" sz="3200" b="1" dirty="0" smtClean="0">
                <a:solidFill>
                  <a:srgbClr val="C00000"/>
                </a:solidFill>
              </a:rPr>
              <a:t> ?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981200"/>
            <a:ext cx="7924800" cy="1200329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400" b="1" dirty="0" smtClean="0"/>
              <a:t>উত্তরঃ ইট কাদার তৈরি আয়তাকার কঠিন ঘনবস্তু। এগুলো কাঁচা অবস্থায় নমনীয় এবং উচ্চ তাপে পোড়ানোর পর কৃত্রিম পাথরের ন্যায় শক্ত হয়।</a:t>
            </a:r>
          </a:p>
        </p:txBody>
      </p:sp>
      <p:pic>
        <p:nvPicPr>
          <p:cNvPr id="6" name="Picture 5" descr="Bricks_2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038600"/>
            <a:ext cx="2362202" cy="18141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4267200"/>
            <a:ext cx="533400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/>
              <a:t>সংযুক্তিঃ খ্রীষ্ট-পূর্ব ৭৫০০ বছর পূর্বে তুরস্কের তাইগ্রিস (নদী) এলাকায় সবচেয়ে প্রাচীনতম ইটের </a:t>
            </a:r>
            <a:r>
              <a:rPr lang="bn-BD" sz="2800" dirty="0" smtClean="0"/>
              <a:t>সন্ধান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মেলে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6781800" y="6248401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0070C0"/>
                </a:solidFill>
              </a:rPr>
              <a:t>কারিগরি শিক্ষা নিলে, বিশ্বজুড়ে কর্ম মেলে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8305800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C00000"/>
                </a:solidFill>
              </a:rPr>
              <a:t>প্রশ্নঃ ইটের মাটির উপাদানগুলো শতকরা হারে প্রকাশ কর।</a:t>
            </a:r>
          </a:p>
          <a:p>
            <a:r>
              <a:rPr lang="bn-BD" sz="2000" b="1" dirty="0" smtClean="0">
                <a:solidFill>
                  <a:srgbClr val="C00000"/>
                </a:solidFill>
              </a:rPr>
              <a:t>অথবা, ইটের মাটির মুল উপাদানগুলোর তালিকা (শতকরা হারসহ) উল্লেখ কর।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362200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উত্তরঃ ইটের কাদায় প্রয়োজনীয় উপাদানগুলো হল-</a:t>
            </a:r>
          </a:p>
          <a:p>
            <a:endParaRPr lang="bn-BD" sz="2400" dirty="0" smtClean="0"/>
          </a:p>
          <a:p>
            <a:pPr>
              <a:buBlip>
                <a:blip r:embed="rId2"/>
              </a:buBlip>
            </a:pPr>
            <a:r>
              <a:rPr lang="bn-BD" sz="2400" dirty="0" smtClean="0"/>
              <a:t> সিলিকা – ৫৫%</a:t>
            </a:r>
          </a:p>
          <a:p>
            <a:pPr>
              <a:buBlip>
                <a:blip r:embed="rId2"/>
              </a:buBlip>
            </a:pPr>
            <a:r>
              <a:rPr lang="bn-BD" sz="2400" dirty="0" smtClean="0"/>
              <a:t> এলুমিনা – ৩৫%</a:t>
            </a:r>
          </a:p>
          <a:p>
            <a:pPr>
              <a:buBlip>
                <a:blip r:embed="rId2"/>
              </a:buBlip>
            </a:pPr>
            <a:r>
              <a:rPr lang="bn-BD" sz="2400" dirty="0" smtClean="0"/>
              <a:t> আয়রন অক্সাইড – ৮%</a:t>
            </a:r>
          </a:p>
          <a:p>
            <a:pPr>
              <a:buBlip>
                <a:blip r:embed="rId2"/>
              </a:buBlip>
            </a:pPr>
            <a:r>
              <a:rPr lang="bn-BD" sz="2400" dirty="0" smtClean="0"/>
              <a:t> ম্যাগনেসিয়া – ৫%</a:t>
            </a:r>
          </a:p>
          <a:p>
            <a:pPr>
              <a:buBlip>
                <a:blip r:embed="rId2"/>
              </a:buBlip>
            </a:pPr>
            <a:r>
              <a:rPr lang="bn-BD" sz="2400" dirty="0" smtClean="0"/>
              <a:t> চুন -১%</a:t>
            </a:r>
          </a:p>
          <a:p>
            <a:pPr>
              <a:buBlip>
                <a:blip r:embed="rId2"/>
              </a:buBlip>
            </a:pPr>
            <a:r>
              <a:rPr lang="bn-BD" sz="2400" dirty="0" smtClean="0"/>
              <a:t> জৈব পদার্থ -১%</a:t>
            </a:r>
          </a:p>
          <a:p>
            <a:pPr>
              <a:buBlip>
                <a:blip r:embed="rId2"/>
              </a:buBlip>
            </a:pPr>
            <a:endParaRPr lang="bn-BD" sz="2400" dirty="0" smtClean="0"/>
          </a:p>
          <a:p>
            <a:r>
              <a:rPr lang="bn-BD" sz="2400" dirty="0" smtClean="0"/>
              <a:t>   মোট উপাদান – ১০০%</a:t>
            </a:r>
            <a:endParaRPr lang="en-US" sz="2400" dirty="0"/>
          </a:p>
        </p:txBody>
      </p:sp>
      <p:graphicFrame>
        <p:nvGraphicFramePr>
          <p:cNvPr id="14" name="Chart 13"/>
          <p:cNvGraphicFramePr/>
          <p:nvPr/>
        </p:nvGraphicFramePr>
        <p:xfrm>
          <a:off x="3505200" y="2286000"/>
          <a:ext cx="50292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-5486400" y="632460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rgbClr val="7030A0"/>
                </a:solidFill>
              </a:rPr>
              <a:t>কারিগরি শিক্ষা গ্রহণ করি, নিজের জীবন নিজে গড়ি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2400"/>
            <a:ext cx="6858000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rgbClr val="C00000"/>
                </a:solidFill>
              </a:rPr>
              <a:t>প্রশ্নঃ </a:t>
            </a:r>
            <a:r>
              <a:rPr lang="en-US" sz="2000" b="1" dirty="0" err="1" smtClean="0">
                <a:solidFill>
                  <a:srgbClr val="C00000"/>
                </a:solidFill>
              </a:rPr>
              <a:t>ইট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তৈরির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ধাপসমূহ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ধারাবাহিকভাবে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লেখ</a:t>
            </a:r>
            <a:r>
              <a:rPr lang="en-US" sz="2000" b="1" dirty="0" smtClean="0">
                <a:solidFill>
                  <a:srgbClr val="C00000"/>
                </a:solidFill>
              </a:rPr>
              <a:t> ?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1336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/>
              <a:t>১) ইটের কাদা নির্বাচন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2133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/>
              <a:t>২) ইটের কাদা প্রস্তুতকরণ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4572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/>
              <a:t>৩) ইট কাটা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4191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/>
              <a:t>৪) ইট শুকানো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64770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/>
              <a:t>৫) ইট পোড়ানো</a:t>
            </a:r>
            <a:endParaRPr lang="en-US" b="1" dirty="0"/>
          </a:p>
        </p:txBody>
      </p:sp>
      <p:pic>
        <p:nvPicPr>
          <p:cNvPr id="11" name="Picture 10" descr="ইটের কাদা নির্বাচ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09600"/>
            <a:ext cx="2895600" cy="1505712"/>
          </a:xfrm>
          <a:prstGeom prst="rect">
            <a:avLst/>
          </a:prstGeom>
        </p:spPr>
      </p:pic>
      <p:pic>
        <p:nvPicPr>
          <p:cNvPr id="12" name="Picture 11" descr="কাদা প্রস্তুতকরন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609600"/>
            <a:ext cx="2743200" cy="1500189"/>
          </a:xfrm>
          <a:prstGeom prst="rect">
            <a:avLst/>
          </a:prstGeom>
        </p:spPr>
      </p:pic>
      <p:pic>
        <p:nvPicPr>
          <p:cNvPr id="13" name="Picture 12" descr="ইট কাটা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3048000"/>
            <a:ext cx="2914344" cy="1524000"/>
          </a:xfrm>
          <a:prstGeom prst="rect">
            <a:avLst/>
          </a:prstGeom>
        </p:spPr>
      </p:pic>
      <p:pic>
        <p:nvPicPr>
          <p:cNvPr id="14" name="Picture 13" descr="ইট শুকানো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514600"/>
            <a:ext cx="2971800" cy="1670538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4038600" y="1066800"/>
            <a:ext cx="914400" cy="5334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6248400" y="2514600"/>
            <a:ext cx="533400" cy="4572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3962400" y="3200400"/>
            <a:ext cx="990600" cy="609600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981200" y="4495800"/>
            <a:ext cx="533400" cy="457200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ইট পোড়ানো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5029200"/>
            <a:ext cx="2971800" cy="141965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5029200" y="5181600"/>
            <a:ext cx="30480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/>
              <a:t>দক্ষ হবো নেইকো লাজ</a:t>
            </a:r>
          </a:p>
          <a:p>
            <a:pPr algn="ctr"/>
            <a:r>
              <a:rPr lang="bn-BD" b="1" dirty="0" smtClean="0"/>
              <a:t>ঘুচবে অভাব-মিলবে কাজ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64999">
              <a:srgbClr val="F0EBD5"/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ick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00200"/>
            <a:ext cx="5867400" cy="44380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11430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</a:rPr>
              <a:t>একটি আদর্শ ইটের আকার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172200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400" b="1" dirty="0" smtClean="0">
                <a:solidFill>
                  <a:srgbClr val="002060"/>
                </a:solidFill>
              </a:rPr>
              <a:t>গনপূর্ত বিভাগের নমুনা অনুসারে একটি ভাল মানের ইটের আকারঃ ৯.৫ ইঞ্চি দৈর্ঘ্য, ৪.৫ ইঞ্চি প্রস্থ, ২.৭৫ ইঞ্চি উচ্চতা</a:t>
            </a:r>
            <a:endParaRPr lang="en-US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762000"/>
            <a:ext cx="7696200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1400" b="1" dirty="0" smtClean="0">
                <a:solidFill>
                  <a:srgbClr val="002060"/>
                </a:solidFill>
              </a:rPr>
              <a:t>প্রশ্নঃ আমাদের দেশে প্রচলিত সাধারণ ইটের পরিমাপ লেখ?</a:t>
            </a:r>
          </a:p>
          <a:p>
            <a:r>
              <a:rPr lang="bn-BD" sz="1400" b="1" dirty="0" smtClean="0">
                <a:solidFill>
                  <a:srgbClr val="002060"/>
                </a:solidFill>
              </a:rPr>
              <a:t>অথবা, আদর্শ ইটের আকার এবং ওজন কত?</a:t>
            </a:r>
          </a:p>
          <a:p>
            <a:r>
              <a:rPr lang="bn-BD" sz="1400" b="1" dirty="0" smtClean="0">
                <a:solidFill>
                  <a:srgbClr val="002060"/>
                </a:solidFill>
              </a:rPr>
              <a:t>অথবা, মসলাসহ ইটের পরিমাপ কত?</a:t>
            </a:r>
            <a:endParaRPr lang="en-US" sz="14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2057400"/>
          <a:ext cx="85344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223"/>
                <a:gridCol w="1150329"/>
                <a:gridCol w="1100693"/>
                <a:gridCol w="1399082"/>
                <a:gridCol w="1538991"/>
                <a:gridCol w="1399082"/>
              </a:tblGrid>
              <a:tr h="438912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নির্মাণ</a:t>
                      </a:r>
                      <a:r>
                        <a:rPr lang="bn-BD" baseline="0" dirty="0" smtClean="0"/>
                        <a:t> সাম্রগী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ধরণ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দৈর্ঘ্য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প্রস্থ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ঊচ্চতা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ওজন</a:t>
                      </a:r>
                      <a:endParaRPr lang="en-US" dirty="0"/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rgbClr val="C00000"/>
                          </a:solidFill>
                        </a:rPr>
                        <a:t>ইট</a:t>
                      </a:r>
                      <a:endParaRPr lang="en-US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dirty="0" smtClean="0"/>
                        <a:t>মসলা</a:t>
                      </a:r>
                      <a:r>
                        <a:rPr lang="bn-BD" sz="1600" b="1" baseline="0" dirty="0" smtClean="0"/>
                        <a:t> ছাড়া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dirty="0" smtClean="0"/>
                        <a:t>৯.৫</a:t>
                      </a:r>
                      <a:r>
                        <a:rPr lang="bn-BD" sz="1600" b="1" baseline="0" dirty="0" smtClean="0"/>
                        <a:t> ইঞ্চি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b="1" baseline="0" dirty="0" smtClean="0"/>
                        <a:t>৪.৫ ইঞ্চি</a:t>
                      </a:r>
                      <a:endParaRPr lang="en-US" sz="1600" b="1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b="1" baseline="0" dirty="0" smtClean="0"/>
                        <a:t>২.৭৫ ইঞ্চি</a:t>
                      </a:r>
                      <a:endParaRPr lang="en-US" sz="1600" b="1" dirty="0" smtClean="0"/>
                    </a:p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dirty="0" smtClean="0"/>
                        <a:t>প্রায় ৪ কেজি</a:t>
                      </a:r>
                      <a:endParaRPr lang="en-US" sz="1600" b="1" dirty="0"/>
                    </a:p>
                  </a:txBody>
                  <a:tcPr/>
                </a:tc>
              </a:tr>
              <a:tr h="10241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b="1" dirty="0" smtClean="0"/>
                        <a:t>মসলা</a:t>
                      </a:r>
                      <a:r>
                        <a:rPr lang="bn-BD" sz="1600" b="1" baseline="0" dirty="0" smtClean="0"/>
                        <a:t> ছাড়া</a:t>
                      </a:r>
                      <a:endParaRPr lang="en-US" sz="1600" b="1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dirty="0" smtClean="0"/>
                        <a:t>২৪ সেমি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dirty="0" smtClean="0"/>
                        <a:t>১২ সেমি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dirty="0" smtClean="0"/>
                        <a:t>৭ সেমি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dirty="0" smtClean="0"/>
                        <a:t>৩.৭৫</a:t>
                      </a:r>
                      <a:endParaRPr lang="en-US" sz="1600" b="1" dirty="0"/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dirty="0" smtClean="0"/>
                        <a:t>মসলা সহ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b="1" baseline="0" dirty="0" smtClean="0"/>
                        <a:t>১০ ইঞ্চি</a:t>
                      </a:r>
                      <a:endParaRPr lang="en-US" sz="1600" b="1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b="1" dirty="0" smtClean="0"/>
                        <a:t>৫</a:t>
                      </a:r>
                      <a:r>
                        <a:rPr lang="bn-BD" sz="1600" b="1" baseline="0" dirty="0" smtClean="0"/>
                        <a:t> ইঞ্চি</a:t>
                      </a:r>
                      <a:endParaRPr lang="en-US" sz="1600" b="1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b="1" baseline="0" dirty="0" smtClean="0"/>
                        <a:t>৩ ইঞ্চি</a:t>
                      </a:r>
                      <a:endParaRPr lang="en-US" sz="1600" b="1" dirty="0" smtClean="0"/>
                    </a:p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dirty="0" smtClean="0"/>
                        <a:t>৩.১২৫</a:t>
                      </a:r>
                      <a:endParaRPr lang="en-US" sz="1600" b="1" dirty="0"/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b="1" dirty="0" smtClean="0"/>
                        <a:t>মসলা সহ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b="1" baseline="0" dirty="0" smtClean="0"/>
                        <a:t>২৫.৪ ইঞ্চি</a:t>
                      </a:r>
                      <a:endParaRPr lang="en-US" sz="1600" b="1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b="1" baseline="0" dirty="0" smtClean="0"/>
                        <a:t>১২.৭ ইঞ্চি</a:t>
                      </a:r>
                      <a:endParaRPr lang="en-US" sz="1600" b="1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b="1" baseline="0" dirty="0" smtClean="0"/>
                        <a:t>৭.৬ ইঞ্চি</a:t>
                      </a:r>
                      <a:endParaRPr lang="en-US" sz="1600" b="1" dirty="0" smtClean="0"/>
                    </a:p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6019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solidFill>
                  <a:srgbClr val="002060"/>
                </a:solidFill>
              </a:rPr>
              <a:t>শিক্ষার শেকড়ের স্বাদ তেঁতো হলেও এর ফল মিষ্টি  – এরিস্টটল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534400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200" b="1" dirty="0" smtClean="0">
                <a:solidFill>
                  <a:srgbClr val="C00000"/>
                </a:solidFill>
              </a:rPr>
              <a:t>প্রশ্নঃ ভালো ইটের বা ১</a:t>
            </a:r>
            <a:r>
              <a:rPr lang="en-US" sz="2200" b="1" dirty="0" smtClean="0">
                <a:solidFill>
                  <a:srgbClr val="C00000"/>
                </a:solidFill>
              </a:rPr>
              <a:t>ম </a:t>
            </a:r>
            <a:r>
              <a:rPr lang="en-US" sz="2200" b="1" dirty="0" err="1" smtClean="0">
                <a:solidFill>
                  <a:srgbClr val="C00000"/>
                </a:solidFill>
              </a:rPr>
              <a:t>শ্রেণির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bn-BD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ইটের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bn-BD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বৈশিষ্ট্য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bn-BD" sz="2200" b="1" dirty="0" smtClean="0">
                <a:solidFill>
                  <a:srgbClr val="C00000"/>
                </a:solidFill>
              </a:rPr>
              <a:t> বা গুণাগুণ </a:t>
            </a:r>
            <a:r>
              <a:rPr lang="en-US" sz="2200" b="1" dirty="0" err="1" smtClean="0">
                <a:solidFill>
                  <a:srgbClr val="C00000"/>
                </a:solidFill>
              </a:rPr>
              <a:t>উল্লেখ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কর</a:t>
            </a:r>
            <a:r>
              <a:rPr lang="en-US" sz="2200" b="1" dirty="0" smtClean="0">
                <a:solidFill>
                  <a:srgbClr val="C00000"/>
                </a:solidFill>
              </a:rPr>
              <a:t> ?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371601"/>
            <a:ext cx="80772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bn-BD" sz="1900" b="1" dirty="0" smtClean="0"/>
              <a:t> আকার সুষম,(৯.৫ ইঞ্চি দৈর্ঘ্য, ৪.৫ ইঞ্চি প্রস্থ, ২.৭৫ ইঞ্চি উচ্চতা),তীক্ষ বর্গাকৃতি কোণা বিশিষ্ট।</a:t>
            </a:r>
          </a:p>
          <a:p>
            <a:pPr>
              <a:buBlip>
                <a:blip r:embed="rId2"/>
              </a:buBlip>
            </a:pPr>
            <a:r>
              <a:rPr lang="bn-BD" sz="1900" b="1" dirty="0" smtClean="0"/>
              <a:t> উত্তমরূপে পোড়ানো, রং গাঢ় লাল বা তাম্র বর্নের।</a:t>
            </a:r>
          </a:p>
          <a:p>
            <a:pPr>
              <a:buBlip>
                <a:blip r:embed="rId2"/>
              </a:buBlip>
            </a:pPr>
            <a:r>
              <a:rPr lang="bn-BD" sz="1900" b="1" dirty="0" smtClean="0"/>
              <a:t> আঘাত করলে বাজনার মতো বা ধাতব শব্দ হবে।</a:t>
            </a:r>
          </a:p>
          <a:p>
            <a:pPr>
              <a:buBlip>
                <a:blip r:embed="rId2"/>
              </a:buBlip>
            </a:pPr>
            <a:r>
              <a:rPr lang="bn-BD" sz="1900" b="1" dirty="0" smtClean="0"/>
              <a:t> নখ দিয়ে আঁচড় কাটলে কোন দাগ পড়বে না।</a:t>
            </a:r>
          </a:p>
          <a:p>
            <a:pPr>
              <a:buBlip>
                <a:blip r:embed="rId2"/>
              </a:buBlip>
            </a:pPr>
            <a:r>
              <a:rPr lang="bn-BD" sz="1900" b="1" dirty="0" smtClean="0"/>
              <a:t> দুটি ইটকে ১ মিটার উপর হতে ইংরেজি </a:t>
            </a:r>
            <a:r>
              <a:rPr lang="bn-BD" sz="1900" b="1" dirty="0" smtClean="0">
                <a:solidFill>
                  <a:srgbClr val="C00000"/>
                </a:solidFill>
              </a:rPr>
              <a:t>T</a:t>
            </a:r>
            <a:r>
              <a:rPr lang="bn-BD" sz="1900" b="1" dirty="0" smtClean="0"/>
              <a:t> এর মতো করে ছেড়ে দিলে ভাঙ্গবে না।</a:t>
            </a:r>
          </a:p>
          <a:p>
            <a:pPr>
              <a:buBlip>
                <a:blip r:embed="rId2"/>
              </a:buBlip>
            </a:pPr>
            <a:r>
              <a:rPr lang="bn-BD" sz="1900" b="1" dirty="0" smtClean="0"/>
              <a:t> </a:t>
            </a:r>
            <a:r>
              <a:rPr lang="en-US" sz="1900" b="1" dirty="0" smtClean="0"/>
              <a:t>২৪ </a:t>
            </a:r>
            <a:r>
              <a:rPr lang="en-US" sz="1900" b="1" dirty="0" err="1" smtClean="0"/>
              <a:t>ঘন্টা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পানিতে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ডুবিয়ে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রাখলে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নিজ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শুষ্ক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ওজনের</a:t>
            </a:r>
            <a:r>
              <a:rPr lang="en-US" sz="1900" b="1" dirty="0" smtClean="0"/>
              <a:t> ২০% </a:t>
            </a:r>
            <a:r>
              <a:rPr lang="en-US" sz="1900" b="1" dirty="0" err="1" smtClean="0"/>
              <a:t>এর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বেশি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পানি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শোষণ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করবে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না</a:t>
            </a:r>
            <a:r>
              <a:rPr lang="en-US" sz="1900" b="1" dirty="0" smtClean="0"/>
              <a:t>।</a:t>
            </a:r>
          </a:p>
          <a:p>
            <a:pPr>
              <a:buBlip>
                <a:blip r:embed="rId2"/>
              </a:buBlip>
            </a:pPr>
            <a:r>
              <a:rPr lang="en-US" sz="1900" b="1" dirty="0" smtClean="0"/>
              <a:t> </a:t>
            </a:r>
            <a:r>
              <a:rPr lang="en-US" sz="1900" b="1" dirty="0" err="1" smtClean="0"/>
              <a:t>একক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ওজন</a:t>
            </a:r>
            <a:r>
              <a:rPr lang="en-US" sz="1900" b="1" dirty="0" smtClean="0"/>
              <a:t> ২০০০ </a:t>
            </a:r>
            <a:r>
              <a:rPr lang="en-US" sz="1900" b="1" dirty="0" err="1" smtClean="0"/>
              <a:t>কেজি</a:t>
            </a:r>
            <a:r>
              <a:rPr lang="en-US" sz="1900" b="1" dirty="0" smtClean="0"/>
              <a:t>/</a:t>
            </a:r>
            <a:r>
              <a:rPr lang="en-US" sz="1900" b="1" dirty="0" err="1" smtClean="0"/>
              <a:t>ঘনমিটার</a:t>
            </a:r>
            <a:r>
              <a:rPr lang="en-US" sz="1900" b="1" dirty="0" smtClean="0"/>
              <a:t>।</a:t>
            </a:r>
          </a:p>
          <a:p>
            <a:pPr>
              <a:buBlip>
                <a:blip r:embed="rId2"/>
              </a:buBlip>
            </a:pPr>
            <a:r>
              <a:rPr lang="en-US" sz="1900" b="1" dirty="0" smtClean="0"/>
              <a:t> </a:t>
            </a:r>
            <a:r>
              <a:rPr lang="en-US" sz="1900" b="1" dirty="0" err="1" smtClean="0"/>
              <a:t>বিচূর্ণন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শক্তি</a:t>
            </a:r>
            <a:r>
              <a:rPr lang="en-US" sz="1900" b="1" dirty="0" smtClean="0"/>
              <a:t>  ৪০০-৭০০ </a:t>
            </a:r>
            <a:r>
              <a:rPr lang="en-US" sz="1900" b="1" dirty="0" err="1" smtClean="0"/>
              <a:t>টন</a:t>
            </a:r>
            <a:r>
              <a:rPr lang="en-US" sz="1900" b="1" dirty="0" smtClean="0"/>
              <a:t>/</a:t>
            </a:r>
            <a:r>
              <a:rPr lang="en-US" sz="1900" b="1" dirty="0" err="1" smtClean="0"/>
              <a:t>বর্গমিটার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অথবা</a:t>
            </a:r>
            <a:r>
              <a:rPr lang="en-US" sz="1900" b="1" dirty="0" smtClean="0"/>
              <a:t>  ১৪০ </a:t>
            </a:r>
            <a:r>
              <a:rPr lang="en-US" sz="1900" b="1" dirty="0" err="1" smtClean="0"/>
              <a:t>কেজি</a:t>
            </a:r>
            <a:r>
              <a:rPr lang="en-US" sz="1900" b="1" dirty="0" smtClean="0"/>
              <a:t>/</a:t>
            </a:r>
            <a:r>
              <a:rPr lang="en-US" sz="1900" b="1" dirty="0" err="1" smtClean="0"/>
              <a:t>বর্গসেমি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এর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কম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হবেনা</a:t>
            </a:r>
            <a:r>
              <a:rPr lang="en-US" sz="1900" b="1" dirty="0" smtClean="0"/>
              <a:t>।</a:t>
            </a:r>
          </a:p>
          <a:p>
            <a:pPr>
              <a:buBlip>
                <a:blip r:embed="rId2"/>
              </a:buBlip>
            </a:pPr>
            <a:r>
              <a:rPr lang="en-US" sz="1900" b="1" dirty="0" smtClean="0"/>
              <a:t> </a:t>
            </a:r>
            <a:r>
              <a:rPr lang="en-US" sz="1900" b="1" dirty="0" err="1" smtClean="0"/>
              <a:t>কোন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ফাটল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বা</a:t>
            </a:r>
            <a:r>
              <a:rPr lang="en-US" sz="1900" b="1" dirty="0" smtClean="0"/>
              <a:t>  </a:t>
            </a:r>
            <a:r>
              <a:rPr lang="en-US" sz="1900" b="1" dirty="0" err="1" smtClean="0"/>
              <a:t>বিকৃতি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থাকবে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না</a:t>
            </a:r>
            <a:r>
              <a:rPr lang="en-US" sz="1900" b="1" dirty="0" smtClean="0"/>
              <a:t>।</a:t>
            </a:r>
          </a:p>
          <a:p>
            <a:pPr>
              <a:buBlip>
                <a:blip r:embed="rId2"/>
              </a:buBlip>
            </a:pPr>
            <a:r>
              <a:rPr lang="en-US" sz="1900" b="1" dirty="0" smtClean="0"/>
              <a:t> </a:t>
            </a:r>
            <a:r>
              <a:rPr lang="en-US" sz="1900" b="1" dirty="0" err="1" smtClean="0"/>
              <a:t>পানিতে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ভিজালে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আয়তনে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পরিবর্তন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হয়</a:t>
            </a:r>
            <a:r>
              <a:rPr lang="en-US" sz="1900" b="1" dirty="0" smtClean="0"/>
              <a:t> </a:t>
            </a:r>
            <a:r>
              <a:rPr lang="bn-BD" sz="1900" b="1" dirty="0" smtClean="0"/>
              <a:t>না</a:t>
            </a:r>
            <a:r>
              <a:rPr lang="en-US" sz="1900" b="1" dirty="0" smtClean="0"/>
              <a:t>।</a:t>
            </a:r>
          </a:p>
          <a:p>
            <a:pPr>
              <a:buBlip>
                <a:blip r:embed="rId2"/>
              </a:buBlip>
            </a:pPr>
            <a:r>
              <a:rPr lang="en-US" sz="1900" b="1" dirty="0" smtClean="0"/>
              <a:t> </a:t>
            </a:r>
            <a:r>
              <a:rPr lang="en-US" sz="1900" b="1" dirty="0" err="1" smtClean="0"/>
              <a:t>ওজন</a:t>
            </a:r>
            <a:r>
              <a:rPr lang="en-US" sz="1900" b="1" dirty="0" smtClean="0"/>
              <a:t>  ৩.৭৫ </a:t>
            </a:r>
            <a:r>
              <a:rPr lang="en-US" sz="1900" b="1" dirty="0" err="1" smtClean="0"/>
              <a:t>কেজির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বেশি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হবে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না</a:t>
            </a:r>
            <a:r>
              <a:rPr lang="en-US" sz="1900" b="1" dirty="0" smtClean="0"/>
              <a:t>।</a:t>
            </a:r>
            <a:endParaRPr lang="bn-BD" sz="1900" b="1" dirty="0" smtClean="0"/>
          </a:p>
          <a:p>
            <a:endParaRPr lang="bn-BD" sz="2000" b="1" dirty="0" smtClean="0"/>
          </a:p>
          <a:p>
            <a:r>
              <a:rPr lang="bn-BD" sz="2100" b="1" u="sng" dirty="0" smtClean="0">
                <a:solidFill>
                  <a:srgbClr val="002060"/>
                </a:solidFill>
              </a:rPr>
              <a:t>ভালো ইটের </a:t>
            </a:r>
            <a:r>
              <a:rPr lang="en-US" sz="2100" b="1" u="sng" dirty="0" err="1" smtClean="0">
                <a:solidFill>
                  <a:srgbClr val="002060"/>
                </a:solidFill>
              </a:rPr>
              <a:t>বৈশিষ্ট্য</a:t>
            </a:r>
            <a:r>
              <a:rPr lang="bn-BD" sz="2100" b="1" u="sng" dirty="0" smtClean="0">
                <a:solidFill>
                  <a:srgbClr val="002060"/>
                </a:solidFill>
              </a:rPr>
              <a:t> এর উপর ভিত্তি করে ইটের মাঠ পরীক্ষা করে দেখাও </a:t>
            </a:r>
          </a:p>
          <a:p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144780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Mahafuzur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Rahman</a:t>
            </a:r>
            <a:endParaRPr lang="en-US" sz="2800" b="1" dirty="0" smtClean="0"/>
          </a:p>
          <a:p>
            <a:pPr algn="ctr"/>
            <a:r>
              <a:rPr lang="en-US" sz="2800" dirty="0" smtClean="0"/>
              <a:t>Trade Instructor</a:t>
            </a:r>
          </a:p>
          <a:p>
            <a:pPr algn="ctr"/>
            <a:r>
              <a:rPr lang="en-US" sz="1600" dirty="0" smtClean="0"/>
              <a:t>(Civil Construction)</a:t>
            </a:r>
          </a:p>
          <a:p>
            <a:pPr algn="ctr"/>
            <a:r>
              <a:rPr lang="en-US" sz="2000" dirty="0" err="1" smtClean="0"/>
              <a:t>Botolbunia</a:t>
            </a:r>
            <a:r>
              <a:rPr lang="en-US" sz="2000" dirty="0" smtClean="0"/>
              <a:t> School &amp; College</a:t>
            </a:r>
          </a:p>
          <a:p>
            <a:pPr algn="ctr"/>
            <a:r>
              <a:rPr lang="en-US" sz="2000" dirty="0" err="1" smtClean="0"/>
              <a:t>Patuakhali</a:t>
            </a:r>
            <a:r>
              <a:rPr lang="en-US" sz="2000" dirty="0" smtClean="0"/>
              <a:t> </a:t>
            </a:r>
            <a:r>
              <a:rPr lang="en-US" sz="2000" dirty="0" err="1" smtClean="0"/>
              <a:t>Sadar,Patuakhali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 descr="1_BfEqTL8oEJlMcb56gsLWtw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581400"/>
            <a:ext cx="7677150" cy="2943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228600"/>
            <a:ext cx="533400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B050"/>
                </a:solidFill>
              </a:rPr>
              <a:t>কারিগরি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শিক্ষা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গ্রহন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করি</a:t>
            </a:r>
            <a:r>
              <a:rPr lang="en-US" sz="2000" b="1" dirty="0" smtClean="0">
                <a:solidFill>
                  <a:srgbClr val="00B050"/>
                </a:solidFill>
              </a:rPr>
              <a:t>, </a:t>
            </a:r>
            <a:r>
              <a:rPr lang="en-US" sz="2000" b="1" dirty="0" err="1" smtClean="0">
                <a:solidFill>
                  <a:srgbClr val="00B050"/>
                </a:solidFill>
              </a:rPr>
              <a:t>দক্ষ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হাতে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দেশ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গড়ি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9" name="Picture 8" descr="19247928_1406604896089058_3465713168662848653_n-removebg-previ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219200"/>
            <a:ext cx="2133600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6096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সাধারণ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শিক্ষা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6019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solidFill>
                  <a:srgbClr val="00B050"/>
                </a:solidFill>
              </a:rPr>
              <a:t>কারিগরি শিক্ষা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445</TotalTime>
  <Words>470</Words>
  <Application>Microsoft Office PowerPoint</Application>
  <PresentationFormat>On-screen Show (4:3)</PresentationFormat>
  <Paragraphs>88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Mahafuzur Rahman</dc:creator>
  <cp:lastModifiedBy>Admin</cp:lastModifiedBy>
  <cp:revision>62</cp:revision>
  <dcterms:created xsi:type="dcterms:W3CDTF">2006-08-16T00:00:00Z</dcterms:created>
  <dcterms:modified xsi:type="dcterms:W3CDTF">2021-02-27T16:28:51Z</dcterms:modified>
</cp:coreProperties>
</file>