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4" r:id="rId8"/>
    <p:sldId id="277" r:id="rId9"/>
    <p:sldId id="266" r:id="rId10"/>
    <p:sldId id="265" r:id="rId11"/>
    <p:sldId id="267" r:id="rId12"/>
    <p:sldId id="268" r:id="rId13"/>
    <p:sldId id="269" r:id="rId14"/>
    <p:sldId id="273" r:id="rId15"/>
    <p:sldId id="270" r:id="rId16"/>
    <p:sldId id="271" r:id="rId17"/>
    <p:sldId id="272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DE1"/>
    <a:srgbClr val="FF3399"/>
    <a:srgbClr val="540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8F7F7C2-D808-4546-B3C3-25D3890408D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6C83333-BF2D-4C31-BE81-261670D9681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54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F7C2-D808-4546-B3C3-25D3890408D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3333-BF2D-4C31-BE81-261670D96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3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F7C2-D808-4546-B3C3-25D3890408D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3333-BF2D-4C31-BE81-261670D9681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627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F7C2-D808-4546-B3C3-25D3890408D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3333-BF2D-4C31-BE81-261670D9681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917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F7C2-D808-4546-B3C3-25D3890408D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3333-BF2D-4C31-BE81-261670D96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95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F7C2-D808-4546-B3C3-25D3890408D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3333-BF2D-4C31-BE81-261670D9681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933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F7C2-D808-4546-B3C3-25D3890408D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3333-BF2D-4C31-BE81-261670D9681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838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F7C2-D808-4546-B3C3-25D3890408D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3333-BF2D-4C31-BE81-261670D9681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309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F7C2-D808-4546-B3C3-25D3890408D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3333-BF2D-4C31-BE81-261670D9681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21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F7C2-D808-4546-B3C3-25D3890408D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3333-BF2D-4C31-BE81-261670D96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7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F7C2-D808-4546-B3C3-25D3890408D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3333-BF2D-4C31-BE81-261670D9681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43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F7C2-D808-4546-B3C3-25D3890408D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3333-BF2D-4C31-BE81-261670D96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F7C2-D808-4546-B3C3-25D3890408D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3333-BF2D-4C31-BE81-261670D9681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9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F7C2-D808-4546-B3C3-25D3890408D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3333-BF2D-4C31-BE81-261670D9681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10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F7C2-D808-4546-B3C3-25D3890408D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3333-BF2D-4C31-BE81-261670D96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8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F7C2-D808-4546-B3C3-25D3890408D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3333-BF2D-4C31-BE81-261670D9681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09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F7C2-D808-4546-B3C3-25D3890408D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3333-BF2D-4C31-BE81-261670D96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0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rgbClr val="E16DE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F7F7C2-D808-4546-B3C3-25D3890408D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C83333-BF2D-4C31-BE81-261670D96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6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tmp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g"/><Relationship Id="rId7" Type="http://schemas.microsoft.com/office/2007/relationships/hdphoto" Target="../media/hdphoto4.wd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6" y="481341"/>
            <a:ext cx="5659819" cy="5856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785" y="481340"/>
            <a:ext cx="5575740" cy="58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0922" y="3517964"/>
            <a:ext cx="4474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  </a:t>
            </a:r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আনি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4699" y="3517964"/>
            <a:ext cx="4920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ইলিশ </a:t>
            </a:r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কিনি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922" y="3517964"/>
            <a:ext cx="1685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4700" y="3517964"/>
            <a:ext cx="2334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88" y="157481"/>
            <a:ext cx="4684329" cy="3029233"/>
          </a:xfrm>
          <a:prstGeom prst="rect">
            <a:avLst/>
          </a:prstGeom>
          <a:ln w="127000" cap="rnd">
            <a:solidFill>
              <a:srgbClr val="FF33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6203624" y="-256033"/>
            <a:ext cx="4827396" cy="3161221"/>
            <a:chOff x="6187858" y="216933"/>
            <a:chExt cx="4827396" cy="316122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8" b="62988"/>
            <a:stretch/>
          </p:blipFill>
          <p:spPr>
            <a:xfrm>
              <a:off x="6187858" y="648466"/>
              <a:ext cx="4827396" cy="2538248"/>
            </a:xfrm>
            <a:prstGeom prst="ellipse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0" r="99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9173" y="216933"/>
              <a:ext cx="3941379" cy="3161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002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06914 0.201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08424 0.1916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6" grpId="2"/>
      <p:bldP spid="7" grpId="0"/>
      <p:bldP spid="7" grpId="1"/>
      <p:bldP spid="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0274" y="3517964"/>
            <a:ext cx="1685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0274" y="3517964"/>
            <a:ext cx="933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7446" y="3517964"/>
            <a:ext cx="2553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7446" y="3517964"/>
            <a:ext cx="933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5" y="756744"/>
            <a:ext cx="3689131" cy="26170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80" t="24246" r="980" b="21877"/>
          <a:stretch/>
        </p:blipFill>
        <p:spPr>
          <a:xfrm>
            <a:off x="6286499" y="583326"/>
            <a:ext cx="4828189" cy="2601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88302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0.03828 0.1979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03828 0.1979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5" grpId="2"/>
      <p:bldP spid="5" grpId="3"/>
      <p:bldP spid="6" grpId="0"/>
      <p:bldP spid="7" grpId="0"/>
      <p:bldP spid="7" grpId="1"/>
      <p:bldP spid="7" grpId="2"/>
      <p:bldP spid="7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00077" y="3498857"/>
            <a:ext cx="4474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ঈগল </a:t>
            </a:r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ওড়ে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0077" y="3498857"/>
            <a:ext cx="2220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ঈগল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9307" y="3609216"/>
            <a:ext cx="5197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ঈশান </a:t>
            </a:r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কোণে।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9308" y="3609216"/>
            <a:ext cx="2485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ঈশান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14" y="0"/>
            <a:ext cx="8623738" cy="31797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980358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0.06914 0.2011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06914 0.201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7" grpId="2"/>
      <p:bldP spid="8" grpId="0"/>
      <p:bldP spid="9" grpId="0"/>
      <p:bldP spid="9" grpId="1"/>
      <p:bldP spid="9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0274" y="3517964"/>
            <a:ext cx="2501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ঈগল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0274" y="3517964"/>
            <a:ext cx="933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8261" y="3517964"/>
            <a:ext cx="2821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ঈশান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8261" y="3517964"/>
            <a:ext cx="933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9" y="159060"/>
            <a:ext cx="4572000" cy="3179779"/>
          </a:xfrm>
          <a:prstGeom prst="rect">
            <a:avLst/>
          </a:prstGeom>
          <a:ln w="889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6"/>
          <a:stretch/>
        </p:blipFill>
        <p:spPr>
          <a:xfrm>
            <a:off x="6534153" y="159061"/>
            <a:ext cx="4746824" cy="31797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810920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0.03828 0.1979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03828 0.1979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6" grpId="2"/>
      <p:bldP spid="6" grpId="3"/>
      <p:bldP spid="7" grpId="0"/>
      <p:bldP spid="8" grpId="0"/>
      <p:bldP spid="8" grpId="1"/>
      <p:bldP spid="8" grpId="2"/>
      <p:bldP spid="8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9069" y="0"/>
            <a:ext cx="4929178" cy="1107996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5400000" scaled="1"/>
            <a:tileRect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7" y="1292772"/>
            <a:ext cx="4887309" cy="50607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6232" y="-9068"/>
            <a:ext cx="10202349" cy="1107996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5400000" scaled="1"/>
            <a:tileRect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১২ নং পৃষ্ঠা বের করবে।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6232" y="-18136"/>
            <a:ext cx="10202348" cy="1107996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5400000" scaled="1"/>
            <a:tileRect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মনযোগ সহকারে শুনবে ও বলবে।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06" y="1425654"/>
            <a:ext cx="3324689" cy="4353533"/>
          </a:xfrm>
          <a:prstGeom prst="rect">
            <a:avLst/>
          </a:prstGeom>
          <a:ln w="127000" cap="sq">
            <a:solidFill>
              <a:srgbClr val="FF3399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20674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5517" y="488732"/>
            <a:ext cx="409903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bn-IN" sz="7200" b="1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72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34814"/>
            <a:ext cx="146619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bn-IN" sz="7200" b="1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72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5567" y="4877151"/>
            <a:ext cx="1725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6031" y="4877151"/>
            <a:ext cx="2336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লিশ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4" y="2395866"/>
            <a:ext cx="2314575" cy="1971675"/>
          </a:xfrm>
          <a:prstGeom prst="rect">
            <a:avLst/>
          </a:prstGeom>
          <a:ln w="190500" cap="sq">
            <a:solidFill>
              <a:srgbClr val="FF33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1135567" y="4866992"/>
            <a:ext cx="982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6" b="16069"/>
          <a:stretch/>
        </p:blipFill>
        <p:spPr>
          <a:xfrm>
            <a:off x="3527534" y="2395866"/>
            <a:ext cx="2337238" cy="1876097"/>
          </a:xfrm>
          <a:prstGeom prst="rect">
            <a:avLst/>
          </a:prstGeom>
          <a:ln w="228600" cap="sq" cmpd="thickThin">
            <a:solidFill>
              <a:srgbClr val="540C4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3546031" y="4877151"/>
            <a:ext cx="1278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27" y="2207172"/>
            <a:ext cx="2543671" cy="2064791"/>
          </a:xfrm>
          <a:prstGeom prst="rect">
            <a:avLst/>
          </a:prstGeom>
          <a:ln w="889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Box 19"/>
          <p:cNvSpPr txBox="1"/>
          <p:nvPr/>
        </p:nvSpPr>
        <p:spPr>
          <a:xfrm>
            <a:off x="6311627" y="4866258"/>
            <a:ext cx="2336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8897" y="4882024"/>
            <a:ext cx="1254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77223" y="4877151"/>
            <a:ext cx="2336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শান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94493" y="4877151"/>
            <a:ext cx="1254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618" y="2207173"/>
            <a:ext cx="2376879" cy="20647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853099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4.07407E-6 L -3.33333E-6 -0.07222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-2.96296E-6 L 8.33333E-7 -0.07222 " pathEditMode="relative" rAng="0" ptsTypes="AA">
                                      <p:cBhvr>
                                        <p:cTn id="6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2.59259E-6 L -2.91667E-6 -0.07222 " pathEditMode="relative" rAng="0" ptsTypes="AA">
                                      <p:cBhvr>
                                        <p:cTn id="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2.96296E-6 L 4.16667E-6 -0.07222 " pathEditMode="relative" rAng="0" ptsTypes="AA">
                                      <p:cBhvr>
                                        <p:cTn id="1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3" grpId="0"/>
      <p:bldP spid="13" grpId="1"/>
      <p:bldP spid="13" grpId="2"/>
      <p:bldP spid="16" grpId="0"/>
      <p:bldP spid="16" grpId="1"/>
      <p:bldP spid="16" grpId="2"/>
      <p:bldP spid="20" grpId="0"/>
      <p:bldP spid="21" grpId="0"/>
      <p:bldP spid="21" grpId="1"/>
      <p:bldP spid="21" grpId="2"/>
      <p:bldP spid="22" grpId="0"/>
      <p:bldP spid="23" grpId="0"/>
      <p:bldP spid="23" grpId="1"/>
      <p:bldP spid="23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3270" y="0"/>
            <a:ext cx="3725839" cy="1107996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5400000" scaled="1"/>
            <a:tileRect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4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" y="3129498"/>
            <a:ext cx="2343150" cy="1952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9069" y="0"/>
            <a:ext cx="4929178" cy="1107996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5400000" scaled="1"/>
            <a:tileRect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 শুনি ও বলি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4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84" y="3078269"/>
            <a:ext cx="2466098" cy="2055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4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221" y="3129498"/>
            <a:ext cx="2343150" cy="1952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437" y="2206168"/>
            <a:ext cx="1513357" cy="92333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endParaRPr lang="en-US" sz="54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3028" y="2206168"/>
            <a:ext cx="1513357" cy="92333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endParaRPr lang="en-US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225" y="2139271"/>
            <a:ext cx="1513357" cy="92333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1997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endParaRPr lang="en-US" sz="5400" b="1" dirty="0">
              <a:solidFill>
                <a:srgbClr val="19971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4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89" y="3129498"/>
            <a:ext cx="2466098" cy="20550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96021" y="2139271"/>
            <a:ext cx="1513357" cy="92333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endParaRPr lang="en-US" sz="5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6781" y="4921095"/>
            <a:ext cx="2540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225" y="4921095"/>
            <a:ext cx="2846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18197" y="4921095"/>
            <a:ext cx="2894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ঈগল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ওড়ে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65169" y="4946418"/>
            <a:ext cx="3031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ঈশান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কোণে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78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2109" y="-94784"/>
            <a:ext cx="3483524" cy="1107996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5400000" scaled="1"/>
            <a:tileRect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397" y="1137535"/>
            <a:ext cx="5339858" cy="2123658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5400000" scaled="1"/>
            <a:tileRect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, ঈ দিয়ে একটি করে নতুন শব্দ বল।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4650" y="1222308"/>
            <a:ext cx="4929178" cy="1107996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5400000" scaled="1"/>
            <a:tileRect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প্রশ্নের উত্তর বল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1650" y="2836307"/>
            <a:ext cx="4595178" cy="378565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কী আনি?</a:t>
            </a:r>
          </a:p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কী কিনি?</a:t>
            </a:r>
          </a:p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৩।ঈগল কোথায় ওড়ে?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6804" y="3547241"/>
            <a:ext cx="5800478" cy="28421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76252" y="3944303"/>
            <a:ext cx="2336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ইঁ</a:t>
            </a:r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0441" y="4070830"/>
            <a:ext cx="2336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82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3309" y="349095"/>
            <a:ext cx="4629712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9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8" y="2081048"/>
            <a:ext cx="4903074" cy="4303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4056" y="2524880"/>
            <a:ext cx="60276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ঈ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 হয় এমন কিছু শব্দ শিখে আসবে।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6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82" y="418619"/>
            <a:ext cx="11256579" cy="595065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213945" y="1072056"/>
            <a:ext cx="9708930" cy="4584046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IN" sz="9600" b="1" dirty="0">
                <a:solidFill>
                  <a:srgbClr val="00B05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</a:p>
          <a:p>
            <a:pPr algn="ctr"/>
            <a:r>
              <a:rPr lang="bn-IN" sz="9600" b="1" dirty="0">
                <a:solidFill>
                  <a:srgbClr val="00B05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 থেকো, ভালো থেকো,</a:t>
            </a:r>
          </a:p>
          <a:p>
            <a:pPr algn="ctr"/>
            <a:r>
              <a:rPr lang="bn-IN" sz="9600" b="1" dirty="0">
                <a:solidFill>
                  <a:srgbClr val="00B05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নিরাপদে থেকো।</a:t>
            </a:r>
            <a:endParaRPr lang="en-US" sz="9600" b="1" dirty="0">
              <a:solidFill>
                <a:srgbClr val="00B05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889" l="889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389" y="41861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76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6" y="394138"/>
            <a:ext cx="11272344" cy="6006662"/>
          </a:xfrm>
          <a:prstGeom prst="rect">
            <a:avLst/>
          </a:prstGeom>
          <a:ln w="2286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765737" y="394138"/>
            <a:ext cx="911246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9600" b="1" dirty="0" err="1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9600" b="1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7439" y="1925952"/>
            <a:ext cx="2364828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bn-IN" sz="20000" b="1" dirty="0" smtClean="0">
                <a:ln w="76200">
                  <a:solidFill>
                    <a:srgbClr val="FF3399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20000" b="1" dirty="0">
              <a:ln w="76200">
                <a:solidFill>
                  <a:srgbClr val="FF3399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0268" y="1948408"/>
            <a:ext cx="2364828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bn-IN" sz="20000" b="1" dirty="0">
                <a:ln w="76200">
                  <a:solidFill>
                    <a:srgbClr val="FF3399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0000" b="1" dirty="0">
              <a:ln w="76200">
                <a:solidFill>
                  <a:srgbClr val="FF3399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0505" y="1963798"/>
            <a:ext cx="2364828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bn-IN" sz="20000" b="1" dirty="0">
                <a:ln w="76200">
                  <a:solidFill>
                    <a:srgbClr val="FF3399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0" b="1" dirty="0">
              <a:ln w="76200">
                <a:solidFill>
                  <a:srgbClr val="FF3399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45920" y="1925953"/>
            <a:ext cx="2364828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0000" b="1" dirty="0">
                <a:ln w="76200">
                  <a:solidFill>
                    <a:srgbClr val="FF3399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965009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  <p:bldP spid="4" grpId="2"/>
      <p:bldP spid="5" grpId="1"/>
      <p:bldP spid="5" grpId="2"/>
      <p:bldP spid="6" grpId="1"/>
      <p:bldP spid="6" grpId="2"/>
      <p:bldP spid="7" grpId="1"/>
      <p:bldP spid="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25213" y="1422179"/>
            <a:ext cx="4367047" cy="4253407"/>
            <a:chOff x="725213" y="1422179"/>
            <a:chExt cx="4367047" cy="42534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797" l="469" r="985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18"/>
            <a:stretch/>
          </p:blipFill>
          <p:spPr>
            <a:xfrm>
              <a:off x="725213" y="1422179"/>
              <a:ext cx="4367047" cy="425340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9972" y="2632842"/>
              <a:ext cx="2081048" cy="197068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574795" y="475623"/>
            <a:ext cx="353147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bn-IN" sz="7200" b="1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72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098459" y="1302825"/>
            <a:ext cx="3988676" cy="5013433"/>
            <a:chOff x="2400335" y="1176616"/>
            <a:chExt cx="3988676" cy="501343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0335" y="1176616"/>
              <a:ext cx="3988676" cy="501343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544143" y="1483681"/>
              <a:ext cx="3740403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ইসমত আরা</a:t>
              </a:r>
            </a:p>
            <a:p>
              <a:pPr algn="ctr"/>
              <a:r>
                <a:rPr lang="bn-IN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/>
              <a:r>
                <a:rPr lang="bn-IN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২২ নং দত্তপাড়া </a:t>
              </a:r>
            </a:p>
            <a:p>
              <a:pPr algn="ctr"/>
              <a:r>
                <a:rPr lang="bn-IN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 প্রা বি</a:t>
              </a:r>
            </a:p>
            <a:p>
              <a:pPr algn="ctr"/>
              <a:r>
                <a:rPr lang="bn-IN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নড়াইল সদর</a:t>
              </a:r>
            </a:p>
            <a:p>
              <a:pPr algn="ctr"/>
              <a:r>
                <a:rPr lang="bn-IN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নড়াইল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609">
            <a:off x="5228257" y="2060848"/>
            <a:ext cx="14668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3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7" y="536028"/>
            <a:ext cx="11146220" cy="57859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8276" y="204952"/>
            <a:ext cx="6511160" cy="19547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12000" b="1" dirty="0" err="1" smtClean="0">
                <a:solidFill>
                  <a:srgbClr val="E16D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2000" b="1" dirty="0" smtClean="0">
                <a:solidFill>
                  <a:srgbClr val="E16D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0" b="1" dirty="0" smtClean="0">
                <a:solidFill>
                  <a:srgbClr val="E16D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2000" b="1" dirty="0">
              <a:solidFill>
                <a:srgbClr val="E16D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436" y="1523199"/>
            <a:ext cx="3192582" cy="44106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7094482" y="1308539"/>
            <a:ext cx="3988676" cy="5013433"/>
            <a:chOff x="2396358" y="1182330"/>
            <a:chExt cx="3988676" cy="501343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358" y="1182330"/>
              <a:ext cx="3988676" cy="501343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648608" y="1540083"/>
              <a:ext cx="3492130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প্রথম</a:t>
              </a:r>
            </a:p>
            <a:p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বাংলা</a:t>
              </a:r>
            </a:p>
            <a:p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 শিরোনামঃ </a:t>
              </a:r>
            </a:p>
            <a:p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বর্ণ শিখিঃ 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ই , ঈ</a:t>
              </a:r>
              <a:endPara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পাঠঃ 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endPara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পৃষ্ঠাঃ ১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৪০ মিনিট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56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72966" y="2664372"/>
            <a:ext cx="1623848" cy="1403132"/>
          </a:xfrm>
          <a:prstGeom prst="ellipse">
            <a:avLst/>
          </a:prstGeom>
          <a:gradFill flip="none" rotWithShape="1">
            <a:gsLst>
              <a:gs pos="0">
                <a:srgbClr val="E16DE1">
                  <a:tint val="66000"/>
                  <a:satMod val="160000"/>
                </a:srgbClr>
              </a:gs>
              <a:gs pos="50000">
                <a:srgbClr val="E16DE1">
                  <a:tint val="44500"/>
                  <a:satMod val="160000"/>
                </a:srgbClr>
              </a:gs>
              <a:gs pos="100000">
                <a:srgbClr val="E16DE1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>
            <a:stCxn id="6" idx="6"/>
          </p:cNvCxnSpPr>
          <p:nvPr/>
        </p:nvCxnSpPr>
        <p:spPr>
          <a:xfrm flipV="1">
            <a:off x="2096814" y="1543228"/>
            <a:ext cx="1261242" cy="182271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358056" y="561628"/>
            <a:ext cx="8339958" cy="1044467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  বাক্য ও শব্দে ব্যবহ্রত বাংলা বর্ণমালার ধ্বনি মনোযোগ সহকারে শুনবে ও মনে রাখবে।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>
            <a:endCxn id="16" idx="1"/>
          </p:cNvCxnSpPr>
          <p:nvPr/>
        </p:nvCxnSpPr>
        <p:spPr>
          <a:xfrm flipV="1">
            <a:off x="2096814" y="2360088"/>
            <a:ext cx="1340069" cy="100585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436883" y="1837854"/>
            <a:ext cx="8213836" cy="1044467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১.২.১   কারচিহ্নহীন শব্দ মনোযোগ সহকারে শুনবে ও মনে রাখবে।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065282" y="3414220"/>
            <a:ext cx="1403133" cy="6059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468415" y="3109842"/>
            <a:ext cx="8182304" cy="1044467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১.২.২   কারচিহ্নযুক্ত শব্দ মনোযোগ সহকারে শুনবে ও মনে রাখবে।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065282" y="3463978"/>
            <a:ext cx="1371601" cy="127387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436883" y="4442922"/>
            <a:ext cx="8182304" cy="59405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১.৩.১         নির্দেশনা ও অনুরোধ শুনে পালন করবে।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>
            <a:endCxn id="35" idx="1"/>
          </p:cNvCxnSpPr>
          <p:nvPr/>
        </p:nvCxnSpPr>
        <p:spPr>
          <a:xfrm>
            <a:off x="2065282" y="3572859"/>
            <a:ext cx="1371601" cy="2291913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3436883" y="5567742"/>
            <a:ext cx="8182304" cy="59405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১.৩.২        প্রশ্ন শুনে বুঝতে পারবে 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9068222">
            <a:off x="304755" y="830210"/>
            <a:ext cx="299942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bn-IN" sz="7200" b="1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41434" y="2664372"/>
            <a:ext cx="1623848" cy="1403132"/>
          </a:xfrm>
          <a:prstGeom prst="ellipse">
            <a:avLst/>
          </a:prstGeom>
          <a:gradFill flip="none" rotWithShape="1">
            <a:gsLst>
              <a:gs pos="0">
                <a:srgbClr val="E16DE1">
                  <a:tint val="66000"/>
                  <a:satMod val="160000"/>
                </a:srgbClr>
              </a:gs>
              <a:gs pos="50000">
                <a:srgbClr val="E16DE1">
                  <a:tint val="44500"/>
                  <a:satMod val="160000"/>
                </a:srgbClr>
              </a:gs>
              <a:gs pos="100000">
                <a:srgbClr val="E16DE1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0" name="Straight Arrow Connector 39"/>
          <p:cNvCxnSpPr>
            <a:stCxn id="39" idx="6"/>
          </p:cNvCxnSpPr>
          <p:nvPr/>
        </p:nvCxnSpPr>
        <p:spPr>
          <a:xfrm flipV="1">
            <a:off x="2065282" y="1543228"/>
            <a:ext cx="1261242" cy="182271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326524" y="561628"/>
            <a:ext cx="8339958" cy="1044467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১.১.১   বাক্য ও শব্দে ব্যবহ্রত বাংলা বর্ণমালার ধ্বনি স্পষ্ট ও শুদ্ধভাবে বলতে পারবে।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2" name="Straight Arrow Connector 41"/>
          <p:cNvCxnSpPr>
            <a:endCxn id="43" idx="1"/>
          </p:cNvCxnSpPr>
          <p:nvPr/>
        </p:nvCxnSpPr>
        <p:spPr>
          <a:xfrm flipV="1">
            <a:off x="2065282" y="2360088"/>
            <a:ext cx="1340069" cy="100585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3405351" y="1837854"/>
            <a:ext cx="8213836" cy="1044467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১.২.১   কারচিহ্নহীন শব্দ স্পষ্টভাবে বলতে পারবে।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033750" y="3414220"/>
            <a:ext cx="1403133" cy="6059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3436883" y="3109842"/>
            <a:ext cx="8182304" cy="1044467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১.২.২   কারচিহ্নযুক্ত শব্দ স্পষ্টভাবে বলতে পারবে।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033750" y="3463978"/>
            <a:ext cx="1371601" cy="127387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3405351" y="4442922"/>
            <a:ext cx="8182304" cy="59405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১.৩.১          অনুরোধ করতে পারবে।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8" name="Straight Arrow Connector 47"/>
          <p:cNvCxnSpPr>
            <a:endCxn id="49" idx="1"/>
          </p:cNvCxnSpPr>
          <p:nvPr/>
        </p:nvCxnSpPr>
        <p:spPr>
          <a:xfrm>
            <a:off x="2033750" y="3572859"/>
            <a:ext cx="1371601" cy="2291913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3405351" y="5567742"/>
            <a:ext cx="8182304" cy="59405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১.৩.২        প্রশ্ন করতে ও উত্তর বলতে পারবে।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8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1" grpId="1" animBg="1"/>
      <p:bldP spid="16" grpId="0" animBg="1"/>
      <p:bldP spid="16" grpId="1" animBg="1"/>
      <p:bldP spid="20" grpId="0" animBg="1"/>
      <p:bldP spid="20" grpId="1" animBg="1"/>
      <p:bldP spid="24" grpId="0" animBg="1"/>
      <p:bldP spid="24" grpId="1" animBg="1"/>
      <p:bldP spid="35" grpId="0" animBg="1"/>
      <p:bldP spid="35" grpId="1" animBg="1"/>
      <p:bldP spid="38" grpId="0"/>
      <p:bldP spid="39" grpId="0" animBg="1"/>
      <p:bldP spid="41" grpId="0" animBg="1"/>
      <p:bldP spid="43" grpId="0" animBg="1"/>
      <p:bldP spid="45" grpId="0" animBg="1"/>
      <p:bldP spid="47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82414"/>
            <a:ext cx="1079938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bn-IN" sz="12000" b="1" dirty="0" smtClean="0">
                <a:solidFill>
                  <a:srgbClr val="E16D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আমরা একটা গল্প শুনি</a:t>
            </a:r>
            <a:endParaRPr lang="en-US" sz="12000" b="1" dirty="0">
              <a:solidFill>
                <a:srgbClr val="E16D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793" y="3378130"/>
            <a:ext cx="1098856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নতুন ভবনের কাজ চলছে। বাবা দেখলেন অমি কাজ করছে। বাবা জিজ্ঞাসা করলেন, কী করো অমি? অমি বলল, ইট আনি।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59" y="-1"/>
            <a:ext cx="5580993" cy="3378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1159" cy="337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3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9447" y="3957144"/>
            <a:ext cx="10830911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করছিল।বাবা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ঈগল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ঈশান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তাকিয়ে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11215" y="910766"/>
            <a:ext cx="4390695" cy="2746836"/>
            <a:chOff x="1734206" y="690049"/>
            <a:chExt cx="4390695" cy="27468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3" t="31954" r="11082" b="8506"/>
            <a:stretch/>
          </p:blipFill>
          <p:spPr>
            <a:xfrm>
              <a:off x="1734206" y="690049"/>
              <a:ext cx="4390695" cy="2746836"/>
            </a:xfrm>
            <a:prstGeom prst="ellipse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2221" y="867103"/>
              <a:ext cx="3720661" cy="2084990"/>
            </a:xfrm>
            <a:prstGeom prst="ellipse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005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9" t="7878"/>
          <a:stretch/>
        </p:blipFill>
        <p:spPr>
          <a:xfrm rot="2065433">
            <a:off x="87355" y="333285"/>
            <a:ext cx="2784608" cy="192291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171663" y="910766"/>
            <a:ext cx="2784608" cy="2670368"/>
            <a:chOff x="6904742" y="602946"/>
            <a:chExt cx="2784608" cy="26703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7005" l="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" t="7878"/>
            <a:stretch/>
          </p:blipFill>
          <p:spPr>
            <a:xfrm rot="2065433">
              <a:off x="6904742" y="602946"/>
              <a:ext cx="2784608" cy="192291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1667" b="67000" l="30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68662">
              <a:off x="7817020" y="1634947"/>
              <a:ext cx="1638367" cy="1638367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41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280"/>
          <a:stretch/>
        </p:blipFill>
        <p:spPr>
          <a:xfrm>
            <a:off x="8262577" y="1425218"/>
            <a:ext cx="2155403" cy="23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31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0.01528 L -0.00196 0.01551 C -0.00026 0.01852 0.00195 0.02222 0.00364 0.02593 C 0.00547 0.03056 0.00377 0.03171 0.00703 0.03542 C 0.00794 0.03657 0.00937 0.03657 0.01054 0.03704 C 0.01211 0.03681 0.01914 0.03518 0.02083 0.03403 C 0.0319 0.02824 0.01875 0.03287 0.03125 0.02917 C 0.03489 0.02593 0.03554 0.02454 0.04049 0.02454 C 0.04166 0.02454 0.04284 0.02569 0.04401 0.02593 C 0.0444 0.03056 0.0457 0.04514 0.04635 0.05 C 0.04648 0.05185 0.04713 0.05393 0.04752 0.05625 C 0.05195 0.05393 0.0569 0.05278 0.06133 0.05 C 0.06784 0.04537 0.06419 0.04722 0.07161 0.04514 C 0.07435 0.04352 0.07773 0.04028 0.08099 0.04028 C 0.08437 0.04028 0.08776 0.04143 0.09127 0.0419 C 0.09518 0.04745 0.09479 0.0463 0.09817 0.05301 C 0.1039 0.06412 0.1 0.06134 0.10638 0.06412 C 0.10781 0.06319 0.1095 0.06227 0.11093 0.06111 C 0.11315 0.05903 0.11523 0.05602 0.11784 0.05486 C 0.12565 0.05116 0.11601 0.05579 0.12708 0.05 C 0.13138 0.04768 0.13008 0.04861 0.13515 0.04676 C 0.1362 0.0463 0.1375 0.0456 0.13854 0.04514 C 0.13984 0.0456 0.1414 0.04537 0.14205 0.04676 C 0.14323 0.04931 0.14284 0.05301 0.14323 0.05625 C 0.14362 0.05856 0.14388 0.06042 0.14427 0.0625 C 0.14609 0.06968 0.14661 0.06898 0.14791 0.07546 C 0.1487 0.07963 0.14909 0.08403 0.15026 0.08796 C 0.15052 0.08958 0.15052 0.09167 0.15117 0.09282 C 0.15208 0.09421 0.15351 0.09514 0.15468 0.0963 C 0.16093 0.09444 0.16718 0.09398 0.1733 0.09143 C 0.17812 0.08912 0.17539 0.08981 0.18138 0.08796 C 0.18281 0.08704 0.18437 0.08588 0.1858 0.08472 C 0.18815 0.08356 0.19166 0.08241 0.19401 0.08171 C 0.19596 0.08218 0.19817 0.08171 0.19974 0.08333 C 0.20195 0.08565 0.20351 0.08912 0.20429 0.09282 C 0.20482 0.09444 0.20482 0.0963 0.20547 0.09768 C 0.20638 0.09907 0.20781 0.09954 0.20885 0.10069 C 0.21276 0.10023 0.21666 0.1 0.22044 0.09907 C 0.22174 0.09907 0.22278 0.09792 0.22396 0.09768 C 0.22656 0.09676 0.22929 0.09653 0.23203 0.0963 C 0.23385 0.0956 0.23593 0.09514 0.23776 0.09444 C 0.23893 0.09514 0.24036 0.09514 0.24127 0.0963 C 0.24349 0.09815 0.247 0.10393 0.247 0.10417 C 0.24739 0.10556 0.24752 0.10741 0.2483 0.1088 C 0.24948 0.11227 0.25 0.11273 0.25169 0.11505 L 0.25299 0.11667 L 0.25299 0.11713 L 0.25299 0.10694 " pathEditMode="relative" rAng="0" ptsTypes="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7" y="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4.79167E-6 4.44444E-6 C 0.00209 0.00602 0.00404 0.01227 0.00638 0.01828 C 0.00795 0.02245 0.00977 0.02615 0.01159 0.02986 C 0.01237 0.03148 0.01355 0.03264 0.0142 0.03449 C 0.01784 0.04421 0.01537 0.04236 0.01927 0.05046 C 0.02097 0.0537 0.02292 0.05625 0.02448 0.05972 C 0.02644 0.06412 0.02761 0.06944 0.02969 0.07361 C 0.03112 0.07639 0.03334 0.07778 0.0349 0.08032 C 0.03594 0.0824 0.0362 0.08541 0.0375 0.08727 C 0.03894 0.08958 0.04102 0.09004 0.04258 0.0919 C 0.0444 0.09398 0.04584 0.09699 0.04779 0.09884 C 0.04987 0.10069 0.05209 0.10162 0.0543 0.10347 C 0.05599 0.10486 0.05769 0.10648 0.05938 0.1081 C 0.0668 0.10717 0.07409 0.10764 0.08138 0.10578 C 0.08334 0.10509 0.08503 0.10301 0.08659 0.10115 C 0.09011 0.09676 0.09336 0.09143 0.09688 0.08727 C 0.09818 0.08565 0.09961 0.08449 0.10079 0.08264 C 0.10261 0.07986 0.10417 0.07639 0.10599 0.07361 C 0.10808 0.07014 0.11055 0.06782 0.1125 0.06435 C 0.11394 0.06157 0.11459 0.0574 0.11628 0.05509 C 0.12032 0.04977 0.12565 0.04768 0.1293 0.0412 C 0.13099 0.03819 0.13256 0.03495 0.13438 0.03217 C 0.13555 0.03032 0.13711 0.02916 0.13829 0.02754 C 0.1405 0.02453 0.14271 0.02153 0.1448 0.01828 C 0.15274 0.00602 0.14454 0.0162 0.15248 0.00671 C 0.16537 0.01134 0.15521 0.0044 0.16029 0.01597 C 0.1625 0.02106 0.1681 0.02986 0.1681 0.02986 C 0.16849 0.03217 0.16849 0.03472 0.1694 0.0368 C 0.17123 0.04074 0.17448 0.04213 0.17709 0.04352 C 0.19467 0.04051 0.18607 0.04421 0.203 0.03217 L 0.20938 0.02754 C 0.21016 0.02615 0.21537 0.01597 0.21719 0.01597 C 0.21993 0.01597 0.2224 0.01898 0.225 0.0206 C 0.2267 0.02361 0.22826 0.02685 0.23008 0.02986 C 0.23177 0.0324 0.23373 0.03403 0.23529 0.0368 C 0.24388 0.05208 0.23138 0.03588 0.2418 0.04815 C 0.24922 0.04282 0.25391 0.04074 0.2599 0.02754 C 0.26159 0.02361 0.26315 0.01967 0.26498 0.01597 C 0.26797 0.01041 0.27136 0.00555 0.27409 4.44444E-6 C 0.27956 -0.01111 0.28451 -0.02292 0.28959 -0.03449 C 0.29193 -0.03982 0.29375 -0.0456 0.2961 -0.0507 C 0.29948 -0.05834 0.30391 -0.06482 0.30638 -0.07361 C 0.30769 -0.07824 0.30873 -0.0831 0.31029 -0.0875 C 0.31172 -0.09167 0.31381 -0.09491 0.3155 -0.09885 C 0.31641 -0.10116 0.31719 -0.10371 0.3181 -0.10579 C 0.31927 -0.10903 0.32058 -0.11204 0.32188 -0.11505 C 0.3237 -0.11343 0.32579 -0.11297 0.32709 -0.11042 C 0.32813 -0.1088 0.32774 -0.10579 0.32839 -0.10347 C 0.32956 -0.09954 0.33073 -0.0956 0.3323 -0.09213 C 0.33464 -0.08704 0.33998 -0.07824 0.33998 -0.07824 C 0.34753 -0.08264 0.34063 -0.07755 0.34909 -0.08982 C 0.35196 -0.09398 0.35547 -0.09653 0.35821 -0.10116 C 0.36289 -0.10972 0.36628 -0.12037 0.3711 -0.12894 C 0.37409 -0.13426 0.37696 -0.13982 0.38008 -0.14491 C 0.38177 -0.14746 0.3836 -0.14954 0.38529 -0.15185 C 0.38789 -0.15556 0.39063 -0.15926 0.3931 -0.16343 C 0.39571 -0.16783 0.39805 -0.17292 0.40079 -0.17709 C 0.42149 -0.20857 0.4043 -0.17871 0.41498 -0.19792 C 0.41758 -0.1963 0.42084 -0.19653 0.42279 -0.19329 C 0.42631 -0.18681 0.42761 -0.17732 0.4306 -0.17014 L 0.43438 -0.16111 C 0.4349 -0.15718 0.43477 -0.15301 0.43568 -0.14954 C 0.43698 -0.14514 0.43933 -0.14213 0.44089 -0.13797 C 0.44323 -0.13218 0.44545 -0.12593 0.4474 -0.11968 C 0.44844 -0.11597 0.44831 -0.11111 0.45 -0.1081 C 0.45118 -0.10602 0.45339 -0.10672 0.45508 -0.10579 C 0.4569 -0.1088 0.45873 -0.11158 0.46029 -0.11505 C 0.46263 -0.12014 0.4642 -0.12639 0.4668 -0.13125 C 0.46849 -0.13426 0.47123 -0.13519 0.47318 -0.13797 C 0.48034 -0.14838 0.4862 -0.16135 0.49388 -0.17014 C 0.51159 -0.19028 0.52045 -0.20232 0.5418 -0.21621 C 0.54649 -0.21922 0.55131 -0.22222 0.55599 -0.22547 C 0.5612 -0.22894 0.56615 -0.2338 0.57149 -0.23681 C 0.57565 -0.23935 0.58021 -0.23959 0.58451 -0.24144 C 0.5905 -0.24422 0.60261 -0.2507 0.60261 -0.2507 C 0.60899 -0.25 0.61563 -0.25093 0.62201 -0.24838 C 0.62344 -0.24769 0.62357 -0.24352 0.62448 -0.24144 C 0.62748 -0.23519 0.62982 -0.23287 0.6336 -0.22778 C 0.63568 -0.22847 0.63815 -0.22801 0.64011 -0.2301 C 0.64193 -0.23195 0.64245 -0.23635 0.64388 -0.23912 C 0.64597 -0.24329 0.64831 -0.24676 0.65039 -0.2507 C 0.65261 -0.2551 0.65443 -0.26019 0.6569 -0.26459 C 0.66055 -0.27107 0.66472 -0.27662 0.66849 -0.28287 C 0.67123 -0.28727 0.67331 -0.29283 0.67631 -0.29676 C 0.68282 -0.3051 0.7056 -0.32778 0.7125 -0.33334 C 0.72435 -0.3426 0.73633 -0.35116 0.7487 -0.35857 C 0.75508 -0.36227 0.76172 -0.36551 0.7681 -0.37014 C 0.78373 -0.38148 0.79909 -0.39491 0.81459 -0.40672 C 0.91133 -0.48125 0.83503 -0.41829 0.9375 -0.50579 C 0.9694 -0.66019 0.9517 -0.55023 0.9517 -0.84838 " pathEditMode="relative" ptsTypes="AAAAAAAAAAAAA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948152" y="394138"/>
            <a:ext cx="681070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bn-IN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 লাগলো গল্পটা?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5971" y="1340069"/>
            <a:ext cx="971681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bn-IN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বাড়ি কী দিয়ে তৈরি?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9754" y="2364828"/>
            <a:ext cx="838199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bn-IN" sz="7200" b="1" dirty="0" smtClean="0">
                <a:solidFill>
                  <a:srgbClr val="540C4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কোন মাছ প্রিয়?</a:t>
            </a:r>
            <a:endParaRPr lang="en-US" sz="7200" b="1" dirty="0">
              <a:solidFill>
                <a:srgbClr val="540C4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9754" y="3310759"/>
            <a:ext cx="966426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bn-IN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মাছের নাম কী?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660" y="4282966"/>
            <a:ext cx="958543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bn-IN" sz="7200" b="1" dirty="0" smtClean="0">
                <a:solidFill>
                  <a:srgbClr val="540C4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জানো কয়টা দিক?</a:t>
            </a:r>
            <a:endParaRPr lang="en-US" sz="7200" b="1" dirty="0">
              <a:solidFill>
                <a:srgbClr val="540C4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255173"/>
            <a:ext cx="106890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bn-IN" sz="7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শিকারী পাখির নাম বলতে পারবে?</a:t>
            </a:r>
            <a:endParaRPr lang="en-US" sz="7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0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7536" y="513601"/>
            <a:ext cx="5663007" cy="1200329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 আমরা শিখব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53" y="355946"/>
            <a:ext cx="11198087" cy="6029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5181" y="1172316"/>
            <a:ext cx="5651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9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আর </a:t>
            </a:r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2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481</TotalTime>
  <Words>380</Words>
  <Application>Microsoft Office PowerPoint</Application>
  <PresentationFormat>Widescreen</PresentationFormat>
  <Paragraphs>96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Ismat Ara Tinne</dc:creator>
  <cp:lastModifiedBy>Ismat Ara Tinne</cp:lastModifiedBy>
  <cp:revision>65</cp:revision>
  <dcterms:created xsi:type="dcterms:W3CDTF">2021-02-19T15:25:50Z</dcterms:created>
  <dcterms:modified xsi:type="dcterms:W3CDTF">2021-02-27T17:20:07Z</dcterms:modified>
</cp:coreProperties>
</file>