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1D8BD707-D9CF-40AE-B4C6-C98DA3205C09}" type="datetimeFigureOut">
              <a:rPr lang="en-US" smtClean="0"/>
              <a:pPr/>
              <a:t>2/27/2021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2/27/2021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2/27/2021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2/27/2021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2/27/2021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2/27/2021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2/27/2021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2/27/2021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1D8BD707-D9CF-40AE-B4C6-C98DA3205C09}" type="datetimeFigureOut">
              <a:rPr lang="en-US" smtClean="0"/>
              <a:pPr/>
              <a:t>2/27/2021</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2/27/2021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2/27/2021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EC43563C-D9B3-4432-B336-144C997D6215}" type="datetime1">
              <a:rPr lang="en-US" smtClean="0"/>
              <a:pPr/>
              <a:t>2/27/2021</a:t>
            </a:fld>
            <a:endParaRPr lang="en-US" dirty="0"/>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dirty="0"/>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algn="r"/>
            <a:fld id="{F7886C9C-DC18-4195-8FD5-A50AA931D419}" type="slidenum">
              <a:rPr lang="en-US" smtClean="0"/>
              <a:pPr algn="r"/>
              <a:t>‹#›</a:t>
            </a:fld>
            <a:endParaRPr lang="en-US"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71662" y="948898"/>
            <a:ext cx="5080000" cy="769441"/>
          </a:xfrm>
          <a:prstGeom prst="rect">
            <a:avLst/>
          </a:prstGeom>
        </p:spPr>
        <p:txBody>
          <a:bodyPr wrap="square">
            <a:spAutoFit/>
          </a:bodyPr>
          <a:lstStyle/>
          <a:p>
            <a:pPr algn="ctr"/>
            <a:r>
              <a:rPr lang="bn-IN" sz="4400" dirty="0" smtClean="0">
                <a:solidFill>
                  <a:srgbClr val="92D050"/>
                </a:solidFill>
              </a:rPr>
              <a:t>তোমাদের স্বাগতম</a:t>
            </a:r>
            <a:endParaRPr lang="en-US" sz="4400" dirty="0">
              <a:solidFill>
                <a:srgbClr val="92D05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5199" y="2209799"/>
            <a:ext cx="4352925" cy="3743325"/>
          </a:xfrm>
          <a:prstGeom prst="rect">
            <a:avLst/>
          </a:prstGeom>
        </p:spPr>
      </p:pic>
    </p:spTree>
    <p:extLst>
      <p:ext uri="{BB962C8B-B14F-4D97-AF65-F5344CB8AC3E}">
        <p14:creationId xmlns:p14="http://schemas.microsoft.com/office/powerpoint/2010/main" val="5522332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10146" y="609600"/>
            <a:ext cx="6248400" cy="584775"/>
          </a:xfrm>
          <a:prstGeom prst="rect">
            <a:avLst/>
          </a:prstGeom>
          <a:noFill/>
        </p:spPr>
        <p:txBody>
          <a:bodyPr wrap="square" rtlCol="0">
            <a:spAutoFit/>
          </a:bodyPr>
          <a:lstStyle/>
          <a:p>
            <a:r>
              <a:rPr lang="bn-IN" sz="3200" dirty="0" smtClean="0">
                <a:solidFill>
                  <a:schemeClr val="accent5">
                    <a:lumMod val="75000"/>
                  </a:schemeClr>
                </a:solidFill>
              </a:rPr>
              <a:t>কম্পিউটারকে ভাইরাস মুক্ত করতে</a:t>
            </a:r>
            <a:endParaRPr lang="en-US" sz="3200" dirty="0">
              <a:solidFill>
                <a:schemeClr val="accent5">
                  <a:lumMod val="75000"/>
                </a:scheme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1482" y="1447800"/>
            <a:ext cx="2819400" cy="1752600"/>
          </a:xfrm>
          <a:prstGeom prst="rect">
            <a:avLst/>
          </a:prstGeom>
        </p:spPr>
      </p:pic>
      <p:sp>
        <p:nvSpPr>
          <p:cNvPr id="7" name="TextBox 6"/>
          <p:cNvSpPr txBox="1"/>
          <p:nvPr/>
        </p:nvSpPr>
        <p:spPr>
          <a:xfrm>
            <a:off x="1066800" y="3429000"/>
            <a:ext cx="6781800" cy="2215991"/>
          </a:xfrm>
          <a:prstGeom prst="rect">
            <a:avLst/>
          </a:prstGeom>
          <a:noFill/>
        </p:spPr>
        <p:txBody>
          <a:bodyPr wrap="square" rtlCol="0">
            <a:spAutoFit/>
          </a:bodyPr>
          <a:lstStyle/>
          <a:p>
            <a:pPr algn="just"/>
            <a:r>
              <a:rPr lang="bn-IN" sz="2000" dirty="0" smtClean="0">
                <a:solidFill>
                  <a:schemeClr val="accent5">
                    <a:lumMod val="75000"/>
                  </a:schemeClr>
                </a:solidFill>
              </a:rPr>
              <a:t>কম্পিউটার ভাইরাস মুক্তঃ</a:t>
            </a:r>
            <a:r>
              <a:rPr lang="bn-IN" sz="2000" dirty="0">
                <a:solidFill>
                  <a:schemeClr val="accent5">
                    <a:lumMod val="75000"/>
                  </a:schemeClr>
                </a:solidFill>
              </a:rPr>
              <a:t>কম্পিউটার ভাইরাস </a:t>
            </a:r>
            <a:r>
              <a:rPr lang="bn-IN" sz="2000" dirty="0" smtClean="0">
                <a:solidFill>
                  <a:schemeClr val="accent5">
                    <a:lumMod val="75000"/>
                  </a:schemeClr>
                </a:solidFill>
              </a:rPr>
              <a:t>মুক্ত রাখার জন্য ভাইরাস প্রতিরোধী ব্যবস্থা গ্রহণ করতে হবে।এন্টিভাইরাস সফট ওয়্যার নিয়মিত ইন্টারনেটের মাধ্যমে আপডেট করতে হবে। তারপরেও ভাইরাস দূর না হলে কম্পিউটারটিতে ব্যবহৃত অপা রেটিং সিস্টেমটি আইইনস্টল করে আবার নতুনভাবে ইনস্টল করতে হবে।</a:t>
            </a:r>
            <a:endParaRPr lang="en-US" sz="2000" dirty="0">
              <a:solidFill>
                <a:schemeClr val="accent5">
                  <a:lumMod val="75000"/>
                </a:schemeClr>
              </a:solidFill>
            </a:endParaRPr>
          </a:p>
          <a:p>
            <a:pPr algn="just"/>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8587" y="1447800"/>
            <a:ext cx="2762250" cy="1752600"/>
          </a:xfrm>
          <a:prstGeom prst="rect">
            <a:avLst/>
          </a:prstGeom>
        </p:spPr>
      </p:pic>
    </p:spTree>
    <p:extLst>
      <p:ext uri="{BB962C8B-B14F-4D97-AF65-F5344CB8AC3E}">
        <p14:creationId xmlns:p14="http://schemas.microsoft.com/office/powerpoint/2010/main" val="3035646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30"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800" decel="100000"/>
                                        <p:tgtEl>
                                          <p:spTgt spid="8"/>
                                        </p:tgtEl>
                                      </p:cBhvr>
                                    </p:animEffect>
                                    <p:anim calcmode="lin" valueType="num">
                                      <p:cBhvr>
                                        <p:cTn id="24" dur="800" decel="100000" fill="hold"/>
                                        <p:tgtEl>
                                          <p:spTgt spid="8"/>
                                        </p:tgtEl>
                                        <p:attrNameLst>
                                          <p:attrName>style.rotation</p:attrName>
                                        </p:attrNameLst>
                                      </p:cBhvr>
                                      <p:tavLst>
                                        <p:tav tm="0">
                                          <p:val>
                                            <p:fltVal val="-90"/>
                                          </p:val>
                                        </p:tav>
                                        <p:tav tm="100000">
                                          <p:val>
                                            <p:fltVal val="0"/>
                                          </p:val>
                                        </p:tav>
                                      </p:tavLst>
                                    </p:anim>
                                    <p:anim calcmode="lin" valueType="num">
                                      <p:cBhvr>
                                        <p:cTn id="25" dur="800" decel="100000" fill="hold"/>
                                        <p:tgtEl>
                                          <p:spTgt spid="8"/>
                                        </p:tgtEl>
                                        <p:attrNameLst>
                                          <p:attrName>ppt_x</p:attrName>
                                        </p:attrNameLst>
                                      </p:cBhvr>
                                      <p:tavLst>
                                        <p:tav tm="0">
                                          <p:val>
                                            <p:strVal val="#ppt_x+0.4"/>
                                          </p:val>
                                        </p:tav>
                                        <p:tav tm="100000">
                                          <p:val>
                                            <p:strVal val="#ppt_x-0.05"/>
                                          </p:val>
                                        </p:tav>
                                      </p:tavLst>
                                    </p:anim>
                                    <p:anim calcmode="lin" valueType="num">
                                      <p:cBhvr>
                                        <p:cTn id="26" dur="800" decel="100000" fill="hold"/>
                                        <p:tgtEl>
                                          <p:spTgt spid="8"/>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1" presetClass="entr" presetSubtype="0" fill="hold" grpId="0" nodeType="clickEffect">
                                  <p:stCondLst>
                                    <p:cond delay="0"/>
                                  </p:stCondLst>
                                  <p:iterate type="lt">
                                    <p:tmPct val="10000"/>
                                  </p:iterate>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7"/>
                                        </p:tgtEl>
                                        <p:attrNameLst>
                                          <p:attrName>ppt_y</p:attrName>
                                        </p:attrNameLst>
                                      </p:cBhvr>
                                      <p:tavLst>
                                        <p:tav tm="0">
                                          <p:val>
                                            <p:strVal val="#ppt_y"/>
                                          </p:val>
                                        </p:tav>
                                        <p:tav tm="100000">
                                          <p:val>
                                            <p:strVal val="#ppt_y"/>
                                          </p:val>
                                        </p:tav>
                                      </p:tavLst>
                                    </p:anim>
                                    <p:anim calcmode="lin" valueType="num">
                                      <p:cBhvr>
                                        <p:cTn id="35"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51018" y="609600"/>
            <a:ext cx="3581400" cy="646331"/>
          </a:xfrm>
          <a:prstGeom prst="rect">
            <a:avLst/>
          </a:prstGeom>
        </p:spPr>
        <p:txBody>
          <a:bodyPr wrap="square">
            <a:spAutoFit/>
          </a:bodyPr>
          <a:lstStyle/>
          <a:p>
            <a:pPr algn="ctr"/>
            <a:r>
              <a:rPr lang="bn-IN" sz="3600" dirty="0">
                <a:solidFill>
                  <a:srgbClr val="7030A0"/>
                </a:solidFill>
              </a:rPr>
              <a:t>ম্যালওয়্যার </a:t>
            </a:r>
            <a:endParaRPr lang="en-US" sz="36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9600" y="1255931"/>
            <a:ext cx="3048000" cy="16002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1255932"/>
            <a:ext cx="3190875" cy="1600199"/>
          </a:xfrm>
          <a:prstGeom prst="rect">
            <a:avLst/>
          </a:prstGeom>
        </p:spPr>
      </p:pic>
      <p:sp>
        <p:nvSpPr>
          <p:cNvPr id="5" name="Rectangle 4"/>
          <p:cNvSpPr/>
          <p:nvPr/>
        </p:nvSpPr>
        <p:spPr>
          <a:xfrm>
            <a:off x="1066800" y="3244334"/>
            <a:ext cx="7086600" cy="2246769"/>
          </a:xfrm>
          <a:prstGeom prst="rect">
            <a:avLst/>
          </a:prstGeom>
        </p:spPr>
        <p:txBody>
          <a:bodyPr wrap="square">
            <a:spAutoFit/>
          </a:bodyPr>
          <a:lstStyle/>
          <a:p>
            <a:pPr algn="just"/>
            <a:r>
              <a:rPr lang="bn-IN" sz="2400" dirty="0" smtClean="0">
                <a:solidFill>
                  <a:srgbClr val="7030A0"/>
                </a:solidFill>
              </a:rPr>
              <a:t>ম্যালওয়্যারঃ ম্যালওয়্যার হচ্ছে এক ধরণের সফটওয়্যার যা কম্পিউটারে ব্যবহ্রত অন্য সফটওয়্যারের কাঙখিত কর্ম সম্পাদনে বাধার সৃষ্টি করে।অর্থাত কম্পিউটার অনু</a:t>
            </a:r>
          </a:p>
          <a:p>
            <a:pPr algn="just"/>
            <a:r>
              <a:rPr lang="bn-IN" sz="2400" dirty="0" smtClean="0">
                <a:solidFill>
                  <a:srgbClr val="7030A0"/>
                </a:solidFill>
              </a:rPr>
              <a:t>প্রবেশকারী বিভিন্ন ধরনের ক্ষতিকর সফটওয়্যারের সাধা রন নামই হচ্ছে ম্যালওয়্যার।</a:t>
            </a:r>
            <a:endParaRPr lang="en-US" sz="2000" dirty="0"/>
          </a:p>
          <a:p>
            <a:r>
              <a:rPr lang="bn-IN" sz="2000" dirty="0" smtClean="0">
                <a:solidFill>
                  <a:srgbClr val="7030A0"/>
                </a:solidFill>
              </a:rPr>
              <a:t> </a:t>
            </a:r>
            <a:endParaRPr lang="en-US" sz="2000" dirty="0"/>
          </a:p>
        </p:txBody>
      </p:sp>
    </p:spTree>
    <p:extLst>
      <p:ext uri="{BB962C8B-B14F-4D97-AF65-F5344CB8AC3E}">
        <p14:creationId xmlns:p14="http://schemas.microsoft.com/office/powerpoint/2010/main" val="28368644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30"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800" decel="100000"/>
                                        <p:tgtEl>
                                          <p:spTgt spid="3"/>
                                        </p:tgtEl>
                                      </p:cBhvr>
                                    </p:animEffect>
                                    <p:anim calcmode="lin" valueType="num">
                                      <p:cBhvr>
                                        <p:cTn id="24" dur="800" decel="100000" fill="hold"/>
                                        <p:tgtEl>
                                          <p:spTgt spid="3"/>
                                        </p:tgtEl>
                                        <p:attrNameLst>
                                          <p:attrName>style.rotation</p:attrName>
                                        </p:attrNameLst>
                                      </p:cBhvr>
                                      <p:tavLst>
                                        <p:tav tm="0">
                                          <p:val>
                                            <p:fltVal val="-90"/>
                                          </p:val>
                                        </p:tav>
                                        <p:tav tm="100000">
                                          <p:val>
                                            <p:fltVal val="0"/>
                                          </p:val>
                                        </p:tav>
                                      </p:tavLst>
                                    </p:anim>
                                    <p:anim calcmode="lin" valueType="num">
                                      <p:cBhvr>
                                        <p:cTn id="25" dur="800" decel="100000" fill="hold"/>
                                        <p:tgtEl>
                                          <p:spTgt spid="3"/>
                                        </p:tgtEl>
                                        <p:attrNameLst>
                                          <p:attrName>ppt_x</p:attrName>
                                        </p:attrNameLst>
                                      </p:cBhvr>
                                      <p:tavLst>
                                        <p:tav tm="0">
                                          <p:val>
                                            <p:strVal val="#ppt_x+0.4"/>
                                          </p:val>
                                        </p:tav>
                                        <p:tav tm="100000">
                                          <p:val>
                                            <p:strVal val="#ppt_x-0.05"/>
                                          </p:val>
                                        </p:tav>
                                      </p:tavLst>
                                    </p:anim>
                                    <p:anim calcmode="lin" valueType="num">
                                      <p:cBhvr>
                                        <p:cTn id="26" dur="800" decel="100000" fill="hold"/>
                                        <p:tgtEl>
                                          <p:spTgt spid="3"/>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1" presetClass="entr" presetSubtype="0" fill="hold" grpId="0" nodeType="clickEffect">
                                  <p:stCondLst>
                                    <p:cond delay="0"/>
                                  </p:stCondLst>
                                  <p:iterate type="lt">
                                    <p:tmPct val="10000"/>
                                  </p:iterate>
                                  <p:childTnLst>
                                    <p:set>
                                      <p:cBhvr>
                                        <p:cTn id="32" dur="1" fill="hold">
                                          <p:stCondLst>
                                            <p:cond delay="0"/>
                                          </p:stCondLst>
                                        </p:cTn>
                                        <p:tgtEl>
                                          <p:spTgt spid="5"/>
                                        </p:tgtEl>
                                        <p:attrNameLst>
                                          <p:attrName>style.visibility</p:attrName>
                                        </p:attrNameLst>
                                      </p:cBhvr>
                                      <p:to>
                                        <p:strVal val="visible"/>
                                      </p:to>
                                    </p:set>
                                    <p:anim calcmode="lin" valueType="num">
                                      <p:cBhvr>
                                        <p:cTn id="33"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5"/>
                                        </p:tgtEl>
                                        <p:attrNameLst>
                                          <p:attrName>ppt_y</p:attrName>
                                        </p:attrNameLst>
                                      </p:cBhvr>
                                      <p:tavLst>
                                        <p:tav tm="0">
                                          <p:val>
                                            <p:strVal val="#ppt_y"/>
                                          </p:val>
                                        </p:tav>
                                        <p:tav tm="100000">
                                          <p:val>
                                            <p:strVal val="#ppt_y"/>
                                          </p:val>
                                        </p:tav>
                                      </p:tavLst>
                                    </p:anim>
                                    <p:anim calcmode="lin" valueType="num">
                                      <p:cBhvr>
                                        <p:cTn id="35"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2300" y="1239982"/>
            <a:ext cx="3124200" cy="1571625"/>
          </a:xfrm>
          <a:prstGeom prst="rect">
            <a:avLst/>
          </a:prstGeom>
        </p:spPr>
      </p:pic>
      <p:sp>
        <p:nvSpPr>
          <p:cNvPr id="4" name="Rectangle 3"/>
          <p:cNvSpPr/>
          <p:nvPr/>
        </p:nvSpPr>
        <p:spPr>
          <a:xfrm>
            <a:off x="2286000" y="574964"/>
            <a:ext cx="4876800" cy="584775"/>
          </a:xfrm>
          <a:prstGeom prst="rect">
            <a:avLst/>
          </a:prstGeom>
        </p:spPr>
        <p:txBody>
          <a:bodyPr wrap="square">
            <a:spAutoFit/>
          </a:bodyPr>
          <a:lstStyle/>
          <a:p>
            <a:r>
              <a:rPr lang="bn-IN" sz="3200" dirty="0" smtClean="0">
                <a:solidFill>
                  <a:srgbClr val="7030A0"/>
                </a:solidFill>
              </a:rPr>
              <a:t>ম্যালওয়্যারের ক্ষতিকর দিক</a:t>
            </a:r>
            <a:endParaRPr lang="en-US" sz="3200" dirty="0"/>
          </a:p>
        </p:txBody>
      </p:sp>
      <p:sp>
        <p:nvSpPr>
          <p:cNvPr id="5" name="TextBox 4"/>
          <p:cNvSpPr txBox="1"/>
          <p:nvPr/>
        </p:nvSpPr>
        <p:spPr>
          <a:xfrm>
            <a:off x="1148195" y="3124200"/>
            <a:ext cx="7152409" cy="1938992"/>
          </a:xfrm>
          <a:prstGeom prst="rect">
            <a:avLst/>
          </a:prstGeom>
          <a:noFill/>
        </p:spPr>
        <p:txBody>
          <a:bodyPr wrap="square" rtlCol="0">
            <a:spAutoFit/>
          </a:bodyPr>
          <a:lstStyle/>
          <a:p>
            <a:pPr algn="just"/>
            <a:r>
              <a:rPr lang="bn-IN" sz="2000" dirty="0" smtClean="0"/>
              <a:t> </a:t>
            </a:r>
            <a:r>
              <a:rPr lang="bn-IN" sz="2000" dirty="0" smtClean="0">
                <a:solidFill>
                  <a:schemeClr val="accent5">
                    <a:lumMod val="75000"/>
                  </a:schemeClr>
                </a:solidFill>
              </a:rPr>
              <a:t>ম্যালওয়্যার যে ধরনের ক্ষতি সাধন করে তা নিচে বর্ণনা করা হলো-          *ম্যালওয়্যার ব্যবহারকারীর কম্পিউটারে রক্ষিত তথ্য চুরি করে।           *ব্যবহারকারীর অজান্তে তার কম্পিউটারে প্রবেশাধিকার লাভ করে।  *কম্পিউটারের অন্তর্গত সিস্টেম ফাইল নষ্ট করে ফেলতে পারে।          *ম্যালওয়্যার ব্যবহারকারীর কম্পিউটারে প্রোগ্রামিং কোড,স্ক্রিপ্ট বা </a:t>
            </a:r>
          </a:p>
          <a:p>
            <a:r>
              <a:rPr lang="bn-IN" sz="2000" dirty="0">
                <a:solidFill>
                  <a:schemeClr val="accent5">
                    <a:lumMod val="75000"/>
                  </a:schemeClr>
                </a:solidFill>
              </a:rPr>
              <a:t> </a:t>
            </a:r>
            <a:r>
              <a:rPr lang="bn-IN" sz="2000" dirty="0" smtClean="0">
                <a:solidFill>
                  <a:schemeClr val="accent5">
                    <a:lumMod val="75000"/>
                  </a:schemeClr>
                </a:solidFill>
              </a:rPr>
              <a:t>সক্রিয় তথ্যাধার হিসেবে প্রকাশিত হতে পারে।</a:t>
            </a:r>
            <a:endParaRPr lang="en-US" sz="2000" dirty="0">
              <a:solidFill>
                <a:schemeClr val="accent5">
                  <a:lumMod val="75000"/>
                </a:schemeClr>
              </a:solidFill>
            </a:endParaRPr>
          </a:p>
        </p:txBody>
      </p:sp>
    </p:spTree>
    <p:extLst>
      <p:ext uri="{BB962C8B-B14F-4D97-AF65-F5344CB8AC3E}">
        <p14:creationId xmlns:p14="http://schemas.microsoft.com/office/powerpoint/2010/main" val="40844181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0"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800" decel="100000"/>
                                        <p:tgtEl>
                                          <p:spTgt spid="2"/>
                                        </p:tgtEl>
                                      </p:cBhvr>
                                    </p:animEffect>
                                    <p:anim calcmode="lin" valueType="num">
                                      <p:cBhvr>
                                        <p:cTn id="16" dur="800" decel="100000" fill="hold"/>
                                        <p:tgtEl>
                                          <p:spTgt spid="2"/>
                                        </p:tgtEl>
                                        <p:attrNameLst>
                                          <p:attrName>style.rotation</p:attrName>
                                        </p:attrNameLst>
                                      </p:cBhvr>
                                      <p:tavLst>
                                        <p:tav tm="0">
                                          <p:val>
                                            <p:fltVal val="-90"/>
                                          </p:val>
                                        </p:tav>
                                        <p:tav tm="100000">
                                          <p:val>
                                            <p:fltVal val="0"/>
                                          </p:val>
                                        </p:tav>
                                      </p:tavLst>
                                    </p:anim>
                                    <p:anim calcmode="lin" valueType="num">
                                      <p:cBhvr>
                                        <p:cTn id="17" dur="800" decel="100000" fill="hold"/>
                                        <p:tgtEl>
                                          <p:spTgt spid="2"/>
                                        </p:tgtEl>
                                        <p:attrNameLst>
                                          <p:attrName>ppt_x</p:attrName>
                                        </p:attrNameLst>
                                      </p:cBhvr>
                                      <p:tavLst>
                                        <p:tav tm="0">
                                          <p:val>
                                            <p:strVal val="#ppt_x+0.4"/>
                                          </p:val>
                                        </p:tav>
                                        <p:tav tm="100000">
                                          <p:val>
                                            <p:strVal val="#ppt_x-0.05"/>
                                          </p:val>
                                        </p:tav>
                                      </p:tavLst>
                                    </p:anim>
                                    <p:anim calcmode="lin" valueType="num">
                                      <p:cBhvr>
                                        <p:cTn id="18" dur="800" decel="100000" fill="hold"/>
                                        <p:tgtEl>
                                          <p:spTgt spid="2"/>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5"/>
                                        </p:tgtEl>
                                        <p:attrNameLst>
                                          <p:attrName>ppt_y</p:attrName>
                                        </p:attrNameLst>
                                      </p:cBhvr>
                                      <p:tavLst>
                                        <p:tav tm="0">
                                          <p:val>
                                            <p:strVal val="#ppt_y"/>
                                          </p:val>
                                        </p:tav>
                                        <p:tav tm="100000">
                                          <p:val>
                                            <p:strVal val="#ppt_y"/>
                                          </p:val>
                                        </p:tav>
                                      </p:tavLst>
                                    </p:anim>
                                    <p:anim calcmode="lin" valueType="num">
                                      <p:cBhvr>
                                        <p:cTn id="27"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95600" y="568035"/>
            <a:ext cx="2971800" cy="646331"/>
          </a:xfrm>
          <a:prstGeom prst="rect">
            <a:avLst/>
          </a:prstGeom>
          <a:noFill/>
        </p:spPr>
        <p:txBody>
          <a:bodyPr wrap="square" rtlCol="0">
            <a:spAutoFit/>
          </a:bodyPr>
          <a:lstStyle/>
          <a:p>
            <a:pPr algn="ctr"/>
            <a:r>
              <a:rPr lang="bn-IN" sz="3600" dirty="0" smtClean="0">
                <a:solidFill>
                  <a:schemeClr val="accent4">
                    <a:lumMod val="50000"/>
                  </a:schemeClr>
                </a:solidFill>
              </a:rPr>
              <a:t>একক কাজ</a:t>
            </a:r>
            <a:endParaRPr lang="en-US" sz="3600" dirty="0">
              <a:solidFill>
                <a:schemeClr val="accent4">
                  <a:lumMod val="50000"/>
                </a:schemeClr>
              </a:solidFill>
            </a:endParaRPr>
          </a:p>
        </p:txBody>
      </p:sp>
      <p:sp>
        <p:nvSpPr>
          <p:cNvPr id="3" name="TextBox 2"/>
          <p:cNvSpPr txBox="1"/>
          <p:nvPr/>
        </p:nvSpPr>
        <p:spPr>
          <a:xfrm>
            <a:off x="2919845" y="1255570"/>
            <a:ext cx="3352800" cy="461665"/>
          </a:xfrm>
          <a:prstGeom prst="rect">
            <a:avLst/>
          </a:prstGeom>
          <a:noFill/>
        </p:spPr>
        <p:txBody>
          <a:bodyPr wrap="square" rtlCol="0">
            <a:spAutoFit/>
          </a:bodyPr>
          <a:lstStyle/>
          <a:p>
            <a:r>
              <a:rPr lang="bn-IN" sz="2400" dirty="0" smtClean="0"/>
              <a:t>          হ্যাকার কী ?</a:t>
            </a:r>
            <a:endParaRPr lang="en-US" sz="2400" dirty="0"/>
          </a:p>
        </p:txBody>
      </p:sp>
      <p:sp>
        <p:nvSpPr>
          <p:cNvPr id="4" name="TextBox 3"/>
          <p:cNvSpPr txBox="1"/>
          <p:nvPr/>
        </p:nvSpPr>
        <p:spPr>
          <a:xfrm>
            <a:off x="1454727" y="3165670"/>
            <a:ext cx="6019800" cy="400110"/>
          </a:xfrm>
          <a:prstGeom prst="rect">
            <a:avLst/>
          </a:prstGeom>
          <a:noFill/>
        </p:spPr>
        <p:txBody>
          <a:bodyPr wrap="square" rtlCol="0">
            <a:spAutoFit/>
          </a:bodyPr>
          <a:lstStyle/>
          <a:p>
            <a:pPr algn="ctr"/>
            <a:r>
              <a:rPr lang="bn-IN" sz="2000" dirty="0" smtClean="0"/>
              <a:t>উত্তরঃ যারা হ্যাকিং করে তাদেরকে হ্যাকার বলে।</a:t>
            </a:r>
            <a:endParaRPr lang="en-US" sz="2000" dirty="0"/>
          </a:p>
        </p:txBody>
      </p:sp>
      <p:sp>
        <p:nvSpPr>
          <p:cNvPr id="5" name="TextBox 4"/>
          <p:cNvSpPr txBox="1"/>
          <p:nvPr/>
        </p:nvSpPr>
        <p:spPr>
          <a:xfrm>
            <a:off x="1319645" y="3762345"/>
            <a:ext cx="6553200" cy="400110"/>
          </a:xfrm>
          <a:prstGeom prst="rect">
            <a:avLst/>
          </a:prstGeom>
          <a:noFill/>
        </p:spPr>
        <p:txBody>
          <a:bodyPr wrap="square" rtlCol="0">
            <a:spAutoFit/>
          </a:bodyPr>
          <a:lstStyle/>
          <a:p>
            <a:r>
              <a:rPr lang="bn-IN" sz="2000" dirty="0" smtClean="0"/>
              <a:t>বাংলাদেশের তথ্য কমিশনের ওয়েবসাইট এর ঠিকানা কী ?</a:t>
            </a:r>
            <a:endParaRPr lang="en-US" sz="2000" dirty="0"/>
          </a:p>
        </p:txBody>
      </p:sp>
      <p:sp>
        <p:nvSpPr>
          <p:cNvPr id="6" name="TextBox 5"/>
          <p:cNvSpPr txBox="1"/>
          <p:nvPr/>
        </p:nvSpPr>
        <p:spPr>
          <a:xfrm>
            <a:off x="1454727" y="5646242"/>
            <a:ext cx="5562600" cy="400110"/>
          </a:xfrm>
          <a:prstGeom prst="rect">
            <a:avLst/>
          </a:prstGeom>
          <a:noFill/>
        </p:spPr>
        <p:txBody>
          <a:bodyPr wrap="square" rtlCol="0">
            <a:spAutoFit/>
          </a:bodyPr>
          <a:lstStyle/>
          <a:p>
            <a:pPr algn="ctr"/>
            <a:r>
              <a:rPr lang="bn-IN" sz="2000" dirty="0" smtClean="0"/>
              <a:t>উত্তরঃ </a:t>
            </a:r>
            <a:r>
              <a:rPr lang="en-US" sz="2000" dirty="0" smtClean="0"/>
              <a:t>http://www.infocom.gov.bd/</a:t>
            </a:r>
            <a:endParaRPr lang="en-US" sz="2000"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6088" y="1766780"/>
            <a:ext cx="2133601" cy="1339923"/>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3533" y="4343400"/>
            <a:ext cx="2166938" cy="1219200"/>
          </a:xfrm>
          <a:prstGeom prst="rect">
            <a:avLst/>
          </a:prstGeom>
        </p:spPr>
      </p:pic>
    </p:spTree>
    <p:extLst>
      <p:ext uri="{BB962C8B-B14F-4D97-AF65-F5344CB8AC3E}">
        <p14:creationId xmlns:p14="http://schemas.microsoft.com/office/powerpoint/2010/main" val="29022850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3"/>
                                        </p:tgtEl>
                                        <p:attrNameLst>
                                          <p:attrName>style.visibility</p:attrName>
                                        </p:attrNameLst>
                                      </p:cBhvr>
                                      <p:to>
                                        <p:strVal val="visible"/>
                                      </p:to>
                                    </p:set>
                                    <p:anim by="(-#ppt_w*2)" calcmode="lin" valueType="num">
                                      <p:cBhvr rctx="PPT">
                                        <p:cTn id="15" dur="500" autoRev="1" fill="hold">
                                          <p:stCondLst>
                                            <p:cond delay="0"/>
                                          </p:stCondLst>
                                        </p:cTn>
                                        <p:tgtEl>
                                          <p:spTgt spid="3"/>
                                        </p:tgtEl>
                                        <p:attrNameLst>
                                          <p:attrName>ppt_w</p:attrName>
                                        </p:attrNameLst>
                                      </p:cBhvr>
                                    </p:anim>
                                    <p:anim by="(#ppt_w*0.50)" calcmode="lin" valueType="num">
                                      <p:cBhvr>
                                        <p:cTn id="16" dur="500" decel="50000" autoRev="1" fill="hold">
                                          <p:stCondLst>
                                            <p:cond delay="0"/>
                                          </p:stCondLst>
                                        </p:cTn>
                                        <p:tgtEl>
                                          <p:spTgt spid="3"/>
                                        </p:tgtEl>
                                        <p:attrNameLst>
                                          <p:attrName>ppt_x</p:attrName>
                                        </p:attrNameLst>
                                      </p:cBhvr>
                                    </p:anim>
                                    <p:anim from="(-#ppt_h/2)" to="(#ppt_y)" calcmode="lin" valueType="num">
                                      <p:cBhvr>
                                        <p:cTn id="17" dur="1000" fill="hold">
                                          <p:stCondLst>
                                            <p:cond delay="0"/>
                                          </p:stCondLst>
                                        </p:cTn>
                                        <p:tgtEl>
                                          <p:spTgt spid="3"/>
                                        </p:tgtEl>
                                        <p:attrNameLst>
                                          <p:attrName>ppt_y</p:attrName>
                                        </p:attrNameLst>
                                      </p:cBhvr>
                                    </p:anim>
                                    <p:animRot by="21600000">
                                      <p:cBhvr>
                                        <p:cTn id="18" dur="1000" fill="hold">
                                          <p:stCondLst>
                                            <p:cond delay="0"/>
                                          </p:stCondLst>
                                        </p:cTn>
                                        <p:tgtEl>
                                          <p:spTgt spid="3"/>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30"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800" decel="100000"/>
                                        <p:tgtEl>
                                          <p:spTgt spid="10"/>
                                        </p:tgtEl>
                                      </p:cBhvr>
                                    </p:animEffect>
                                    <p:anim calcmode="lin" valueType="num">
                                      <p:cBhvr>
                                        <p:cTn id="24" dur="800" decel="100000" fill="hold"/>
                                        <p:tgtEl>
                                          <p:spTgt spid="10"/>
                                        </p:tgtEl>
                                        <p:attrNameLst>
                                          <p:attrName>style.rotation</p:attrName>
                                        </p:attrNameLst>
                                      </p:cBhvr>
                                      <p:tavLst>
                                        <p:tav tm="0">
                                          <p:val>
                                            <p:fltVal val="-90"/>
                                          </p:val>
                                        </p:tav>
                                        <p:tav tm="100000">
                                          <p:val>
                                            <p:fltVal val="0"/>
                                          </p:val>
                                        </p:tav>
                                      </p:tavLst>
                                    </p:anim>
                                    <p:anim calcmode="lin" valueType="num">
                                      <p:cBhvr>
                                        <p:cTn id="25" dur="800" decel="100000" fill="hold"/>
                                        <p:tgtEl>
                                          <p:spTgt spid="10"/>
                                        </p:tgtEl>
                                        <p:attrNameLst>
                                          <p:attrName>ppt_x</p:attrName>
                                        </p:attrNameLst>
                                      </p:cBhvr>
                                      <p:tavLst>
                                        <p:tav tm="0">
                                          <p:val>
                                            <p:strVal val="#ppt_x+0.4"/>
                                          </p:val>
                                        </p:tav>
                                        <p:tav tm="100000">
                                          <p:val>
                                            <p:strVal val="#ppt_x-0.05"/>
                                          </p:val>
                                        </p:tav>
                                      </p:tavLst>
                                    </p:anim>
                                    <p:anim calcmode="lin" valueType="num">
                                      <p:cBhvr>
                                        <p:cTn id="26" dur="800" decel="100000" fill="hold"/>
                                        <p:tgtEl>
                                          <p:spTgt spid="10"/>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1" presetClass="entr" presetSubtype="0" fill="hold" grpId="0" nodeType="clickEffect">
                                  <p:stCondLst>
                                    <p:cond delay="0"/>
                                  </p:stCondLst>
                                  <p:iterate type="lt">
                                    <p:tmPct val="10000"/>
                                  </p:iterate>
                                  <p:childTnLst>
                                    <p:set>
                                      <p:cBhvr>
                                        <p:cTn id="32" dur="1" fill="hold">
                                          <p:stCondLst>
                                            <p:cond delay="0"/>
                                          </p:stCondLst>
                                        </p:cTn>
                                        <p:tgtEl>
                                          <p:spTgt spid="4"/>
                                        </p:tgtEl>
                                        <p:attrNameLst>
                                          <p:attrName>style.visibility</p:attrName>
                                        </p:attrNameLst>
                                      </p:cBhvr>
                                      <p:to>
                                        <p:strVal val="visible"/>
                                      </p:to>
                                    </p:set>
                                    <p:anim calcmode="lin" valueType="num">
                                      <p:cBhvr>
                                        <p:cTn id="33"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4"/>
                                        </p:tgtEl>
                                        <p:attrNameLst>
                                          <p:attrName>ppt_y</p:attrName>
                                        </p:attrNameLst>
                                      </p:cBhvr>
                                      <p:tavLst>
                                        <p:tav tm="0">
                                          <p:val>
                                            <p:strVal val="#ppt_y"/>
                                          </p:val>
                                        </p:tav>
                                        <p:tav tm="100000">
                                          <p:val>
                                            <p:strVal val="#ppt_y"/>
                                          </p:val>
                                        </p:tav>
                                      </p:tavLst>
                                    </p:anim>
                                    <p:anim calcmode="lin" valueType="num">
                                      <p:cBhvr>
                                        <p:cTn id="35"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41" presetClass="entr" presetSubtype="0" fill="hold" grpId="0" nodeType="clickEffect">
                                  <p:stCondLst>
                                    <p:cond delay="0"/>
                                  </p:stCondLst>
                                  <p:iterate type="lt">
                                    <p:tmPct val="10000"/>
                                  </p:iterate>
                                  <p:childTnLst>
                                    <p:set>
                                      <p:cBhvr>
                                        <p:cTn id="41" dur="1" fill="hold">
                                          <p:stCondLst>
                                            <p:cond delay="0"/>
                                          </p:stCondLst>
                                        </p:cTn>
                                        <p:tgtEl>
                                          <p:spTgt spid="5"/>
                                        </p:tgtEl>
                                        <p:attrNameLst>
                                          <p:attrName>style.visibility</p:attrName>
                                        </p:attrNameLst>
                                      </p:cBhvr>
                                      <p:to>
                                        <p:strVal val="visible"/>
                                      </p:to>
                                    </p:set>
                                    <p:anim calcmode="lin" valueType="num">
                                      <p:cBhvr>
                                        <p:cTn id="42"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43" dur="500" fill="hold"/>
                                        <p:tgtEl>
                                          <p:spTgt spid="5"/>
                                        </p:tgtEl>
                                        <p:attrNameLst>
                                          <p:attrName>ppt_y</p:attrName>
                                        </p:attrNameLst>
                                      </p:cBhvr>
                                      <p:tavLst>
                                        <p:tav tm="0">
                                          <p:val>
                                            <p:strVal val="#ppt_y"/>
                                          </p:val>
                                        </p:tav>
                                        <p:tav tm="100000">
                                          <p:val>
                                            <p:strVal val="#ppt_y"/>
                                          </p:val>
                                        </p:tav>
                                      </p:tavLst>
                                    </p:anim>
                                    <p:anim calcmode="lin" valueType="num">
                                      <p:cBhvr>
                                        <p:cTn id="44"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45"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46" dur="500" tmFilter="0,0; .5, 1; 1, 1"/>
                                        <p:tgtEl>
                                          <p:spTgt spid="5"/>
                                        </p:tgtEl>
                                      </p:cBhvr>
                                    </p:animEffect>
                                  </p:childTnLst>
                                </p:cTn>
                              </p:par>
                            </p:childTnLst>
                          </p:cTn>
                        </p:par>
                      </p:childTnLst>
                    </p:cTn>
                  </p:par>
                  <p:par>
                    <p:cTn id="47" fill="hold">
                      <p:stCondLst>
                        <p:cond delay="indefinite"/>
                      </p:stCondLst>
                      <p:childTnLst>
                        <p:par>
                          <p:cTn id="48" fill="hold">
                            <p:stCondLst>
                              <p:cond delay="0"/>
                            </p:stCondLst>
                            <p:childTnLst>
                              <p:par>
                                <p:cTn id="49" presetID="15" presetClass="entr" presetSubtype="0" fill="hold" nodeType="click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p:cTn id="51" dur="1000" fill="hold"/>
                                        <p:tgtEl>
                                          <p:spTgt spid="11"/>
                                        </p:tgtEl>
                                        <p:attrNameLst>
                                          <p:attrName>ppt_w</p:attrName>
                                        </p:attrNameLst>
                                      </p:cBhvr>
                                      <p:tavLst>
                                        <p:tav tm="0">
                                          <p:val>
                                            <p:fltVal val="0"/>
                                          </p:val>
                                        </p:tav>
                                        <p:tav tm="100000">
                                          <p:val>
                                            <p:strVal val="#ppt_w"/>
                                          </p:val>
                                        </p:tav>
                                      </p:tavLst>
                                    </p:anim>
                                    <p:anim calcmode="lin" valueType="num">
                                      <p:cBhvr>
                                        <p:cTn id="52" dur="1000" fill="hold"/>
                                        <p:tgtEl>
                                          <p:spTgt spid="11"/>
                                        </p:tgtEl>
                                        <p:attrNameLst>
                                          <p:attrName>ppt_h</p:attrName>
                                        </p:attrNameLst>
                                      </p:cBhvr>
                                      <p:tavLst>
                                        <p:tav tm="0">
                                          <p:val>
                                            <p:fltVal val="0"/>
                                          </p:val>
                                        </p:tav>
                                        <p:tav tm="100000">
                                          <p:val>
                                            <p:strVal val="#ppt_h"/>
                                          </p:val>
                                        </p:tav>
                                      </p:tavLst>
                                    </p:anim>
                                    <p:anim calcmode="lin" valueType="num">
                                      <p:cBhvr>
                                        <p:cTn id="5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5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5" fill="hold">
                      <p:stCondLst>
                        <p:cond delay="indefinite"/>
                      </p:stCondLst>
                      <p:childTnLst>
                        <p:par>
                          <p:cTn id="56" fill="hold">
                            <p:stCondLst>
                              <p:cond delay="0"/>
                            </p:stCondLst>
                            <p:childTnLst>
                              <p:par>
                                <p:cTn id="57" presetID="41" presetClass="entr" presetSubtype="0" fill="hold" grpId="0" nodeType="clickEffect">
                                  <p:stCondLst>
                                    <p:cond delay="0"/>
                                  </p:stCondLst>
                                  <p:iterate type="lt">
                                    <p:tmPct val="10000"/>
                                  </p:iterate>
                                  <p:childTnLst>
                                    <p:set>
                                      <p:cBhvr>
                                        <p:cTn id="58" dur="1" fill="hold">
                                          <p:stCondLst>
                                            <p:cond delay="0"/>
                                          </p:stCondLst>
                                        </p:cTn>
                                        <p:tgtEl>
                                          <p:spTgt spid="6"/>
                                        </p:tgtEl>
                                        <p:attrNameLst>
                                          <p:attrName>style.visibility</p:attrName>
                                        </p:attrNameLst>
                                      </p:cBhvr>
                                      <p:to>
                                        <p:strVal val="visible"/>
                                      </p:to>
                                    </p:set>
                                    <p:anim calcmode="lin" valueType="num">
                                      <p:cBhvr>
                                        <p:cTn id="59"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60" dur="500" fill="hold"/>
                                        <p:tgtEl>
                                          <p:spTgt spid="6"/>
                                        </p:tgtEl>
                                        <p:attrNameLst>
                                          <p:attrName>ppt_y</p:attrName>
                                        </p:attrNameLst>
                                      </p:cBhvr>
                                      <p:tavLst>
                                        <p:tav tm="0">
                                          <p:val>
                                            <p:strVal val="#ppt_y"/>
                                          </p:val>
                                        </p:tav>
                                        <p:tav tm="100000">
                                          <p:val>
                                            <p:strVal val="#ppt_y"/>
                                          </p:val>
                                        </p:tav>
                                      </p:tavLst>
                                    </p:anim>
                                    <p:anim calcmode="lin" valueType="num">
                                      <p:cBhvr>
                                        <p:cTn id="61"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62"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63"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70909" y="665018"/>
            <a:ext cx="3581400" cy="646331"/>
          </a:xfrm>
          <a:prstGeom prst="rect">
            <a:avLst/>
          </a:prstGeom>
          <a:noFill/>
        </p:spPr>
        <p:txBody>
          <a:bodyPr wrap="square" rtlCol="0">
            <a:spAutoFit/>
          </a:bodyPr>
          <a:lstStyle/>
          <a:p>
            <a:pPr algn="ctr"/>
            <a:r>
              <a:rPr lang="bn-IN" sz="3600" dirty="0" smtClean="0">
                <a:solidFill>
                  <a:schemeClr val="accent4">
                    <a:lumMod val="75000"/>
                  </a:schemeClr>
                </a:solidFill>
              </a:rPr>
              <a:t>দলগত কাজ</a:t>
            </a:r>
            <a:endParaRPr lang="en-US" sz="3600" dirty="0">
              <a:solidFill>
                <a:schemeClr val="accent4">
                  <a:lumMod val="75000"/>
                </a:schemeClr>
              </a:solidFill>
            </a:endParaRPr>
          </a:p>
        </p:txBody>
      </p:sp>
      <p:sp>
        <p:nvSpPr>
          <p:cNvPr id="3" name="TextBox 2"/>
          <p:cNvSpPr txBox="1"/>
          <p:nvPr/>
        </p:nvSpPr>
        <p:spPr>
          <a:xfrm>
            <a:off x="3380509" y="3038565"/>
            <a:ext cx="2362200" cy="400110"/>
          </a:xfrm>
          <a:prstGeom prst="rect">
            <a:avLst/>
          </a:prstGeom>
          <a:noFill/>
        </p:spPr>
        <p:txBody>
          <a:bodyPr wrap="square" rtlCol="0">
            <a:spAutoFit/>
          </a:bodyPr>
          <a:lstStyle/>
          <a:p>
            <a:pPr algn="ctr"/>
            <a:r>
              <a:rPr lang="bn-IN" sz="2000" dirty="0" smtClean="0"/>
              <a:t>ক-দল</a:t>
            </a: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9059" y="1438365"/>
            <a:ext cx="2857500" cy="1600200"/>
          </a:xfrm>
          <a:prstGeom prst="rect">
            <a:avLst/>
          </a:prstGeom>
        </p:spPr>
      </p:pic>
      <p:sp>
        <p:nvSpPr>
          <p:cNvPr id="5" name="TextBox 4"/>
          <p:cNvSpPr txBox="1"/>
          <p:nvPr/>
        </p:nvSpPr>
        <p:spPr>
          <a:xfrm>
            <a:off x="1856509" y="3574473"/>
            <a:ext cx="5562600" cy="461665"/>
          </a:xfrm>
          <a:prstGeom prst="rect">
            <a:avLst/>
          </a:prstGeom>
          <a:noFill/>
        </p:spPr>
        <p:txBody>
          <a:bodyPr wrap="square" rtlCol="0">
            <a:spAutoFit/>
          </a:bodyPr>
          <a:lstStyle/>
          <a:p>
            <a:pPr algn="ctr"/>
            <a:r>
              <a:rPr lang="bn-IN" sz="2400" dirty="0" smtClean="0"/>
              <a:t>ব্ল্যাক হ্যাট হ্যাকারের কাকে বলে।</a:t>
            </a:r>
            <a:endParaRPr lang="en-US" sz="2400" dirty="0"/>
          </a:p>
        </p:txBody>
      </p:sp>
      <p:sp>
        <p:nvSpPr>
          <p:cNvPr id="6" name="TextBox 5"/>
          <p:cNvSpPr txBox="1"/>
          <p:nvPr/>
        </p:nvSpPr>
        <p:spPr>
          <a:xfrm>
            <a:off x="1066800" y="4234934"/>
            <a:ext cx="6553200" cy="1015663"/>
          </a:xfrm>
          <a:prstGeom prst="rect">
            <a:avLst/>
          </a:prstGeom>
          <a:noFill/>
        </p:spPr>
        <p:txBody>
          <a:bodyPr wrap="square" rtlCol="0">
            <a:spAutoFit/>
          </a:bodyPr>
          <a:lstStyle/>
          <a:p>
            <a:pPr algn="just"/>
            <a:r>
              <a:rPr lang="bn-IN" sz="2000" dirty="0" smtClean="0"/>
              <a:t>উত্তরঃ ব্ল্যাক হ্যাট হ্যাকারের কাজ হচ্ছে অবৈধভাবে কোনো  ব্যবহারকারীর কম্পিউটার সিস্টেম বা নেটওয়ার্কে প্রবেশ করে  অসৎ উদ্দেশ্য সাধন করা।</a:t>
            </a:r>
            <a:endParaRPr lang="en-US" sz="2000" dirty="0"/>
          </a:p>
        </p:txBody>
      </p:sp>
    </p:spTree>
    <p:extLst>
      <p:ext uri="{BB962C8B-B14F-4D97-AF65-F5344CB8AC3E}">
        <p14:creationId xmlns:p14="http://schemas.microsoft.com/office/powerpoint/2010/main" val="38057561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3"/>
                                        </p:tgtEl>
                                        <p:attrNameLst>
                                          <p:attrName>style.visibility</p:attrName>
                                        </p:attrNameLst>
                                      </p:cBhvr>
                                      <p:to>
                                        <p:strVal val="visible"/>
                                      </p:to>
                                    </p:set>
                                    <p:anim by="(-#ppt_w*2)" calcmode="lin" valueType="num">
                                      <p:cBhvr rctx="PPT">
                                        <p:cTn id="23" dur="500" autoRev="1" fill="hold">
                                          <p:stCondLst>
                                            <p:cond delay="0"/>
                                          </p:stCondLst>
                                        </p:cTn>
                                        <p:tgtEl>
                                          <p:spTgt spid="3"/>
                                        </p:tgtEl>
                                        <p:attrNameLst>
                                          <p:attrName>ppt_w</p:attrName>
                                        </p:attrNameLst>
                                      </p:cBhvr>
                                    </p:anim>
                                    <p:anim by="(#ppt_w*0.50)" calcmode="lin" valueType="num">
                                      <p:cBhvr>
                                        <p:cTn id="24" dur="500" decel="50000" autoRev="1" fill="hold">
                                          <p:stCondLst>
                                            <p:cond delay="0"/>
                                          </p:stCondLst>
                                        </p:cTn>
                                        <p:tgtEl>
                                          <p:spTgt spid="3"/>
                                        </p:tgtEl>
                                        <p:attrNameLst>
                                          <p:attrName>ppt_x</p:attrName>
                                        </p:attrNameLst>
                                      </p:cBhvr>
                                    </p:anim>
                                    <p:anim from="(-#ppt_h/2)" to="(#ppt_y)" calcmode="lin" valueType="num">
                                      <p:cBhvr>
                                        <p:cTn id="25" dur="1000" fill="hold">
                                          <p:stCondLst>
                                            <p:cond delay="0"/>
                                          </p:stCondLst>
                                        </p:cTn>
                                        <p:tgtEl>
                                          <p:spTgt spid="3"/>
                                        </p:tgtEl>
                                        <p:attrNameLst>
                                          <p:attrName>ppt_y</p:attrName>
                                        </p:attrNameLst>
                                      </p:cBhvr>
                                    </p:anim>
                                    <p:animRot by="21600000">
                                      <p:cBhvr>
                                        <p:cTn id="26" dur="1000" fill="hold">
                                          <p:stCondLst>
                                            <p:cond delay="0"/>
                                          </p:stCondLst>
                                        </p:cTn>
                                        <p:tgtEl>
                                          <p:spTgt spid="3"/>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56" presetClass="entr" presetSubtype="0" fill="hold" grpId="0" nodeType="clickEffect">
                                  <p:stCondLst>
                                    <p:cond delay="0"/>
                                  </p:stCondLst>
                                  <p:iterate type="lt">
                                    <p:tmPct val="10000"/>
                                  </p:iterate>
                                  <p:childTnLst>
                                    <p:set>
                                      <p:cBhvr>
                                        <p:cTn id="30" dur="1" fill="hold">
                                          <p:stCondLst>
                                            <p:cond delay="0"/>
                                          </p:stCondLst>
                                        </p:cTn>
                                        <p:tgtEl>
                                          <p:spTgt spid="5"/>
                                        </p:tgtEl>
                                        <p:attrNameLst>
                                          <p:attrName>style.visibility</p:attrName>
                                        </p:attrNameLst>
                                      </p:cBhvr>
                                      <p:to>
                                        <p:strVal val="visible"/>
                                      </p:to>
                                    </p:set>
                                    <p:anim by="(-#ppt_w*2)" calcmode="lin" valueType="num">
                                      <p:cBhvr rctx="PPT">
                                        <p:cTn id="31" dur="500" autoRev="1" fill="hold">
                                          <p:stCondLst>
                                            <p:cond delay="0"/>
                                          </p:stCondLst>
                                        </p:cTn>
                                        <p:tgtEl>
                                          <p:spTgt spid="5"/>
                                        </p:tgtEl>
                                        <p:attrNameLst>
                                          <p:attrName>ppt_w</p:attrName>
                                        </p:attrNameLst>
                                      </p:cBhvr>
                                    </p:anim>
                                    <p:anim by="(#ppt_w*0.50)" calcmode="lin" valueType="num">
                                      <p:cBhvr>
                                        <p:cTn id="32" dur="500" decel="50000" autoRev="1" fill="hold">
                                          <p:stCondLst>
                                            <p:cond delay="0"/>
                                          </p:stCondLst>
                                        </p:cTn>
                                        <p:tgtEl>
                                          <p:spTgt spid="5"/>
                                        </p:tgtEl>
                                        <p:attrNameLst>
                                          <p:attrName>ppt_x</p:attrName>
                                        </p:attrNameLst>
                                      </p:cBhvr>
                                    </p:anim>
                                    <p:anim from="(-#ppt_h/2)" to="(#ppt_y)" calcmode="lin" valueType="num">
                                      <p:cBhvr>
                                        <p:cTn id="33" dur="1000" fill="hold">
                                          <p:stCondLst>
                                            <p:cond delay="0"/>
                                          </p:stCondLst>
                                        </p:cTn>
                                        <p:tgtEl>
                                          <p:spTgt spid="5"/>
                                        </p:tgtEl>
                                        <p:attrNameLst>
                                          <p:attrName>ppt_y</p:attrName>
                                        </p:attrNameLst>
                                      </p:cBhvr>
                                    </p:anim>
                                    <p:animRot by="21600000">
                                      <p:cBhvr>
                                        <p:cTn id="34" dur="1000" fill="hold">
                                          <p:stCondLst>
                                            <p:cond delay="0"/>
                                          </p:stCondLst>
                                        </p:cTn>
                                        <p:tgtEl>
                                          <p:spTgt spid="5"/>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41" presetClass="entr" presetSubtype="0" fill="hold" grpId="0" nodeType="clickEffect">
                                  <p:stCondLst>
                                    <p:cond delay="0"/>
                                  </p:stCondLst>
                                  <p:iterate type="lt">
                                    <p:tmPct val="10000"/>
                                  </p:iterate>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6"/>
                                        </p:tgtEl>
                                        <p:attrNameLst>
                                          <p:attrName>ppt_y</p:attrName>
                                        </p:attrNameLst>
                                      </p:cBhvr>
                                      <p:tavLst>
                                        <p:tav tm="0">
                                          <p:val>
                                            <p:strVal val="#ppt_y"/>
                                          </p:val>
                                        </p:tav>
                                        <p:tav tm="100000">
                                          <p:val>
                                            <p:strVal val="#ppt_y"/>
                                          </p:val>
                                        </p:tav>
                                      </p:tavLst>
                                    </p:anim>
                                    <p:anim calcmode="lin" valueType="num">
                                      <p:cBhvr>
                                        <p:cTn id="41"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29000" y="2695545"/>
            <a:ext cx="1828800" cy="400110"/>
          </a:xfrm>
          <a:prstGeom prst="rect">
            <a:avLst/>
          </a:prstGeom>
          <a:noFill/>
        </p:spPr>
        <p:txBody>
          <a:bodyPr wrap="square" rtlCol="0">
            <a:spAutoFit/>
          </a:bodyPr>
          <a:lstStyle/>
          <a:p>
            <a:pPr algn="ctr"/>
            <a:r>
              <a:rPr lang="bn-IN" sz="2000" dirty="0" smtClean="0"/>
              <a:t>খ-দল</a:t>
            </a:r>
            <a:endParaRPr lang="en-US" sz="20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0" y="838200"/>
            <a:ext cx="2857500" cy="1600200"/>
          </a:xfrm>
          <a:prstGeom prst="rect">
            <a:avLst/>
          </a:prstGeom>
        </p:spPr>
      </p:pic>
      <p:sp>
        <p:nvSpPr>
          <p:cNvPr id="4" name="TextBox 3"/>
          <p:cNvSpPr txBox="1"/>
          <p:nvPr/>
        </p:nvSpPr>
        <p:spPr>
          <a:xfrm>
            <a:off x="1905000" y="3429000"/>
            <a:ext cx="4800600" cy="461665"/>
          </a:xfrm>
          <a:prstGeom prst="rect">
            <a:avLst/>
          </a:prstGeom>
          <a:noFill/>
        </p:spPr>
        <p:txBody>
          <a:bodyPr wrap="square" rtlCol="0">
            <a:spAutoFit/>
          </a:bodyPr>
          <a:lstStyle/>
          <a:p>
            <a:pPr algn="ctr"/>
            <a:r>
              <a:rPr lang="bn-IN" sz="2400" dirty="0" smtClean="0"/>
              <a:t>স্প্যাম কী ?</a:t>
            </a:r>
            <a:endParaRPr lang="en-US" sz="2400" dirty="0"/>
          </a:p>
        </p:txBody>
      </p:sp>
      <p:sp>
        <p:nvSpPr>
          <p:cNvPr id="5" name="TextBox 4"/>
          <p:cNvSpPr txBox="1"/>
          <p:nvPr/>
        </p:nvSpPr>
        <p:spPr>
          <a:xfrm>
            <a:off x="1371600" y="4267200"/>
            <a:ext cx="5867400" cy="1323439"/>
          </a:xfrm>
          <a:prstGeom prst="rect">
            <a:avLst/>
          </a:prstGeom>
          <a:noFill/>
        </p:spPr>
        <p:txBody>
          <a:bodyPr wrap="square" rtlCol="0">
            <a:spAutoFit/>
          </a:bodyPr>
          <a:lstStyle/>
          <a:p>
            <a:pPr algn="just"/>
            <a:r>
              <a:rPr lang="bn-IN" sz="2000" dirty="0" smtClean="0"/>
              <a:t>উত্তরঃ স্প্যাম হলো যন্ত্র দিয়ে তৈরি করা অপ্রয়োজনীয়, উদ্দেশ্যমূলক এবং আপত্তিকর ই-মেইল যেগুলো প্রতি মুহূর্তে ইন্টারনেট ব্যবহারকারীর ই-মেইল অ্যাকাউন্টে পাঠানো হচ্ছে।</a:t>
            </a:r>
            <a:endParaRPr lang="en-US" sz="2000" dirty="0"/>
          </a:p>
        </p:txBody>
      </p:sp>
    </p:spTree>
    <p:extLst>
      <p:ext uri="{BB962C8B-B14F-4D97-AF65-F5344CB8AC3E}">
        <p14:creationId xmlns:p14="http://schemas.microsoft.com/office/powerpoint/2010/main" val="27348741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2"/>
                                        </p:tgtEl>
                                        <p:attrNameLst>
                                          <p:attrName>style.visibility</p:attrName>
                                        </p:attrNameLst>
                                      </p:cBhvr>
                                      <p:to>
                                        <p:strVal val="visible"/>
                                      </p:to>
                                    </p:set>
                                    <p:anim by="(-#ppt_w*2)" calcmode="lin" valueType="num">
                                      <p:cBhvr rctx="PPT">
                                        <p:cTn id="15" dur="500" autoRev="1" fill="hold">
                                          <p:stCondLst>
                                            <p:cond delay="0"/>
                                          </p:stCondLst>
                                        </p:cTn>
                                        <p:tgtEl>
                                          <p:spTgt spid="2"/>
                                        </p:tgtEl>
                                        <p:attrNameLst>
                                          <p:attrName>ppt_w</p:attrName>
                                        </p:attrNameLst>
                                      </p:cBhvr>
                                    </p:anim>
                                    <p:anim by="(#ppt_w*0.50)" calcmode="lin" valueType="num">
                                      <p:cBhvr>
                                        <p:cTn id="16" dur="500" decel="50000" autoRev="1" fill="hold">
                                          <p:stCondLst>
                                            <p:cond delay="0"/>
                                          </p:stCondLst>
                                        </p:cTn>
                                        <p:tgtEl>
                                          <p:spTgt spid="2"/>
                                        </p:tgtEl>
                                        <p:attrNameLst>
                                          <p:attrName>ppt_x</p:attrName>
                                        </p:attrNameLst>
                                      </p:cBhvr>
                                    </p:anim>
                                    <p:anim from="(-#ppt_h/2)" to="(#ppt_y)" calcmode="lin" valueType="num">
                                      <p:cBhvr>
                                        <p:cTn id="17" dur="1000" fill="hold">
                                          <p:stCondLst>
                                            <p:cond delay="0"/>
                                          </p:stCondLst>
                                        </p:cTn>
                                        <p:tgtEl>
                                          <p:spTgt spid="2"/>
                                        </p:tgtEl>
                                        <p:attrNameLst>
                                          <p:attrName>ppt_y</p:attrName>
                                        </p:attrNameLst>
                                      </p:cBhvr>
                                    </p:anim>
                                    <p:animRot by="21600000">
                                      <p:cBhvr>
                                        <p:cTn id="18" dur="1000" fill="hold">
                                          <p:stCondLst>
                                            <p:cond delay="0"/>
                                          </p:stCondLst>
                                        </p:cTn>
                                        <p:tgtEl>
                                          <p:spTgt spid="2"/>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4"/>
                                        </p:tgtEl>
                                        <p:attrNameLst>
                                          <p:attrName>style.visibility</p:attrName>
                                        </p:attrNameLst>
                                      </p:cBhvr>
                                      <p:to>
                                        <p:strVal val="visible"/>
                                      </p:to>
                                    </p:set>
                                    <p:anim by="(-#ppt_w*2)" calcmode="lin" valueType="num">
                                      <p:cBhvr rctx="PPT">
                                        <p:cTn id="23" dur="500" autoRev="1" fill="hold">
                                          <p:stCondLst>
                                            <p:cond delay="0"/>
                                          </p:stCondLst>
                                        </p:cTn>
                                        <p:tgtEl>
                                          <p:spTgt spid="4"/>
                                        </p:tgtEl>
                                        <p:attrNameLst>
                                          <p:attrName>ppt_w</p:attrName>
                                        </p:attrNameLst>
                                      </p:cBhvr>
                                    </p:anim>
                                    <p:anim by="(#ppt_w*0.50)" calcmode="lin" valueType="num">
                                      <p:cBhvr>
                                        <p:cTn id="24" dur="500" decel="50000" autoRev="1" fill="hold">
                                          <p:stCondLst>
                                            <p:cond delay="0"/>
                                          </p:stCondLst>
                                        </p:cTn>
                                        <p:tgtEl>
                                          <p:spTgt spid="4"/>
                                        </p:tgtEl>
                                        <p:attrNameLst>
                                          <p:attrName>ppt_x</p:attrName>
                                        </p:attrNameLst>
                                      </p:cBhvr>
                                    </p:anim>
                                    <p:anim from="(-#ppt_h/2)" to="(#ppt_y)" calcmode="lin" valueType="num">
                                      <p:cBhvr>
                                        <p:cTn id="25" dur="1000" fill="hold">
                                          <p:stCondLst>
                                            <p:cond delay="0"/>
                                          </p:stCondLst>
                                        </p:cTn>
                                        <p:tgtEl>
                                          <p:spTgt spid="4"/>
                                        </p:tgtEl>
                                        <p:attrNameLst>
                                          <p:attrName>ppt_y</p:attrName>
                                        </p:attrNameLst>
                                      </p:cBhvr>
                                    </p:anim>
                                    <p:animRot by="21600000">
                                      <p:cBhvr>
                                        <p:cTn id="26" dur="1000" fill="hold">
                                          <p:stCondLst>
                                            <p:cond delay="0"/>
                                          </p:stCondLst>
                                        </p:cTn>
                                        <p:tgtEl>
                                          <p:spTgt spid="4"/>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41" presetClass="entr" presetSubtype="0" fill="hold" grpId="0" nodeType="clickEffect">
                                  <p:stCondLst>
                                    <p:cond delay="0"/>
                                  </p:stCondLst>
                                  <p:iterate type="lt">
                                    <p:tmPct val="10000"/>
                                  </p:iterate>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5"/>
                                        </p:tgtEl>
                                        <p:attrNameLst>
                                          <p:attrName>ppt_y</p:attrName>
                                        </p:attrNameLst>
                                      </p:cBhvr>
                                      <p:tavLst>
                                        <p:tav tm="0">
                                          <p:val>
                                            <p:strVal val="#ppt_y"/>
                                          </p:val>
                                        </p:tav>
                                        <p:tav tm="100000">
                                          <p:val>
                                            <p:strVal val="#ppt_y"/>
                                          </p:val>
                                        </p:tav>
                                      </p:tavLst>
                                    </p:anim>
                                    <p:anim calcmode="lin" valueType="num">
                                      <p:cBhvr>
                                        <p:cTn id="33"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95600" y="720436"/>
            <a:ext cx="3048000" cy="646331"/>
          </a:xfrm>
          <a:prstGeom prst="rect">
            <a:avLst/>
          </a:prstGeom>
          <a:noFill/>
        </p:spPr>
        <p:txBody>
          <a:bodyPr wrap="square" rtlCol="0">
            <a:spAutoFit/>
          </a:bodyPr>
          <a:lstStyle/>
          <a:p>
            <a:pPr algn="ctr"/>
            <a:r>
              <a:rPr lang="bn-IN" sz="3600" dirty="0" smtClean="0">
                <a:solidFill>
                  <a:schemeClr val="tx2">
                    <a:lumMod val="90000"/>
                    <a:lumOff val="10000"/>
                  </a:schemeClr>
                </a:solidFill>
              </a:rPr>
              <a:t>মূল্যায়ন</a:t>
            </a:r>
            <a:endParaRPr lang="en-US" sz="3600" dirty="0">
              <a:solidFill>
                <a:schemeClr val="tx2">
                  <a:lumMod val="90000"/>
                  <a:lumOff val="10000"/>
                </a:schemeClr>
              </a:solidFill>
            </a:endParaRPr>
          </a:p>
        </p:txBody>
      </p:sp>
      <p:sp>
        <p:nvSpPr>
          <p:cNvPr id="3" name="TextBox 2"/>
          <p:cNvSpPr txBox="1"/>
          <p:nvPr/>
        </p:nvSpPr>
        <p:spPr>
          <a:xfrm>
            <a:off x="983673" y="3505200"/>
            <a:ext cx="7010400" cy="400110"/>
          </a:xfrm>
          <a:prstGeom prst="rect">
            <a:avLst/>
          </a:prstGeom>
          <a:noFill/>
        </p:spPr>
        <p:txBody>
          <a:bodyPr wrap="square" rtlCol="0">
            <a:spAutoFit/>
          </a:bodyPr>
          <a:lstStyle/>
          <a:p>
            <a:pPr algn="ctr"/>
            <a:r>
              <a:rPr lang="bn-IN" sz="2000" dirty="0" smtClean="0"/>
              <a:t>ই-মেইল ব্যবহারকারীরা আক্রান্ত হচ্ছে কোনটির দ্বারা ? </a:t>
            </a:r>
            <a:endParaRPr lang="en-US" sz="2000" dirty="0"/>
          </a:p>
        </p:txBody>
      </p:sp>
      <p:sp>
        <p:nvSpPr>
          <p:cNvPr id="4" name="Flowchart: Connector 3"/>
          <p:cNvSpPr/>
          <p:nvPr/>
        </p:nvSpPr>
        <p:spPr>
          <a:xfrm>
            <a:off x="1447800" y="4490605"/>
            <a:ext cx="190500" cy="1905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dirty="0" smtClean="0"/>
              <a:t>ক</a:t>
            </a:r>
            <a:endParaRPr lang="en-US" dirty="0"/>
          </a:p>
        </p:txBody>
      </p:sp>
      <p:sp>
        <p:nvSpPr>
          <p:cNvPr id="5" name="Flowchart: Connector 4"/>
          <p:cNvSpPr/>
          <p:nvPr/>
        </p:nvSpPr>
        <p:spPr>
          <a:xfrm>
            <a:off x="5562600" y="4495800"/>
            <a:ext cx="190500" cy="1905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dirty="0" smtClean="0"/>
              <a:t>খ</a:t>
            </a:r>
            <a:endParaRPr lang="en-US" dirty="0"/>
          </a:p>
        </p:txBody>
      </p:sp>
      <p:sp>
        <p:nvSpPr>
          <p:cNvPr id="6" name="Flowchart: Connector 5"/>
          <p:cNvSpPr/>
          <p:nvPr/>
        </p:nvSpPr>
        <p:spPr>
          <a:xfrm>
            <a:off x="1447800" y="5029200"/>
            <a:ext cx="190500" cy="1905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dirty="0" smtClean="0"/>
              <a:t>গ</a:t>
            </a:r>
            <a:endParaRPr lang="en-US" dirty="0"/>
          </a:p>
        </p:txBody>
      </p:sp>
      <p:sp>
        <p:nvSpPr>
          <p:cNvPr id="8" name="Flowchart: Connector 7"/>
          <p:cNvSpPr/>
          <p:nvPr/>
        </p:nvSpPr>
        <p:spPr>
          <a:xfrm>
            <a:off x="5562600" y="5124450"/>
            <a:ext cx="190500" cy="1905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dirty="0"/>
              <a:t>ঘ</a:t>
            </a:r>
            <a:endParaRPr lang="en-US" dirty="0"/>
          </a:p>
        </p:txBody>
      </p:sp>
      <p:sp>
        <p:nvSpPr>
          <p:cNvPr id="9" name="Flowchart: Connector 8"/>
          <p:cNvSpPr/>
          <p:nvPr/>
        </p:nvSpPr>
        <p:spPr>
          <a:xfrm>
            <a:off x="3778827" y="5715000"/>
            <a:ext cx="190500" cy="1905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dirty="0"/>
              <a:t>ক</a:t>
            </a:r>
            <a:endParaRPr lang="en-US" dirty="0"/>
          </a:p>
        </p:txBody>
      </p:sp>
      <p:sp>
        <p:nvSpPr>
          <p:cNvPr id="10" name="TextBox 9"/>
          <p:cNvSpPr txBox="1"/>
          <p:nvPr/>
        </p:nvSpPr>
        <p:spPr>
          <a:xfrm>
            <a:off x="2057400" y="4385800"/>
            <a:ext cx="1866900" cy="400110"/>
          </a:xfrm>
          <a:prstGeom prst="rect">
            <a:avLst/>
          </a:prstGeom>
          <a:noFill/>
        </p:spPr>
        <p:txBody>
          <a:bodyPr wrap="square" rtlCol="0">
            <a:spAutoFit/>
          </a:bodyPr>
          <a:lstStyle/>
          <a:p>
            <a:r>
              <a:rPr lang="bn-IN" sz="2000" dirty="0" smtClean="0"/>
              <a:t>স্প্যাম</a:t>
            </a:r>
            <a:endParaRPr lang="en-US" sz="2000" dirty="0"/>
          </a:p>
        </p:txBody>
      </p:sp>
      <p:sp>
        <p:nvSpPr>
          <p:cNvPr id="11" name="TextBox 10"/>
          <p:cNvSpPr txBox="1"/>
          <p:nvPr/>
        </p:nvSpPr>
        <p:spPr>
          <a:xfrm>
            <a:off x="5985164" y="4401189"/>
            <a:ext cx="1752600" cy="400110"/>
          </a:xfrm>
          <a:prstGeom prst="rect">
            <a:avLst/>
          </a:prstGeom>
          <a:noFill/>
        </p:spPr>
        <p:txBody>
          <a:bodyPr wrap="square" rtlCol="0">
            <a:spAutoFit/>
          </a:bodyPr>
          <a:lstStyle/>
          <a:p>
            <a:r>
              <a:rPr lang="bn-IN" sz="2000" dirty="0" smtClean="0"/>
              <a:t>প্রতারণা</a:t>
            </a:r>
            <a:endParaRPr lang="en-US" sz="2000" dirty="0"/>
          </a:p>
        </p:txBody>
      </p:sp>
      <p:sp>
        <p:nvSpPr>
          <p:cNvPr id="12" name="TextBox 11"/>
          <p:cNvSpPr txBox="1"/>
          <p:nvPr/>
        </p:nvSpPr>
        <p:spPr>
          <a:xfrm>
            <a:off x="2057400" y="4899254"/>
            <a:ext cx="1676400" cy="400110"/>
          </a:xfrm>
          <a:prstGeom prst="rect">
            <a:avLst/>
          </a:prstGeom>
          <a:noFill/>
        </p:spPr>
        <p:txBody>
          <a:bodyPr wrap="square" rtlCol="0">
            <a:spAutoFit/>
          </a:bodyPr>
          <a:lstStyle/>
          <a:p>
            <a:r>
              <a:rPr lang="bn-IN" sz="2000" dirty="0" smtClean="0"/>
              <a:t>হুমকি</a:t>
            </a:r>
            <a:endParaRPr lang="en-US" sz="2000" dirty="0"/>
          </a:p>
        </p:txBody>
      </p:sp>
      <p:sp>
        <p:nvSpPr>
          <p:cNvPr id="13" name="TextBox 12"/>
          <p:cNvSpPr txBox="1"/>
          <p:nvPr/>
        </p:nvSpPr>
        <p:spPr>
          <a:xfrm>
            <a:off x="6151418" y="5070125"/>
            <a:ext cx="1752600" cy="400110"/>
          </a:xfrm>
          <a:prstGeom prst="rect">
            <a:avLst/>
          </a:prstGeom>
          <a:noFill/>
        </p:spPr>
        <p:txBody>
          <a:bodyPr wrap="square" rtlCol="0">
            <a:spAutoFit/>
          </a:bodyPr>
          <a:lstStyle/>
          <a:p>
            <a:r>
              <a:rPr lang="bn-IN" sz="2000" dirty="0" smtClean="0"/>
              <a:t>সাইবার যুদ্ধ</a:t>
            </a:r>
            <a:endParaRPr lang="en-US" sz="2000" dirty="0"/>
          </a:p>
        </p:txBody>
      </p:sp>
      <p:sp>
        <p:nvSpPr>
          <p:cNvPr id="14" name="TextBox 13"/>
          <p:cNvSpPr txBox="1"/>
          <p:nvPr/>
        </p:nvSpPr>
        <p:spPr>
          <a:xfrm>
            <a:off x="1413164" y="5625584"/>
            <a:ext cx="1676400" cy="461665"/>
          </a:xfrm>
          <a:prstGeom prst="rect">
            <a:avLst/>
          </a:prstGeom>
          <a:noFill/>
        </p:spPr>
        <p:txBody>
          <a:bodyPr wrap="square" rtlCol="0">
            <a:spAutoFit/>
          </a:bodyPr>
          <a:lstStyle/>
          <a:p>
            <a:r>
              <a:rPr lang="bn-IN" sz="2400" dirty="0" smtClean="0">
                <a:solidFill>
                  <a:srgbClr val="0070C0"/>
                </a:solidFill>
              </a:rPr>
              <a:t>উত্তরঃ</a:t>
            </a:r>
            <a:endParaRPr lang="en-US" sz="2400" dirty="0">
              <a:solidFill>
                <a:srgbClr val="0070C0"/>
              </a:solidFill>
            </a:endParaRP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0" y="1524000"/>
            <a:ext cx="2952750" cy="1552575"/>
          </a:xfrm>
          <a:prstGeom prst="rect">
            <a:avLst/>
          </a:prstGeom>
        </p:spPr>
      </p:pic>
      <p:sp>
        <p:nvSpPr>
          <p:cNvPr id="16" name="Rectangle 15"/>
          <p:cNvSpPr/>
          <p:nvPr/>
        </p:nvSpPr>
        <p:spPr>
          <a:xfrm>
            <a:off x="5596275" y="5671750"/>
            <a:ext cx="1431443" cy="400110"/>
          </a:xfrm>
          <a:prstGeom prst="rect">
            <a:avLst/>
          </a:prstGeom>
        </p:spPr>
        <p:txBody>
          <a:bodyPr wrap="square">
            <a:spAutoFit/>
          </a:bodyPr>
          <a:lstStyle/>
          <a:p>
            <a:r>
              <a:rPr lang="bn-IN" sz="2000" dirty="0">
                <a:solidFill>
                  <a:srgbClr val="00B050"/>
                </a:solidFill>
              </a:rPr>
              <a:t>স্প্যাম</a:t>
            </a:r>
            <a:endParaRPr lang="en-US" sz="2000" dirty="0">
              <a:solidFill>
                <a:srgbClr val="00B050"/>
              </a:solidFill>
            </a:endParaRPr>
          </a:p>
        </p:txBody>
      </p:sp>
    </p:spTree>
    <p:extLst>
      <p:ext uri="{BB962C8B-B14F-4D97-AF65-F5344CB8AC3E}">
        <p14:creationId xmlns:p14="http://schemas.microsoft.com/office/powerpoint/2010/main" val="33990734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1000" fill="hold"/>
                                        <p:tgtEl>
                                          <p:spTgt spid="15"/>
                                        </p:tgtEl>
                                        <p:attrNameLst>
                                          <p:attrName>ppt_w</p:attrName>
                                        </p:attrNameLst>
                                      </p:cBhvr>
                                      <p:tavLst>
                                        <p:tav tm="0">
                                          <p:val>
                                            <p:fltVal val="0"/>
                                          </p:val>
                                        </p:tav>
                                        <p:tav tm="100000">
                                          <p:val>
                                            <p:strVal val="#ppt_w"/>
                                          </p:val>
                                        </p:tav>
                                      </p:tavLst>
                                    </p:anim>
                                    <p:anim calcmode="lin" valueType="num">
                                      <p:cBhvr>
                                        <p:cTn id="16" dur="1000" fill="hold"/>
                                        <p:tgtEl>
                                          <p:spTgt spid="15"/>
                                        </p:tgtEl>
                                        <p:attrNameLst>
                                          <p:attrName>ppt_h</p:attrName>
                                        </p:attrNameLst>
                                      </p:cBhvr>
                                      <p:tavLst>
                                        <p:tav tm="0">
                                          <p:val>
                                            <p:fltVal val="0"/>
                                          </p:val>
                                        </p:tav>
                                        <p:tav tm="100000">
                                          <p:val>
                                            <p:strVal val="#ppt_h"/>
                                          </p:val>
                                        </p:tav>
                                      </p:tavLst>
                                    </p:anim>
                                    <p:anim calcmode="lin" valueType="num">
                                      <p:cBhvr>
                                        <p:cTn id="17" dur="1000" fill="hold"/>
                                        <p:tgtEl>
                                          <p:spTgt spid="15"/>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41" presetClass="entr" presetSubtype="0" fill="hold" grpId="0" nodeType="clickEffect">
                                  <p:stCondLst>
                                    <p:cond delay="0"/>
                                  </p:stCondLst>
                                  <p:iterate type="lt">
                                    <p:tmPct val="10000"/>
                                  </p:iterate>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3"/>
                                        </p:tgtEl>
                                        <p:attrNameLst>
                                          <p:attrName>ppt_y</p:attrName>
                                        </p:attrNameLst>
                                      </p:cBhvr>
                                      <p:tavLst>
                                        <p:tav tm="0">
                                          <p:val>
                                            <p:strVal val="#ppt_y"/>
                                          </p:val>
                                        </p:tav>
                                        <p:tav tm="100000">
                                          <p:val>
                                            <p:strVal val="#ppt_y"/>
                                          </p:val>
                                        </p:tav>
                                      </p:tavLst>
                                    </p:anim>
                                    <p:anim calcmode="lin" valueType="num">
                                      <p:cBhvr>
                                        <p:cTn id="25"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56" presetClass="entr" presetSubtype="0" fill="hold" grpId="0" nodeType="clickEffect">
                                  <p:stCondLst>
                                    <p:cond delay="0"/>
                                  </p:stCondLst>
                                  <p:iterate type="lt">
                                    <p:tmPct val="10000"/>
                                  </p:iterate>
                                  <p:childTnLst>
                                    <p:set>
                                      <p:cBhvr>
                                        <p:cTn id="31" dur="1" fill="hold">
                                          <p:stCondLst>
                                            <p:cond delay="0"/>
                                          </p:stCondLst>
                                        </p:cTn>
                                        <p:tgtEl>
                                          <p:spTgt spid="4"/>
                                        </p:tgtEl>
                                        <p:attrNameLst>
                                          <p:attrName>style.visibility</p:attrName>
                                        </p:attrNameLst>
                                      </p:cBhvr>
                                      <p:to>
                                        <p:strVal val="visible"/>
                                      </p:to>
                                    </p:set>
                                    <p:anim by="(-#ppt_w*2)" calcmode="lin" valueType="num">
                                      <p:cBhvr rctx="PPT">
                                        <p:cTn id="32" dur="500" autoRev="1" fill="hold">
                                          <p:stCondLst>
                                            <p:cond delay="0"/>
                                          </p:stCondLst>
                                        </p:cTn>
                                        <p:tgtEl>
                                          <p:spTgt spid="4"/>
                                        </p:tgtEl>
                                        <p:attrNameLst>
                                          <p:attrName>ppt_w</p:attrName>
                                        </p:attrNameLst>
                                      </p:cBhvr>
                                    </p:anim>
                                    <p:anim by="(#ppt_w*0.50)" calcmode="lin" valueType="num">
                                      <p:cBhvr>
                                        <p:cTn id="33" dur="500" decel="50000" autoRev="1" fill="hold">
                                          <p:stCondLst>
                                            <p:cond delay="0"/>
                                          </p:stCondLst>
                                        </p:cTn>
                                        <p:tgtEl>
                                          <p:spTgt spid="4"/>
                                        </p:tgtEl>
                                        <p:attrNameLst>
                                          <p:attrName>ppt_x</p:attrName>
                                        </p:attrNameLst>
                                      </p:cBhvr>
                                    </p:anim>
                                    <p:anim from="(-#ppt_h/2)" to="(#ppt_y)" calcmode="lin" valueType="num">
                                      <p:cBhvr>
                                        <p:cTn id="34" dur="1000" fill="hold">
                                          <p:stCondLst>
                                            <p:cond delay="0"/>
                                          </p:stCondLst>
                                        </p:cTn>
                                        <p:tgtEl>
                                          <p:spTgt spid="4"/>
                                        </p:tgtEl>
                                        <p:attrNameLst>
                                          <p:attrName>ppt_y</p:attrName>
                                        </p:attrNameLst>
                                      </p:cBhvr>
                                    </p:anim>
                                    <p:animRot by="21600000">
                                      <p:cBhvr>
                                        <p:cTn id="35" dur="1000" fill="hold">
                                          <p:stCondLst>
                                            <p:cond delay="0"/>
                                          </p:stCondLst>
                                        </p:cTn>
                                        <p:tgtEl>
                                          <p:spTgt spid="4"/>
                                        </p:tgtEl>
                                        <p:attrNameLst>
                                          <p:attrName>r</p:attrName>
                                        </p:attrNameLst>
                                      </p:cBhvr>
                                    </p:animRot>
                                  </p:childTnLst>
                                </p:cTn>
                              </p:par>
                            </p:childTnLst>
                          </p:cTn>
                        </p:par>
                      </p:childTnLst>
                    </p:cTn>
                  </p:par>
                  <p:par>
                    <p:cTn id="36" fill="hold">
                      <p:stCondLst>
                        <p:cond delay="indefinite"/>
                      </p:stCondLst>
                      <p:childTnLst>
                        <p:par>
                          <p:cTn id="37" fill="hold">
                            <p:stCondLst>
                              <p:cond delay="0"/>
                            </p:stCondLst>
                            <p:childTnLst>
                              <p:par>
                                <p:cTn id="38" presetID="41" presetClass="entr" presetSubtype="0" fill="hold" grpId="0" nodeType="clickEffect">
                                  <p:stCondLst>
                                    <p:cond delay="0"/>
                                  </p:stCondLst>
                                  <p:iterate type="lt">
                                    <p:tmPct val="10000"/>
                                  </p:iterate>
                                  <p:childTnLst>
                                    <p:set>
                                      <p:cBhvr>
                                        <p:cTn id="39" dur="1" fill="hold">
                                          <p:stCondLst>
                                            <p:cond delay="0"/>
                                          </p:stCondLst>
                                        </p:cTn>
                                        <p:tgtEl>
                                          <p:spTgt spid="10"/>
                                        </p:tgtEl>
                                        <p:attrNameLst>
                                          <p:attrName>style.visibility</p:attrName>
                                        </p:attrNameLst>
                                      </p:cBhvr>
                                      <p:to>
                                        <p:strVal val="visible"/>
                                      </p:to>
                                    </p:set>
                                    <p:anim calcmode="lin" valueType="num">
                                      <p:cBhvr>
                                        <p:cTn id="40"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10"/>
                                        </p:tgtEl>
                                        <p:attrNameLst>
                                          <p:attrName>ppt_y</p:attrName>
                                        </p:attrNameLst>
                                      </p:cBhvr>
                                      <p:tavLst>
                                        <p:tav tm="0">
                                          <p:val>
                                            <p:strVal val="#ppt_y"/>
                                          </p:val>
                                        </p:tav>
                                        <p:tav tm="100000">
                                          <p:val>
                                            <p:strVal val="#ppt_y"/>
                                          </p:val>
                                        </p:tav>
                                      </p:tavLst>
                                    </p:anim>
                                    <p:anim calcmode="lin" valueType="num">
                                      <p:cBhvr>
                                        <p:cTn id="42"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56" presetClass="entr" presetSubtype="0" fill="hold" grpId="0" nodeType="clickEffect">
                                  <p:stCondLst>
                                    <p:cond delay="0"/>
                                  </p:stCondLst>
                                  <p:iterate type="lt">
                                    <p:tmPct val="10000"/>
                                  </p:iterate>
                                  <p:childTnLst>
                                    <p:set>
                                      <p:cBhvr>
                                        <p:cTn id="48" dur="1" fill="hold">
                                          <p:stCondLst>
                                            <p:cond delay="0"/>
                                          </p:stCondLst>
                                        </p:cTn>
                                        <p:tgtEl>
                                          <p:spTgt spid="5"/>
                                        </p:tgtEl>
                                        <p:attrNameLst>
                                          <p:attrName>style.visibility</p:attrName>
                                        </p:attrNameLst>
                                      </p:cBhvr>
                                      <p:to>
                                        <p:strVal val="visible"/>
                                      </p:to>
                                    </p:set>
                                    <p:anim by="(-#ppt_w*2)" calcmode="lin" valueType="num">
                                      <p:cBhvr rctx="PPT">
                                        <p:cTn id="49" dur="500" autoRev="1" fill="hold">
                                          <p:stCondLst>
                                            <p:cond delay="0"/>
                                          </p:stCondLst>
                                        </p:cTn>
                                        <p:tgtEl>
                                          <p:spTgt spid="5"/>
                                        </p:tgtEl>
                                        <p:attrNameLst>
                                          <p:attrName>ppt_w</p:attrName>
                                        </p:attrNameLst>
                                      </p:cBhvr>
                                    </p:anim>
                                    <p:anim by="(#ppt_w*0.50)" calcmode="lin" valueType="num">
                                      <p:cBhvr>
                                        <p:cTn id="50" dur="500" decel="50000" autoRev="1" fill="hold">
                                          <p:stCondLst>
                                            <p:cond delay="0"/>
                                          </p:stCondLst>
                                        </p:cTn>
                                        <p:tgtEl>
                                          <p:spTgt spid="5"/>
                                        </p:tgtEl>
                                        <p:attrNameLst>
                                          <p:attrName>ppt_x</p:attrName>
                                        </p:attrNameLst>
                                      </p:cBhvr>
                                    </p:anim>
                                    <p:anim from="(-#ppt_h/2)" to="(#ppt_y)" calcmode="lin" valueType="num">
                                      <p:cBhvr>
                                        <p:cTn id="51" dur="1000" fill="hold">
                                          <p:stCondLst>
                                            <p:cond delay="0"/>
                                          </p:stCondLst>
                                        </p:cTn>
                                        <p:tgtEl>
                                          <p:spTgt spid="5"/>
                                        </p:tgtEl>
                                        <p:attrNameLst>
                                          <p:attrName>ppt_y</p:attrName>
                                        </p:attrNameLst>
                                      </p:cBhvr>
                                    </p:anim>
                                    <p:animRot by="21600000">
                                      <p:cBhvr>
                                        <p:cTn id="52" dur="1000" fill="hold">
                                          <p:stCondLst>
                                            <p:cond delay="0"/>
                                          </p:stCondLst>
                                        </p:cTn>
                                        <p:tgtEl>
                                          <p:spTgt spid="5"/>
                                        </p:tgtEl>
                                        <p:attrNameLst>
                                          <p:attrName>r</p:attrName>
                                        </p:attrNameLst>
                                      </p:cBhvr>
                                    </p:animRot>
                                  </p:childTnLst>
                                </p:cTn>
                              </p:par>
                            </p:childTnLst>
                          </p:cTn>
                        </p:par>
                      </p:childTnLst>
                    </p:cTn>
                  </p:par>
                  <p:par>
                    <p:cTn id="53" fill="hold">
                      <p:stCondLst>
                        <p:cond delay="indefinite"/>
                      </p:stCondLst>
                      <p:childTnLst>
                        <p:par>
                          <p:cTn id="54" fill="hold">
                            <p:stCondLst>
                              <p:cond delay="0"/>
                            </p:stCondLst>
                            <p:childTnLst>
                              <p:par>
                                <p:cTn id="55" presetID="41" presetClass="entr" presetSubtype="0" fill="hold" grpId="0" nodeType="clickEffect">
                                  <p:stCondLst>
                                    <p:cond delay="0"/>
                                  </p:stCondLst>
                                  <p:iterate type="lt">
                                    <p:tmPct val="10000"/>
                                  </p:iterate>
                                  <p:childTnLst>
                                    <p:set>
                                      <p:cBhvr>
                                        <p:cTn id="56" dur="1" fill="hold">
                                          <p:stCondLst>
                                            <p:cond delay="0"/>
                                          </p:stCondLst>
                                        </p:cTn>
                                        <p:tgtEl>
                                          <p:spTgt spid="11"/>
                                        </p:tgtEl>
                                        <p:attrNameLst>
                                          <p:attrName>style.visibility</p:attrName>
                                        </p:attrNameLst>
                                      </p:cBhvr>
                                      <p:to>
                                        <p:strVal val="visible"/>
                                      </p:to>
                                    </p:set>
                                    <p:anim calcmode="lin" valueType="num">
                                      <p:cBhvr>
                                        <p:cTn id="57"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58" dur="500" fill="hold"/>
                                        <p:tgtEl>
                                          <p:spTgt spid="11"/>
                                        </p:tgtEl>
                                        <p:attrNameLst>
                                          <p:attrName>ppt_y</p:attrName>
                                        </p:attrNameLst>
                                      </p:cBhvr>
                                      <p:tavLst>
                                        <p:tav tm="0">
                                          <p:val>
                                            <p:strVal val="#ppt_y"/>
                                          </p:val>
                                        </p:tav>
                                        <p:tav tm="100000">
                                          <p:val>
                                            <p:strVal val="#ppt_y"/>
                                          </p:val>
                                        </p:tav>
                                      </p:tavLst>
                                    </p:anim>
                                    <p:anim calcmode="lin" valueType="num">
                                      <p:cBhvr>
                                        <p:cTn id="59"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60"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61" dur="500" tmFilter="0,0; .5, 1; 1, 1"/>
                                        <p:tgtEl>
                                          <p:spTgt spid="11"/>
                                        </p:tgtEl>
                                      </p:cBhvr>
                                    </p:animEffect>
                                  </p:childTnLst>
                                </p:cTn>
                              </p:par>
                            </p:childTnLst>
                          </p:cTn>
                        </p:par>
                      </p:childTnLst>
                    </p:cTn>
                  </p:par>
                  <p:par>
                    <p:cTn id="62" fill="hold">
                      <p:stCondLst>
                        <p:cond delay="indefinite"/>
                      </p:stCondLst>
                      <p:childTnLst>
                        <p:par>
                          <p:cTn id="63" fill="hold">
                            <p:stCondLst>
                              <p:cond delay="0"/>
                            </p:stCondLst>
                            <p:childTnLst>
                              <p:par>
                                <p:cTn id="64" presetID="56" presetClass="entr" presetSubtype="0" fill="hold" grpId="0" nodeType="clickEffect">
                                  <p:stCondLst>
                                    <p:cond delay="0"/>
                                  </p:stCondLst>
                                  <p:iterate type="lt">
                                    <p:tmPct val="10000"/>
                                  </p:iterate>
                                  <p:childTnLst>
                                    <p:set>
                                      <p:cBhvr>
                                        <p:cTn id="65" dur="1" fill="hold">
                                          <p:stCondLst>
                                            <p:cond delay="0"/>
                                          </p:stCondLst>
                                        </p:cTn>
                                        <p:tgtEl>
                                          <p:spTgt spid="6"/>
                                        </p:tgtEl>
                                        <p:attrNameLst>
                                          <p:attrName>style.visibility</p:attrName>
                                        </p:attrNameLst>
                                      </p:cBhvr>
                                      <p:to>
                                        <p:strVal val="visible"/>
                                      </p:to>
                                    </p:set>
                                    <p:anim by="(-#ppt_w*2)" calcmode="lin" valueType="num">
                                      <p:cBhvr rctx="PPT">
                                        <p:cTn id="66" dur="500" autoRev="1" fill="hold">
                                          <p:stCondLst>
                                            <p:cond delay="0"/>
                                          </p:stCondLst>
                                        </p:cTn>
                                        <p:tgtEl>
                                          <p:spTgt spid="6"/>
                                        </p:tgtEl>
                                        <p:attrNameLst>
                                          <p:attrName>ppt_w</p:attrName>
                                        </p:attrNameLst>
                                      </p:cBhvr>
                                    </p:anim>
                                    <p:anim by="(#ppt_w*0.50)" calcmode="lin" valueType="num">
                                      <p:cBhvr>
                                        <p:cTn id="67" dur="500" decel="50000" autoRev="1" fill="hold">
                                          <p:stCondLst>
                                            <p:cond delay="0"/>
                                          </p:stCondLst>
                                        </p:cTn>
                                        <p:tgtEl>
                                          <p:spTgt spid="6"/>
                                        </p:tgtEl>
                                        <p:attrNameLst>
                                          <p:attrName>ppt_x</p:attrName>
                                        </p:attrNameLst>
                                      </p:cBhvr>
                                    </p:anim>
                                    <p:anim from="(-#ppt_h/2)" to="(#ppt_y)" calcmode="lin" valueType="num">
                                      <p:cBhvr>
                                        <p:cTn id="68" dur="1000" fill="hold">
                                          <p:stCondLst>
                                            <p:cond delay="0"/>
                                          </p:stCondLst>
                                        </p:cTn>
                                        <p:tgtEl>
                                          <p:spTgt spid="6"/>
                                        </p:tgtEl>
                                        <p:attrNameLst>
                                          <p:attrName>ppt_y</p:attrName>
                                        </p:attrNameLst>
                                      </p:cBhvr>
                                    </p:anim>
                                    <p:animRot by="21600000">
                                      <p:cBhvr>
                                        <p:cTn id="69" dur="1000" fill="hold">
                                          <p:stCondLst>
                                            <p:cond delay="0"/>
                                          </p:stCondLst>
                                        </p:cTn>
                                        <p:tgtEl>
                                          <p:spTgt spid="6"/>
                                        </p:tgtEl>
                                        <p:attrNameLst>
                                          <p:attrName>r</p:attrName>
                                        </p:attrNameLst>
                                      </p:cBhvr>
                                    </p:animRot>
                                  </p:childTnLst>
                                </p:cTn>
                              </p:par>
                            </p:childTnLst>
                          </p:cTn>
                        </p:par>
                      </p:childTnLst>
                    </p:cTn>
                  </p:par>
                  <p:par>
                    <p:cTn id="70" fill="hold">
                      <p:stCondLst>
                        <p:cond delay="indefinite"/>
                      </p:stCondLst>
                      <p:childTnLst>
                        <p:par>
                          <p:cTn id="71" fill="hold">
                            <p:stCondLst>
                              <p:cond delay="0"/>
                            </p:stCondLst>
                            <p:childTnLst>
                              <p:par>
                                <p:cTn id="72" presetID="41" presetClass="entr" presetSubtype="0" fill="hold" grpId="0" nodeType="clickEffect">
                                  <p:stCondLst>
                                    <p:cond delay="0"/>
                                  </p:stCondLst>
                                  <p:iterate type="lt">
                                    <p:tmPct val="10000"/>
                                  </p:iterate>
                                  <p:childTnLst>
                                    <p:set>
                                      <p:cBhvr>
                                        <p:cTn id="73" dur="1" fill="hold">
                                          <p:stCondLst>
                                            <p:cond delay="0"/>
                                          </p:stCondLst>
                                        </p:cTn>
                                        <p:tgtEl>
                                          <p:spTgt spid="12"/>
                                        </p:tgtEl>
                                        <p:attrNameLst>
                                          <p:attrName>style.visibility</p:attrName>
                                        </p:attrNameLst>
                                      </p:cBhvr>
                                      <p:to>
                                        <p:strVal val="visible"/>
                                      </p:to>
                                    </p:set>
                                    <p:anim calcmode="lin" valueType="num">
                                      <p:cBhvr>
                                        <p:cTn id="74"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75" dur="500" fill="hold"/>
                                        <p:tgtEl>
                                          <p:spTgt spid="12"/>
                                        </p:tgtEl>
                                        <p:attrNameLst>
                                          <p:attrName>ppt_y</p:attrName>
                                        </p:attrNameLst>
                                      </p:cBhvr>
                                      <p:tavLst>
                                        <p:tav tm="0">
                                          <p:val>
                                            <p:strVal val="#ppt_y"/>
                                          </p:val>
                                        </p:tav>
                                        <p:tav tm="100000">
                                          <p:val>
                                            <p:strVal val="#ppt_y"/>
                                          </p:val>
                                        </p:tav>
                                      </p:tavLst>
                                    </p:anim>
                                    <p:anim calcmode="lin" valueType="num">
                                      <p:cBhvr>
                                        <p:cTn id="76"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77"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78" dur="500" tmFilter="0,0; .5, 1; 1, 1"/>
                                        <p:tgtEl>
                                          <p:spTgt spid="12"/>
                                        </p:tgtEl>
                                      </p:cBhvr>
                                    </p:animEffect>
                                  </p:childTnLst>
                                </p:cTn>
                              </p:par>
                            </p:childTnLst>
                          </p:cTn>
                        </p:par>
                      </p:childTnLst>
                    </p:cTn>
                  </p:par>
                  <p:par>
                    <p:cTn id="79" fill="hold">
                      <p:stCondLst>
                        <p:cond delay="indefinite"/>
                      </p:stCondLst>
                      <p:childTnLst>
                        <p:par>
                          <p:cTn id="80" fill="hold">
                            <p:stCondLst>
                              <p:cond delay="0"/>
                            </p:stCondLst>
                            <p:childTnLst>
                              <p:par>
                                <p:cTn id="81" presetID="56" presetClass="entr" presetSubtype="0" fill="hold" grpId="0" nodeType="clickEffect">
                                  <p:stCondLst>
                                    <p:cond delay="0"/>
                                  </p:stCondLst>
                                  <p:iterate type="lt">
                                    <p:tmPct val="10000"/>
                                  </p:iterate>
                                  <p:childTnLst>
                                    <p:set>
                                      <p:cBhvr>
                                        <p:cTn id="82" dur="1" fill="hold">
                                          <p:stCondLst>
                                            <p:cond delay="0"/>
                                          </p:stCondLst>
                                        </p:cTn>
                                        <p:tgtEl>
                                          <p:spTgt spid="8"/>
                                        </p:tgtEl>
                                        <p:attrNameLst>
                                          <p:attrName>style.visibility</p:attrName>
                                        </p:attrNameLst>
                                      </p:cBhvr>
                                      <p:to>
                                        <p:strVal val="visible"/>
                                      </p:to>
                                    </p:set>
                                    <p:anim by="(-#ppt_w*2)" calcmode="lin" valueType="num">
                                      <p:cBhvr rctx="PPT">
                                        <p:cTn id="83" dur="500" autoRev="1" fill="hold">
                                          <p:stCondLst>
                                            <p:cond delay="0"/>
                                          </p:stCondLst>
                                        </p:cTn>
                                        <p:tgtEl>
                                          <p:spTgt spid="8"/>
                                        </p:tgtEl>
                                        <p:attrNameLst>
                                          <p:attrName>ppt_w</p:attrName>
                                        </p:attrNameLst>
                                      </p:cBhvr>
                                    </p:anim>
                                    <p:anim by="(#ppt_w*0.50)" calcmode="lin" valueType="num">
                                      <p:cBhvr>
                                        <p:cTn id="84" dur="500" decel="50000" autoRev="1" fill="hold">
                                          <p:stCondLst>
                                            <p:cond delay="0"/>
                                          </p:stCondLst>
                                        </p:cTn>
                                        <p:tgtEl>
                                          <p:spTgt spid="8"/>
                                        </p:tgtEl>
                                        <p:attrNameLst>
                                          <p:attrName>ppt_x</p:attrName>
                                        </p:attrNameLst>
                                      </p:cBhvr>
                                    </p:anim>
                                    <p:anim from="(-#ppt_h/2)" to="(#ppt_y)" calcmode="lin" valueType="num">
                                      <p:cBhvr>
                                        <p:cTn id="85" dur="1000" fill="hold">
                                          <p:stCondLst>
                                            <p:cond delay="0"/>
                                          </p:stCondLst>
                                        </p:cTn>
                                        <p:tgtEl>
                                          <p:spTgt spid="8"/>
                                        </p:tgtEl>
                                        <p:attrNameLst>
                                          <p:attrName>ppt_y</p:attrName>
                                        </p:attrNameLst>
                                      </p:cBhvr>
                                    </p:anim>
                                    <p:animRot by="21600000">
                                      <p:cBhvr>
                                        <p:cTn id="86" dur="1000" fill="hold">
                                          <p:stCondLst>
                                            <p:cond delay="0"/>
                                          </p:stCondLst>
                                        </p:cTn>
                                        <p:tgtEl>
                                          <p:spTgt spid="8"/>
                                        </p:tgtEl>
                                        <p:attrNameLst>
                                          <p:attrName>r</p:attrName>
                                        </p:attrNameLst>
                                      </p:cBhvr>
                                    </p:animRot>
                                  </p:childTnLst>
                                </p:cTn>
                              </p:par>
                            </p:childTnLst>
                          </p:cTn>
                        </p:par>
                      </p:childTnLst>
                    </p:cTn>
                  </p:par>
                  <p:par>
                    <p:cTn id="87" fill="hold">
                      <p:stCondLst>
                        <p:cond delay="indefinite"/>
                      </p:stCondLst>
                      <p:childTnLst>
                        <p:par>
                          <p:cTn id="88" fill="hold">
                            <p:stCondLst>
                              <p:cond delay="0"/>
                            </p:stCondLst>
                            <p:childTnLst>
                              <p:par>
                                <p:cTn id="89" presetID="41" presetClass="entr" presetSubtype="0" fill="hold" grpId="0" nodeType="clickEffect">
                                  <p:stCondLst>
                                    <p:cond delay="0"/>
                                  </p:stCondLst>
                                  <p:iterate type="lt">
                                    <p:tmPct val="10000"/>
                                  </p:iterate>
                                  <p:childTnLst>
                                    <p:set>
                                      <p:cBhvr>
                                        <p:cTn id="90" dur="1" fill="hold">
                                          <p:stCondLst>
                                            <p:cond delay="0"/>
                                          </p:stCondLst>
                                        </p:cTn>
                                        <p:tgtEl>
                                          <p:spTgt spid="13"/>
                                        </p:tgtEl>
                                        <p:attrNameLst>
                                          <p:attrName>style.visibility</p:attrName>
                                        </p:attrNameLst>
                                      </p:cBhvr>
                                      <p:to>
                                        <p:strVal val="visible"/>
                                      </p:to>
                                    </p:set>
                                    <p:anim calcmode="lin" valueType="num">
                                      <p:cBhvr>
                                        <p:cTn id="91"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92" dur="500" fill="hold"/>
                                        <p:tgtEl>
                                          <p:spTgt spid="13"/>
                                        </p:tgtEl>
                                        <p:attrNameLst>
                                          <p:attrName>ppt_y</p:attrName>
                                        </p:attrNameLst>
                                      </p:cBhvr>
                                      <p:tavLst>
                                        <p:tav tm="0">
                                          <p:val>
                                            <p:strVal val="#ppt_y"/>
                                          </p:val>
                                        </p:tav>
                                        <p:tav tm="100000">
                                          <p:val>
                                            <p:strVal val="#ppt_y"/>
                                          </p:val>
                                        </p:tav>
                                      </p:tavLst>
                                    </p:anim>
                                    <p:anim calcmode="lin" valueType="num">
                                      <p:cBhvr>
                                        <p:cTn id="93"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94"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95" dur="500" tmFilter="0,0; .5, 1; 1, 1"/>
                                        <p:tgtEl>
                                          <p:spTgt spid="13"/>
                                        </p:tgtEl>
                                      </p:cBhvr>
                                    </p:animEffect>
                                  </p:childTnLst>
                                </p:cTn>
                              </p:par>
                            </p:childTnLst>
                          </p:cTn>
                        </p:par>
                      </p:childTnLst>
                    </p:cTn>
                  </p:par>
                  <p:par>
                    <p:cTn id="96" fill="hold">
                      <p:stCondLst>
                        <p:cond delay="indefinite"/>
                      </p:stCondLst>
                      <p:childTnLst>
                        <p:par>
                          <p:cTn id="97" fill="hold">
                            <p:stCondLst>
                              <p:cond delay="0"/>
                            </p:stCondLst>
                            <p:childTnLst>
                              <p:par>
                                <p:cTn id="98" presetID="41" presetClass="entr" presetSubtype="0" fill="hold" grpId="0" nodeType="clickEffect">
                                  <p:stCondLst>
                                    <p:cond delay="0"/>
                                  </p:stCondLst>
                                  <p:iterate type="lt">
                                    <p:tmPct val="10000"/>
                                  </p:iterate>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101" dur="500" fill="hold"/>
                                        <p:tgtEl>
                                          <p:spTgt spid="14"/>
                                        </p:tgtEl>
                                        <p:attrNameLst>
                                          <p:attrName>ppt_y</p:attrName>
                                        </p:attrNameLst>
                                      </p:cBhvr>
                                      <p:tavLst>
                                        <p:tav tm="0">
                                          <p:val>
                                            <p:strVal val="#ppt_y"/>
                                          </p:val>
                                        </p:tav>
                                        <p:tav tm="100000">
                                          <p:val>
                                            <p:strVal val="#ppt_y"/>
                                          </p:val>
                                        </p:tav>
                                      </p:tavLst>
                                    </p:anim>
                                    <p:anim calcmode="lin" valueType="num">
                                      <p:cBhvr>
                                        <p:cTn id="102"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103"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104" dur="500" tmFilter="0,0; .5, 1; 1, 1"/>
                                        <p:tgtEl>
                                          <p:spTgt spid="14"/>
                                        </p:tgtEl>
                                      </p:cBhvr>
                                    </p:animEffect>
                                  </p:childTnLst>
                                </p:cTn>
                              </p:par>
                            </p:childTnLst>
                          </p:cTn>
                        </p:par>
                      </p:childTnLst>
                    </p:cTn>
                  </p:par>
                  <p:par>
                    <p:cTn id="105" fill="hold">
                      <p:stCondLst>
                        <p:cond delay="indefinite"/>
                      </p:stCondLst>
                      <p:childTnLst>
                        <p:par>
                          <p:cTn id="106" fill="hold">
                            <p:stCondLst>
                              <p:cond delay="0"/>
                            </p:stCondLst>
                            <p:childTnLst>
                              <p:par>
                                <p:cTn id="107" presetID="56" presetClass="entr" presetSubtype="0" fill="hold" grpId="0" nodeType="clickEffect">
                                  <p:stCondLst>
                                    <p:cond delay="0"/>
                                  </p:stCondLst>
                                  <p:iterate type="lt">
                                    <p:tmPct val="10000"/>
                                  </p:iterate>
                                  <p:childTnLst>
                                    <p:set>
                                      <p:cBhvr>
                                        <p:cTn id="108" dur="1" fill="hold">
                                          <p:stCondLst>
                                            <p:cond delay="0"/>
                                          </p:stCondLst>
                                        </p:cTn>
                                        <p:tgtEl>
                                          <p:spTgt spid="9"/>
                                        </p:tgtEl>
                                        <p:attrNameLst>
                                          <p:attrName>style.visibility</p:attrName>
                                        </p:attrNameLst>
                                      </p:cBhvr>
                                      <p:to>
                                        <p:strVal val="visible"/>
                                      </p:to>
                                    </p:set>
                                    <p:anim by="(-#ppt_w*2)" calcmode="lin" valueType="num">
                                      <p:cBhvr rctx="PPT">
                                        <p:cTn id="109" dur="500" autoRev="1" fill="hold">
                                          <p:stCondLst>
                                            <p:cond delay="0"/>
                                          </p:stCondLst>
                                        </p:cTn>
                                        <p:tgtEl>
                                          <p:spTgt spid="9"/>
                                        </p:tgtEl>
                                        <p:attrNameLst>
                                          <p:attrName>ppt_w</p:attrName>
                                        </p:attrNameLst>
                                      </p:cBhvr>
                                    </p:anim>
                                    <p:anim by="(#ppt_w*0.50)" calcmode="lin" valueType="num">
                                      <p:cBhvr>
                                        <p:cTn id="110" dur="500" decel="50000" autoRev="1" fill="hold">
                                          <p:stCondLst>
                                            <p:cond delay="0"/>
                                          </p:stCondLst>
                                        </p:cTn>
                                        <p:tgtEl>
                                          <p:spTgt spid="9"/>
                                        </p:tgtEl>
                                        <p:attrNameLst>
                                          <p:attrName>ppt_x</p:attrName>
                                        </p:attrNameLst>
                                      </p:cBhvr>
                                    </p:anim>
                                    <p:anim from="(-#ppt_h/2)" to="(#ppt_y)" calcmode="lin" valueType="num">
                                      <p:cBhvr>
                                        <p:cTn id="111" dur="1000" fill="hold">
                                          <p:stCondLst>
                                            <p:cond delay="0"/>
                                          </p:stCondLst>
                                        </p:cTn>
                                        <p:tgtEl>
                                          <p:spTgt spid="9"/>
                                        </p:tgtEl>
                                        <p:attrNameLst>
                                          <p:attrName>ppt_y</p:attrName>
                                        </p:attrNameLst>
                                      </p:cBhvr>
                                    </p:anim>
                                    <p:animRot by="21600000">
                                      <p:cBhvr>
                                        <p:cTn id="112" dur="1000" fill="hold">
                                          <p:stCondLst>
                                            <p:cond delay="0"/>
                                          </p:stCondLst>
                                        </p:cTn>
                                        <p:tgtEl>
                                          <p:spTgt spid="9"/>
                                        </p:tgtEl>
                                        <p:attrNameLst>
                                          <p:attrName>r</p:attrName>
                                        </p:attrNameLst>
                                      </p:cBhvr>
                                    </p:animRot>
                                  </p:childTnLst>
                                </p:cTn>
                              </p:par>
                            </p:childTnLst>
                          </p:cTn>
                        </p:par>
                      </p:childTnLst>
                    </p:cTn>
                  </p:par>
                  <p:par>
                    <p:cTn id="113" fill="hold">
                      <p:stCondLst>
                        <p:cond delay="indefinite"/>
                      </p:stCondLst>
                      <p:childTnLst>
                        <p:par>
                          <p:cTn id="114" fill="hold">
                            <p:stCondLst>
                              <p:cond delay="0"/>
                            </p:stCondLst>
                            <p:childTnLst>
                              <p:par>
                                <p:cTn id="115" presetID="41" presetClass="entr" presetSubtype="0" fill="hold" grpId="0" nodeType="clickEffect">
                                  <p:stCondLst>
                                    <p:cond delay="0"/>
                                  </p:stCondLst>
                                  <p:iterate type="lt">
                                    <p:tmPct val="10000"/>
                                  </p:iterate>
                                  <p:childTnLst>
                                    <p:set>
                                      <p:cBhvr>
                                        <p:cTn id="116" dur="1" fill="hold">
                                          <p:stCondLst>
                                            <p:cond delay="0"/>
                                          </p:stCondLst>
                                        </p:cTn>
                                        <p:tgtEl>
                                          <p:spTgt spid="16"/>
                                        </p:tgtEl>
                                        <p:attrNameLst>
                                          <p:attrName>style.visibility</p:attrName>
                                        </p:attrNameLst>
                                      </p:cBhvr>
                                      <p:to>
                                        <p:strVal val="visible"/>
                                      </p:to>
                                    </p:set>
                                    <p:anim calcmode="lin" valueType="num">
                                      <p:cBhvr>
                                        <p:cTn id="117"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118" dur="500" fill="hold"/>
                                        <p:tgtEl>
                                          <p:spTgt spid="16"/>
                                        </p:tgtEl>
                                        <p:attrNameLst>
                                          <p:attrName>ppt_y</p:attrName>
                                        </p:attrNameLst>
                                      </p:cBhvr>
                                      <p:tavLst>
                                        <p:tav tm="0">
                                          <p:val>
                                            <p:strVal val="#ppt_y"/>
                                          </p:val>
                                        </p:tav>
                                        <p:tav tm="100000">
                                          <p:val>
                                            <p:strVal val="#ppt_y"/>
                                          </p:val>
                                        </p:tav>
                                      </p:tavLst>
                                    </p:anim>
                                    <p:anim calcmode="lin" valueType="num">
                                      <p:cBhvr>
                                        <p:cTn id="119"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20"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121" dur="500" tmFilter="0,0; .5, 1; 1, 1"/>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animBg="1"/>
      <p:bldP spid="6" grpId="0" animBg="1"/>
      <p:bldP spid="8" grpId="0" animBg="1"/>
      <p:bldP spid="9" grpId="0" animBg="1"/>
      <p:bldP spid="10" grpId="0"/>
      <p:bldP spid="11" grpId="0"/>
      <p:bldP spid="12" grpId="0"/>
      <p:bldP spid="13" grpId="0"/>
      <p:bldP spid="14"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19400" y="838200"/>
            <a:ext cx="3505200" cy="707886"/>
          </a:xfrm>
          <a:prstGeom prst="rect">
            <a:avLst/>
          </a:prstGeom>
          <a:noFill/>
        </p:spPr>
        <p:txBody>
          <a:bodyPr wrap="square" rtlCol="0">
            <a:spAutoFit/>
          </a:bodyPr>
          <a:lstStyle/>
          <a:p>
            <a:pPr algn="ctr"/>
            <a:r>
              <a:rPr lang="bn-IN" sz="4000" dirty="0" smtClean="0">
                <a:solidFill>
                  <a:schemeClr val="accent4">
                    <a:lumMod val="75000"/>
                  </a:schemeClr>
                </a:solidFill>
              </a:rPr>
              <a:t>বাড়ির কাজ</a:t>
            </a:r>
            <a:endParaRPr lang="en-US" sz="4000" dirty="0">
              <a:solidFill>
                <a:schemeClr val="accent4">
                  <a:lumMod val="75000"/>
                </a:schemeClr>
              </a:solidFill>
            </a:endParaRPr>
          </a:p>
        </p:txBody>
      </p:sp>
      <p:sp>
        <p:nvSpPr>
          <p:cNvPr id="3" name="TextBox 2"/>
          <p:cNvSpPr txBox="1"/>
          <p:nvPr/>
        </p:nvSpPr>
        <p:spPr>
          <a:xfrm>
            <a:off x="838200" y="4310996"/>
            <a:ext cx="7467600" cy="461665"/>
          </a:xfrm>
          <a:prstGeom prst="rect">
            <a:avLst/>
          </a:prstGeom>
          <a:noFill/>
        </p:spPr>
        <p:txBody>
          <a:bodyPr wrap="square" rtlCol="0">
            <a:spAutoFit/>
          </a:bodyPr>
          <a:lstStyle/>
          <a:p>
            <a:r>
              <a:rPr lang="bn-IN" sz="2400" dirty="0" smtClean="0">
                <a:solidFill>
                  <a:schemeClr val="accent4">
                    <a:lumMod val="75000"/>
                  </a:schemeClr>
                </a:solidFill>
              </a:rPr>
              <a:t>অনলাইন পরিচয় ও তার নিরাপত্তার গুরুত্ব মূল্যায়ন কর</a:t>
            </a:r>
            <a:endParaRPr lang="en-US" sz="2400" dirty="0">
              <a:solidFill>
                <a:schemeClr val="accent4">
                  <a:lumMod val="75000"/>
                </a:scheme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800" y="1828800"/>
            <a:ext cx="3124200" cy="2057400"/>
          </a:xfrm>
          <a:prstGeom prst="rect">
            <a:avLst/>
          </a:prstGeom>
        </p:spPr>
      </p:pic>
    </p:spTree>
    <p:extLst>
      <p:ext uri="{BB962C8B-B14F-4D97-AF65-F5344CB8AC3E}">
        <p14:creationId xmlns:p14="http://schemas.microsoft.com/office/powerpoint/2010/main" val="1295192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41" presetClass="entr" presetSubtype="0" fill="hold" grpId="0" nodeType="clickEffect">
                                  <p:stCondLst>
                                    <p:cond delay="0"/>
                                  </p:stCondLst>
                                  <p:iterate type="lt">
                                    <p:tmPct val="10000"/>
                                  </p:iterate>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3"/>
                                        </p:tgtEl>
                                        <p:attrNameLst>
                                          <p:attrName>ppt_y</p:attrName>
                                        </p:attrNameLst>
                                      </p:cBhvr>
                                      <p:tavLst>
                                        <p:tav tm="0">
                                          <p:val>
                                            <p:strVal val="#ppt_y"/>
                                          </p:val>
                                        </p:tav>
                                        <p:tav tm="100000">
                                          <p:val>
                                            <p:strVal val="#ppt_y"/>
                                          </p:val>
                                        </p:tav>
                                      </p:tavLst>
                                    </p:anim>
                                    <p:anim calcmode="lin" valueType="num">
                                      <p:cBhvr>
                                        <p:cTn id="25"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914400"/>
            <a:ext cx="6096000" cy="3810000"/>
          </a:xfrm>
          <a:prstGeom prst="rect">
            <a:avLst/>
          </a:prstGeom>
        </p:spPr>
      </p:pic>
      <p:sp>
        <p:nvSpPr>
          <p:cNvPr id="7" name="TextBox 6"/>
          <p:cNvSpPr txBox="1"/>
          <p:nvPr/>
        </p:nvSpPr>
        <p:spPr>
          <a:xfrm>
            <a:off x="1219200" y="5105400"/>
            <a:ext cx="6096000" cy="830997"/>
          </a:xfrm>
          <a:prstGeom prst="rect">
            <a:avLst/>
          </a:prstGeom>
          <a:noFill/>
        </p:spPr>
        <p:txBody>
          <a:bodyPr wrap="square" rtlCol="0">
            <a:spAutoFit/>
          </a:bodyPr>
          <a:lstStyle/>
          <a:p>
            <a:pPr algn="ctr"/>
            <a:r>
              <a:rPr lang="bn-IN" sz="4800" dirty="0" smtClean="0">
                <a:solidFill>
                  <a:schemeClr val="accent4">
                    <a:lumMod val="50000"/>
                  </a:schemeClr>
                </a:solidFill>
              </a:rPr>
              <a:t>আল্লাহাফেজ</a:t>
            </a:r>
            <a:endParaRPr lang="en-US" sz="4800" dirty="0">
              <a:solidFill>
                <a:schemeClr val="accent4">
                  <a:lumMod val="50000"/>
                </a:schemeClr>
              </a:solidFill>
            </a:endParaRPr>
          </a:p>
        </p:txBody>
      </p:sp>
    </p:spTree>
    <p:extLst>
      <p:ext uri="{BB962C8B-B14F-4D97-AF65-F5344CB8AC3E}">
        <p14:creationId xmlns:p14="http://schemas.microsoft.com/office/powerpoint/2010/main" val="40504147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7"/>
                                        </p:tgtEl>
                                        <p:attrNameLst>
                                          <p:attrName>style.visibility</p:attrName>
                                        </p:attrNameLst>
                                      </p:cBhvr>
                                      <p:to>
                                        <p:strVal val="visible"/>
                                      </p:to>
                                    </p:set>
                                    <p:anim by="(-#ppt_w*2)" calcmode="lin" valueType="num">
                                      <p:cBhvr rctx="PPT">
                                        <p:cTn id="15" dur="500" autoRev="1" fill="hold">
                                          <p:stCondLst>
                                            <p:cond delay="0"/>
                                          </p:stCondLst>
                                        </p:cTn>
                                        <p:tgtEl>
                                          <p:spTgt spid="7"/>
                                        </p:tgtEl>
                                        <p:attrNameLst>
                                          <p:attrName>ppt_w</p:attrName>
                                        </p:attrNameLst>
                                      </p:cBhvr>
                                    </p:anim>
                                    <p:anim by="(#ppt_w*0.50)" calcmode="lin" valueType="num">
                                      <p:cBhvr>
                                        <p:cTn id="16" dur="500" decel="50000" autoRev="1" fill="hold">
                                          <p:stCondLst>
                                            <p:cond delay="0"/>
                                          </p:stCondLst>
                                        </p:cTn>
                                        <p:tgtEl>
                                          <p:spTgt spid="7"/>
                                        </p:tgtEl>
                                        <p:attrNameLst>
                                          <p:attrName>ppt_x</p:attrName>
                                        </p:attrNameLst>
                                      </p:cBhvr>
                                    </p:anim>
                                    <p:anim from="(-#ppt_h/2)" to="(#ppt_y)" calcmode="lin" valueType="num">
                                      <p:cBhvr>
                                        <p:cTn id="17" dur="1000" fill="hold">
                                          <p:stCondLst>
                                            <p:cond delay="0"/>
                                          </p:stCondLst>
                                        </p:cTn>
                                        <p:tgtEl>
                                          <p:spTgt spid="7"/>
                                        </p:tgtEl>
                                        <p:attrNameLst>
                                          <p:attrName>ppt_y</p:attrName>
                                        </p:attrNameLst>
                                      </p:cBhvr>
                                    </p:anim>
                                    <p:animRot by="21600000">
                                      <p:cBhvr>
                                        <p:cTn id="18" dur="100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3810000"/>
            <a:ext cx="5029200" cy="2985433"/>
          </a:xfrm>
          <a:prstGeom prst="rect">
            <a:avLst/>
          </a:prstGeom>
          <a:noFill/>
        </p:spPr>
        <p:txBody>
          <a:bodyPr wrap="square" rtlCol="0">
            <a:spAutoFit/>
          </a:bodyPr>
          <a:lstStyle/>
          <a:p>
            <a:pPr algn="just"/>
            <a:r>
              <a:rPr lang="bn-IN" sz="3200" dirty="0" smtClean="0">
                <a:solidFill>
                  <a:srgbClr val="002060"/>
                </a:solidFill>
              </a:rPr>
              <a:t>মোঃ মাইনুল ইসলাম সরকার</a:t>
            </a:r>
          </a:p>
          <a:p>
            <a:pPr algn="ctr"/>
            <a:r>
              <a:rPr lang="bn-IN" sz="2800" dirty="0" smtClean="0">
                <a:solidFill>
                  <a:srgbClr val="002060"/>
                </a:solidFill>
              </a:rPr>
              <a:t>সহকারিঃ শিক্ষক( আই সি টি )</a:t>
            </a:r>
          </a:p>
          <a:p>
            <a:pPr algn="ctr"/>
            <a:r>
              <a:rPr lang="bn-IN" sz="2800" dirty="0" smtClean="0">
                <a:solidFill>
                  <a:srgbClr val="002060"/>
                </a:solidFill>
              </a:rPr>
              <a:t>মাঝিড়া মডেল উচ্চ বিদ্যালয়</a:t>
            </a:r>
          </a:p>
          <a:p>
            <a:pPr algn="ctr"/>
            <a:r>
              <a:rPr lang="bn-IN" sz="2800" dirty="0" smtClean="0">
                <a:solidFill>
                  <a:srgbClr val="002060"/>
                </a:solidFill>
              </a:rPr>
              <a:t>মাঝিড়া,শাজাহানপুর-বগুড়া</a:t>
            </a:r>
          </a:p>
          <a:p>
            <a:pPr algn="ctr"/>
            <a:r>
              <a:rPr lang="bn-IN" sz="2800" dirty="0" smtClean="0">
                <a:solidFill>
                  <a:srgbClr val="002060"/>
                </a:solidFill>
              </a:rPr>
              <a:t>কলঃ ০১৭২৪৬২৩৬৮৪</a:t>
            </a:r>
          </a:p>
          <a:p>
            <a:pPr algn="ctr"/>
            <a:r>
              <a:rPr lang="bn-IN" sz="2000" dirty="0" smtClean="0">
                <a:solidFill>
                  <a:srgbClr val="002060"/>
                </a:solidFill>
              </a:rPr>
              <a:t>   </a:t>
            </a:r>
            <a:r>
              <a:rPr lang="en-US" sz="2000" dirty="0" smtClean="0">
                <a:solidFill>
                  <a:srgbClr val="002060"/>
                </a:solidFill>
              </a:rPr>
              <a:t>Email:mainul70sarkar@gmail.com</a:t>
            </a:r>
            <a:endParaRPr lang="bn-IN" sz="2000" dirty="0" smtClean="0">
              <a:solidFill>
                <a:srgbClr val="002060"/>
              </a:solidFill>
            </a:endParaRPr>
          </a:p>
          <a:p>
            <a:pPr algn="just"/>
            <a:endParaRPr lang="en-US" sz="2000" dirty="0">
              <a:solidFill>
                <a:srgbClr val="002060"/>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05200" y="1320799"/>
            <a:ext cx="2209800" cy="2438400"/>
          </a:xfrm>
          <a:prstGeom prst="rect">
            <a:avLst/>
          </a:prstGeom>
        </p:spPr>
      </p:pic>
      <p:sp>
        <p:nvSpPr>
          <p:cNvPr id="4" name="TextBox 3"/>
          <p:cNvSpPr txBox="1"/>
          <p:nvPr/>
        </p:nvSpPr>
        <p:spPr>
          <a:xfrm>
            <a:off x="2247900" y="328530"/>
            <a:ext cx="4724400" cy="769441"/>
          </a:xfrm>
          <a:prstGeom prst="rect">
            <a:avLst/>
          </a:prstGeom>
          <a:noFill/>
        </p:spPr>
        <p:txBody>
          <a:bodyPr wrap="square" rtlCol="0">
            <a:spAutoFit/>
          </a:bodyPr>
          <a:lstStyle/>
          <a:p>
            <a:pPr algn="ctr"/>
            <a:r>
              <a:rPr lang="bn-IN" sz="4400" dirty="0" smtClean="0">
                <a:solidFill>
                  <a:srgbClr val="7030A0"/>
                </a:solidFill>
              </a:rPr>
              <a:t>শিক্ষক পরিচিতি </a:t>
            </a:r>
            <a:endParaRPr lang="en-US" sz="4400" dirty="0"/>
          </a:p>
        </p:txBody>
      </p:sp>
    </p:spTree>
    <p:extLst>
      <p:ext uri="{BB962C8B-B14F-4D97-AF65-F5344CB8AC3E}">
        <p14:creationId xmlns:p14="http://schemas.microsoft.com/office/powerpoint/2010/main" val="38659720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heel(1)">
                                      <p:cBhvr>
                                        <p:cTn id="16" dur="2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6" presetClass="entr" presetSubtype="0" fill="hold" grpId="0" nodeType="clickEffect">
                                  <p:stCondLst>
                                    <p:cond delay="0"/>
                                  </p:stCondLst>
                                  <p:iterate type="lt">
                                    <p:tmPct val="10000"/>
                                  </p:iterate>
                                  <p:childTnLst>
                                    <p:set>
                                      <p:cBhvr>
                                        <p:cTn id="20" dur="1" fill="hold">
                                          <p:stCondLst>
                                            <p:cond delay="0"/>
                                          </p:stCondLst>
                                        </p:cTn>
                                        <p:tgtEl>
                                          <p:spTgt spid="2"/>
                                        </p:tgtEl>
                                        <p:attrNameLst>
                                          <p:attrName>style.visibility</p:attrName>
                                        </p:attrNameLst>
                                      </p:cBhvr>
                                      <p:to>
                                        <p:strVal val="visible"/>
                                      </p:to>
                                    </p:set>
                                    <p:anim by="(-#ppt_w*2)" calcmode="lin" valueType="num">
                                      <p:cBhvr rctx="PPT">
                                        <p:cTn id="21" dur="500" autoRev="1" fill="hold">
                                          <p:stCondLst>
                                            <p:cond delay="0"/>
                                          </p:stCondLst>
                                        </p:cTn>
                                        <p:tgtEl>
                                          <p:spTgt spid="2"/>
                                        </p:tgtEl>
                                        <p:attrNameLst>
                                          <p:attrName>ppt_w</p:attrName>
                                        </p:attrNameLst>
                                      </p:cBhvr>
                                    </p:anim>
                                    <p:anim by="(#ppt_w*0.50)" calcmode="lin" valueType="num">
                                      <p:cBhvr>
                                        <p:cTn id="22" dur="500" decel="50000" autoRev="1" fill="hold">
                                          <p:stCondLst>
                                            <p:cond delay="0"/>
                                          </p:stCondLst>
                                        </p:cTn>
                                        <p:tgtEl>
                                          <p:spTgt spid="2"/>
                                        </p:tgtEl>
                                        <p:attrNameLst>
                                          <p:attrName>ppt_x</p:attrName>
                                        </p:attrNameLst>
                                      </p:cBhvr>
                                    </p:anim>
                                    <p:anim from="(-#ppt_h/2)" to="(#ppt_y)" calcmode="lin" valueType="num">
                                      <p:cBhvr>
                                        <p:cTn id="23" dur="1000" fill="hold">
                                          <p:stCondLst>
                                            <p:cond delay="0"/>
                                          </p:stCondLst>
                                        </p:cTn>
                                        <p:tgtEl>
                                          <p:spTgt spid="2"/>
                                        </p:tgtEl>
                                        <p:attrNameLst>
                                          <p:attrName>ppt_y</p:attrName>
                                        </p:attrNameLst>
                                      </p:cBhvr>
                                    </p:anim>
                                    <p:animRot by="21600000">
                                      <p:cBhvr>
                                        <p:cTn id="24" dur="10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09800" y="514766"/>
            <a:ext cx="4648200" cy="769441"/>
          </a:xfrm>
          <a:prstGeom prst="rect">
            <a:avLst/>
          </a:prstGeom>
          <a:noFill/>
        </p:spPr>
        <p:txBody>
          <a:bodyPr wrap="square" rtlCol="0">
            <a:spAutoFit/>
          </a:bodyPr>
          <a:lstStyle/>
          <a:p>
            <a:pPr algn="ctr"/>
            <a:r>
              <a:rPr lang="bn-IN" sz="4400" dirty="0" smtClean="0">
                <a:solidFill>
                  <a:srgbClr val="002060"/>
                </a:solidFill>
              </a:rPr>
              <a:t>পাঠ পরিচিতি</a:t>
            </a:r>
            <a:endParaRPr lang="en-US" sz="4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5700" y="1284207"/>
            <a:ext cx="1676400" cy="1922826"/>
          </a:xfrm>
          <a:prstGeom prst="rect">
            <a:avLst/>
          </a:prstGeom>
        </p:spPr>
      </p:pic>
      <p:sp>
        <p:nvSpPr>
          <p:cNvPr id="4" name="TextBox 3"/>
          <p:cNvSpPr txBox="1"/>
          <p:nvPr/>
        </p:nvSpPr>
        <p:spPr>
          <a:xfrm>
            <a:off x="2667000" y="3657600"/>
            <a:ext cx="4191000" cy="2708434"/>
          </a:xfrm>
          <a:prstGeom prst="rect">
            <a:avLst/>
          </a:prstGeom>
          <a:noFill/>
        </p:spPr>
        <p:txBody>
          <a:bodyPr wrap="square" rtlCol="0">
            <a:spAutoFit/>
          </a:bodyPr>
          <a:lstStyle/>
          <a:p>
            <a:pPr algn="ctr"/>
            <a:r>
              <a:rPr lang="bn-IN" sz="2800" dirty="0">
                <a:solidFill>
                  <a:schemeClr val="accent3">
                    <a:lumMod val="50000"/>
                  </a:schemeClr>
                </a:solidFill>
              </a:rPr>
              <a:t>শ্রেণিঃ অষ্টম</a:t>
            </a:r>
          </a:p>
          <a:p>
            <a:pPr algn="ctr"/>
            <a:r>
              <a:rPr lang="bn-IN" sz="2400" dirty="0">
                <a:solidFill>
                  <a:schemeClr val="accent3">
                    <a:lumMod val="50000"/>
                  </a:schemeClr>
                </a:solidFill>
              </a:rPr>
              <a:t>বিষয়ঃ তথ্য ও যোগাযোগ প্রযুক্তি</a:t>
            </a:r>
          </a:p>
          <a:p>
            <a:pPr algn="ctr"/>
            <a:r>
              <a:rPr lang="bn-IN" sz="2400" dirty="0">
                <a:solidFill>
                  <a:schemeClr val="accent3">
                    <a:lumMod val="50000"/>
                  </a:schemeClr>
                </a:solidFill>
              </a:rPr>
              <a:t>অধ্যায়ঃ </a:t>
            </a:r>
            <a:r>
              <a:rPr lang="bn-IN" sz="2400" dirty="0" smtClean="0">
                <a:solidFill>
                  <a:schemeClr val="accent3">
                    <a:lumMod val="50000"/>
                  </a:schemeClr>
                </a:solidFill>
              </a:rPr>
              <a:t>তৃতীয়                               পাঠঃকম্পিউটার ভাইরাস</a:t>
            </a:r>
            <a:endParaRPr lang="bn-IN" sz="2400" dirty="0">
              <a:solidFill>
                <a:schemeClr val="accent3">
                  <a:lumMod val="50000"/>
                </a:schemeClr>
              </a:solidFill>
            </a:endParaRPr>
          </a:p>
          <a:p>
            <a:pPr algn="ctr"/>
            <a:r>
              <a:rPr lang="bn-IN" sz="2400" dirty="0">
                <a:solidFill>
                  <a:schemeClr val="accent3">
                    <a:lumMod val="50000"/>
                  </a:schemeClr>
                </a:solidFill>
              </a:rPr>
              <a:t>সময়ঃ ৪৫ </a:t>
            </a:r>
            <a:r>
              <a:rPr lang="bn-IN" sz="2400" dirty="0" smtClean="0">
                <a:solidFill>
                  <a:schemeClr val="accent3">
                    <a:lumMod val="50000"/>
                  </a:schemeClr>
                </a:solidFill>
              </a:rPr>
              <a:t>মিনিট</a:t>
            </a:r>
            <a:endParaRPr lang="bn-IN" sz="2800" dirty="0" smtClean="0">
              <a:solidFill>
                <a:schemeClr val="accent3">
                  <a:lumMod val="50000"/>
                </a:schemeClr>
              </a:solidFill>
            </a:endParaRPr>
          </a:p>
          <a:p>
            <a:pPr algn="ctr"/>
            <a:r>
              <a:rPr lang="bn-IN" sz="2800" dirty="0" smtClean="0">
                <a:solidFill>
                  <a:schemeClr val="accent3">
                    <a:lumMod val="50000"/>
                  </a:schemeClr>
                </a:solidFill>
              </a:rPr>
              <a:t>তারিখ-২৭-০২-২০২১</a:t>
            </a:r>
            <a:endParaRPr lang="en-US" sz="2800" dirty="0" smtClean="0">
              <a:solidFill>
                <a:schemeClr val="accent3">
                  <a:lumMod val="50000"/>
                </a:schemeClr>
              </a:solidFill>
            </a:endParaRPr>
          </a:p>
          <a:p>
            <a:endParaRPr lang="en-US" dirty="0"/>
          </a:p>
        </p:txBody>
      </p:sp>
    </p:spTree>
    <p:extLst>
      <p:ext uri="{BB962C8B-B14F-4D97-AF65-F5344CB8AC3E}">
        <p14:creationId xmlns:p14="http://schemas.microsoft.com/office/powerpoint/2010/main" val="135872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heel(1)">
                                      <p:cBhvr>
                                        <p:cTn id="16" dur="2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6" presetClass="entr" presetSubtype="0" fill="hold" grpId="0" nodeType="clickEffect">
                                  <p:stCondLst>
                                    <p:cond delay="0"/>
                                  </p:stCondLst>
                                  <p:iterate type="lt">
                                    <p:tmPct val="10000"/>
                                  </p:iterate>
                                  <p:childTnLst>
                                    <p:set>
                                      <p:cBhvr>
                                        <p:cTn id="20" dur="1" fill="hold">
                                          <p:stCondLst>
                                            <p:cond delay="0"/>
                                          </p:stCondLst>
                                        </p:cTn>
                                        <p:tgtEl>
                                          <p:spTgt spid="4"/>
                                        </p:tgtEl>
                                        <p:attrNameLst>
                                          <p:attrName>style.visibility</p:attrName>
                                        </p:attrNameLst>
                                      </p:cBhvr>
                                      <p:to>
                                        <p:strVal val="visible"/>
                                      </p:to>
                                    </p:set>
                                    <p:anim by="(-#ppt_w*2)" calcmode="lin" valueType="num">
                                      <p:cBhvr rctx="PPT">
                                        <p:cTn id="21" dur="500" autoRev="1" fill="hold">
                                          <p:stCondLst>
                                            <p:cond delay="0"/>
                                          </p:stCondLst>
                                        </p:cTn>
                                        <p:tgtEl>
                                          <p:spTgt spid="4"/>
                                        </p:tgtEl>
                                        <p:attrNameLst>
                                          <p:attrName>ppt_w</p:attrName>
                                        </p:attrNameLst>
                                      </p:cBhvr>
                                    </p:anim>
                                    <p:anim by="(#ppt_w*0.50)" calcmode="lin" valueType="num">
                                      <p:cBhvr>
                                        <p:cTn id="22" dur="500" decel="50000" autoRev="1" fill="hold">
                                          <p:stCondLst>
                                            <p:cond delay="0"/>
                                          </p:stCondLst>
                                        </p:cTn>
                                        <p:tgtEl>
                                          <p:spTgt spid="4"/>
                                        </p:tgtEl>
                                        <p:attrNameLst>
                                          <p:attrName>ppt_x</p:attrName>
                                        </p:attrNameLst>
                                      </p:cBhvr>
                                    </p:anim>
                                    <p:anim from="(-#ppt_h/2)" to="(#ppt_y)" calcmode="lin" valueType="num">
                                      <p:cBhvr>
                                        <p:cTn id="23" dur="1000" fill="hold">
                                          <p:stCondLst>
                                            <p:cond delay="0"/>
                                          </p:stCondLst>
                                        </p:cTn>
                                        <p:tgtEl>
                                          <p:spTgt spid="4"/>
                                        </p:tgtEl>
                                        <p:attrNameLst>
                                          <p:attrName>ppt_y</p:attrName>
                                        </p:attrNameLst>
                                      </p:cBhvr>
                                    </p:anim>
                                    <p:animRot by="21600000">
                                      <p:cBhvr>
                                        <p:cTn id="24" dur="10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660400"/>
            <a:ext cx="5943600" cy="769441"/>
          </a:xfrm>
          <a:prstGeom prst="rect">
            <a:avLst/>
          </a:prstGeom>
          <a:noFill/>
        </p:spPr>
        <p:txBody>
          <a:bodyPr wrap="square" rtlCol="0">
            <a:spAutoFit/>
          </a:bodyPr>
          <a:lstStyle/>
          <a:p>
            <a:r>
              <a:rPr lang="bn-IN" sz="4400" dirty="0" smtClean="0">
                <a:solidFill>
                  <a:srgbClr val="7030A0"/>
                </a:solidFill>
              </a:rPr>
              <a:t>এসো কিছু ছবি দেখি</a:t>
            </a:r>
            <a:endParaRPr lang="en-US" sz="4400" dirty="0">
              <a:solidFill>
                <a:srgbClr val="7030A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2011506"/>
            <a:ext cx="2447925" cy="18669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0041" y="1830531"/>
            <a:ext cx="2238375" cy="204787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9964" y="1901968"/>
            <a:ext cx="1905000" cy="1905000"/>
          </a:xfrm>
          <a:prstGeom prst="rect">
            <a:avLst/>
          </a:prstGeom>
        </p:spPr>
      </p:pic>
    </p:spTree>
    <p:extLst>
      <p:ext uri="{BB962C8B-B14F-4D97-AF65-F5344CB8AC3E}">
        <p14:creationId xmlns:p14="http://schemas.microsoft.com/office/powerpoint/2010/main" val="15895789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1134533"/>
            <a:ext cx="5257800" cy="769441"/>
          </a:xfrm>
          <a:prstGeom prst="rect">
            <a:avLst/>
          </a:prstGeom>
          <a:noFill/>
        </p:spPr>
        <p:txBody>
          <a:bodyPr wrap="square" rtlCol="0">
            <a:spAutoFit/>
          </a:bodyPr>
          <a:lstStyle/>
          <a:p>
            <a:pPr algn="ctr"/>
            <a:r>
              <a:rPr lang="bn-IN" sz="4400" dirty="0" smtClean="0">
                <a:solidFill>
                  <a:srgbClr val="002060"/>
                </a:solidFill>
              </a:rPr>
              <a:t>আজকের পাঠ</a:t>
            </a:r>
            <a:endParaRPr lang="en-US" sz="4400" dirty="0">
              <a:solidFill>
                <a:srgbClr val="002060"/>
              </a:solidFill>
            </a:endParaRPr>
          </a:p>
        </p:txBody>
      </p:sp>
      <p:sp>
        <p:nvSpPr>
          <p:cNvPr id="3" name="TextBox 2"/>
          <p:cNvSpPr txBox="1"/>
          <p:nvPr/>
        </p:nvSpPr>
        <p:spPr>
          <a:xfrm>
            <a:off x="2057400" y="4721983"/>
            <a:ext cx="5181600" cy="646331"/>
          </a:xfrm>
          <a:prstGeom prst="rect">
            <a:avLst/>
          </a:prstGeom>
          <a:noFill/>
        </p:spPr>
        <p:txBody>
          <a:bodyPr wrap="square" rtlCol="0">
            <a:spAutoFit/>
          </a:bodyPr>
          <a:lstStyle/>
          <a:p>
            <a:pPr algn="ctr"/>
            <a:r>
              <a:rPr lang="bn-IN" sz="3600" dirty="0" smtClean="0">
                <a:solidFill>
                  <a:srgbClr val="7030A0"/>
                </a:solidFill>
              </a:rPr>
              <a:t>কম্পিউটার ভাইভাস</a:t>
            </a:r>
            <a:endParaRPr lang="en-US" sz="3600" dirty="0">
              <a:solidFill>
                <a:srgbClr val="7030A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0" y="2362200"/>
            <a:ext cx="3200400" cy="1847850"/>
          </a:xfrm>
          <a:prstGeom prst="rect">
            <a:avLst/>
          </a:prstGeom>
        </p:spPr>
      </p:pic>
    </p:spTree>
    <p:extLst>
      <p:ext uri="{BB962C8B-B14F-4D97-AF65-F5344CB8AC3E}">
        <p14:creationId xmlns:p14="http://schemas.microsoft.com/office/powerpoint/2010/main" val="35184264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41" presetClass="entr" presetSubtype="0" fill="hold" grpId="0" nodeType="clickEffect">
                                  <p:stCondLst>
                                    <p:cond delay="0"/>
                                  </p:stCondLst>
                                  <p:iterate type="lt">
                                    <p:tmPct val="10000"/>
                                  </p:iterate>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3"/>
                                        </p:tgtEl>
                                        <p:attrNameLst>
                                          <p:attrName>ppt_y</p:attrName>
                                        </p:attrNameLst>
                                      </p:cBhvr>
                                      <p:tavLst>
                                        <p:tav tm="0">
                                          <p:val>
                                            <p:strVal val="#ppt_y"/>
                                          </p:val>
                                        </p:tav>
                                        <p:tav tm="100000">
                                          <p:val>
                                            <p:strVal val="#ppt_y"/>
                                          </p:val>
                                        </p:tav>
                                      </p:tavLst>
                                    </p:anim>
                                    <p:anim calcmode="lin" valueType="num">
                                      <p:cBhvr>
                                        <p:cTn id="25"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19400" y="953012"/>
            <a:ext cx="3581399" cy="769441"/>
          </a:xfrm>
          <a:prstGeom prst="rect">
            <a:avLst/>
          </a:prstGeom>
        </p:spPr>
        <p:txBody>
          <a:bodyPr wrap="square">
            <a:spAutoFit/>
          </a:bodyPr>
          <a:lstStyle/>
          <a:p>
            <a:pPr algn="ctr"/>
            <a:r>
              <a:rPr lang="bn-IN" sz="4400" dirty="0">
                <a:solidFill>
                  <a:srgbClr val="7030A0"/>
                </a:solidFill>
              </a:rPr>
              <a:t>শিখন ফল</a:t>
            </a:r>
            <a:endParaRPr lang="en-US" sz="4400" dirty="0">
              <a:solidFill>
                <a:srgbClr val="7030A0"/>
              </a:solidFill>
            </a:endParaRPr>
          </a:p>
        </p:txBody>
      </p:sp>
      <p:sp>
        <p:nvSpPr>
          <p:cNvPr id="2" name="Rectangle 1"/>
          <p:cNvSpPr/>
          <p:nvPr/>
        </p:nvSpPr>
        <p:spPr>
          <a:xfrm>
            <a:off x="1676400" y="2382560"/>
            <a:ext cx="6400800" cy="1815882"/>
          </a:xfrm>
          <a:prstGeom prst="rect">
            <a:avLst/>
          </a:prstGeom>
        </p:spPr>
        <p:txBody>
          <a:bodyPr wrap="square">
            <a:spAutoFit/>
          </a:bodyPr>
          <a:lstStyle/>
          <a:p>
            <a:pPr algn="just"/>
            <a:r>
              <a:rPr lang="bn-IN" dirty="0" smtClean="0">
                <a:solidFill>
                  <a:srgbClr val="7030A0"/>
                </a:solidFill>
              </a:rPr>
              <a:t>      এই </a:t>
            </a:r>
            <a:r>
              <a:rPr lang="bn-IN" dirty="0">
                <a:solidFill>
                  <a:srgbClr val="7030A0"/>
                </a:solidFill>
              </a:rPr>
              <a:t>পাঠ থেকে শিক্ষার্থীরা-</a:t>
            </a:r>
          </a:p>
          <a:p>
            <a:pPr algn="just"/>
            <a:r>
              <a:rPr lang="bn-IN" dirty="0">
                <a:solidFill>
                  <a:srgbClr val="7030A0"/>
                </a:solidFill>
              </a:rPr>
              <a:t>      </a:t>
            </a:r>
            <a:r>
              <a:rPr lang="bn-IN" dirty="0" smtClean="0">
                <a:solidFill>
                  <a:srgbClr val="7030A0"/>
                </a:solidFill>
              </a:rPr>
              <a:t>*কম্পিউটার ভাইরাস কী তা </a:t>
            </a:r>
            <a:r>
              <a:rPr lang="bn-IN" dirty="0">
                <a:solidFill>
                  <a:srgbClr val="7030A0"/>
                </a:solidFill>
              </a:rPr>
              <a:t>জানতে পারবে</a:t>
            </a:r>
            <a:r>
              <a:rPr lang="bn-IN" dirty="0" smtClean="0">
                <a:solidFill>
                  <a:srgbClr val="7030A0"/>
                </a:solidFill>
              </a:rPr>
              <a:t>।</a:t>
            </a:r>
          </a:p>
          <a:p>
            <a:pPr algn="just"/>
            <a:r>
              <a:rPr lang="bn-IN" dirty="0">
                <a:solidFill>
                  <a:srgbClr val="7030A0"/>
                </a:solidFill>
              </a:rPr>
              <a:t> </a:t>
            </a:r>
            <a:r>
              <a:rPr lang="bn-IN" dirty="0" smtClean="0">
                <a:solidFill>
                  <a:srgbClr val="7030A0"/>
                </a:solidFill>
              </a:rPr>
              <a:t>     *ভাইরাসের ইতিহাস বর্ণনা করতে পাবে।</a:t>
            </a:r>
            <a:endParaRPr lang="bn-IN" dirty="0">
              <a:solidFill>
                <a:srgbClr val="7030A0"/>
              </a:solidFill>
            </a:endParaRPr>
          </a:p>
          <a:p>
            <a:pPr algn="just"/>
            <a:r>
              <a:rPr lang="bn-IN" dirty="0">
                <a:solidFill>
                  <a:srgbClr val="7030A0"/>
                </a:solidFill>
              </a:rPr>
              <a:t>      </a:t>
            </a:r>
            <a:r>
              <a:rPr lang="bn-IN" dirty="0" smtClean="0">
                <a:solidFill>
                  <a:srgbClr val="7030A0"/>
                </a:solidFill>
              </a:rPr>
              <a:t>*কম্পিউটার ভাইরাস কত প্রকার তা বর্ণনা </a:t>
            </a:r>
            <a:r>
              <a:rPr lang="bn-IN" dirty="0">
                <a:solidFill>
                  <a:srgbClr val="7030A0"/>
                </a:solidFill>
              </a:rPr>
              <a:t>করতেপারবে</a:t>
            </a:r>
            <a:r>
              <a:rPr lang="bn-IN" sz="2000" dirty="0">
                <a:solidFill>
                  <a:srgbClr val="7030A0"/>
                </a:solidFill>
              </a:rPr>
              <a:t>।                                                                            </a:t>
            </a:r>
          </a:p>
          <a:p>
            <a:pPr algn="just"/>
            <a:r>
              <a:rPr lang="bn-IN" sz="2000" dirty="0">
                <a:solidFill>
                  <a:srgbClr val="7030A0"/>
                </a:solidFill>
              </a:rPr>
              <a:t>     </a:t>
            </a:r>
            <a:r>
              <a:rPr lang="bn-IN" dirty="0" smtClean="0">
                <a:solidFill>
                  <a:srgbClr val="7030A0"/>
                </a:solidFill>
              </a:rPr>
              <a:t>*ম্যালওয়্যার সম্পর্কে </a:t>
            </a:r>
            <a:r>
              <a:rPr lang="bn-IN" dirty="0">
                <a:solidFill>
                  <a:srgbClr val="7030A0"/>
                </a:solidFill>
              </a:rPr>
              <a:t>বর্ণনা করতে পারবে</a:t>
            </a:r>
            <a:endParaRPr lang="en-US" dirty="0">
              <a:solidFill>
                <a:srgbClr val="7030A0"/>
              </a:solidFill>
            </a:endParaRPr>
          </a:p>
          <a:p>
            <a:pPr algn="just"/>
            <a:r>
              <a:rPr lang="bn-IN" dirty="0">
                <a:solidFill>
                  <a:srgbClr val="92D050"/>
                </a:solidFill>
              </a:rPr>
              <a:t>      </a:t>
            </a:r>
          </a:p>
        </p:txBody>
      </p:sp>
    </p:spTree>
    <p:extLst>
      <p:ext uri="{BB962C8B-B14F-4D97-AF65-F5344CB8AC3E}">
        <p14:creationId xmlns:p14="http://schemas.microsoft.com/office/powerpoint/2010/main" val="16550327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2"/>
                                        </p:tgtEl>
                                        <p:attrNameLst>
                                          <p:attrName>ppt_y</p:attrName>
                                        </p:attrNameLst>
                                      </p:cBhvr>
                                      <p:tavLst>
                                        <p:tav tm="0">
                                          <p:val>
                                            <p:strVal val="#ppt_y"/>
                                          </p:val>
                                        </p:tav>
                                        <p:tav tm="100000">
                                          <p:val>
                                            <p:strVal val="#ppt_y"/>
                                          </p:val>
                                        </p:tav>
                                      </p:tavLst>
                                    </p:anim>
                                    <p:anim calcmode="lin" valueType="num">
                                      <p:cBhvr>
                                        <p:cTn id="18"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47800" y="651073"/>
            <a:ext cx="5791200" cy="523220"/>
          </a:xfrm>
          <a:prstGeom prst="rect">
            <a:avLst/>
          </a:prstGeom>
        </p:spPr>
        <p:txBody>
          <a:bodyPr wrap="square">
            <a:spAutoFit/>
          </a:bodyPr>
          <a:lstStyle/>
          <a:p>
            <a:pPr algn="ctr"/>
            <a:r>
              <a:rPr lang="bn-IN" sz="2800" dirty="0" smtClean="0">
                <a:solidFill>
                  <a:srgbClr val="7030A0"/>
                </a:solidFill>
              </a:rPr>
              <a:t>কম্পিউটার </a:t>
            </a:r>
            <a:r>
              <a:rPr lang="bn-IN" sz="2800" dirty="0">
                <a:solidFill>
                  <a:srgbClr val="7030A0"/>
                </a:solidFill>
              </a:rPr>
              <a:t>ভাইরাস </a:t>
            </a: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4091" y="1391292"/>
            <a:ext cx="3124200" cy="1809108"/>
          </a:xfrm>
          <a:prstGeom prst="rect">
            <a:avLst/>
          </a:prstGeom>
        </p:spPr>
      </p:pic>
      <p:sp>
        <p:nvSpPr>
          <p:cNvPr id="2" name="TextBox 1"/>
          <p:cNvSpPr txBox="1"/>
          <p:nvPr/>
        </p:nvSpPr>
        <p:spPr>
          <a:xfrm>
            <a:off x="1066800" y="3200400"/>
            <a:ext cx="6477000" cy="1938992"/>
          </a:xfrm>
          <a:prstGeom prst="rect">
            <a:avLst/>
          </a:prstGeom>
          <a:noFill/>
        </p:spPr>
        <p:txBody>
          <a:bodyPr wrap="square" rtlCol="0">
            <a:spAutoFit/>
          </a:bodyPr>
          <a:lstStyle/>
          <a:p>
            <a:pPr algn="just"/>
            <a:r>
              <a:rPr lang="bn-IN" sz="2000" dirty="0" smtClean="0"/>
              <a:t>কম্পিউটার ভাইরাসঃ কম্পিউটার ভাইরাস হলো একধরনের ক্ষতিকারক সফটওয়্যার বা ম্যালওয়্যার যা পুনরুৎপাদনে সক্ষম এবং এক কম্পিউটার থেকে অন্য কম্পিউটারে সংক্র মিক হতে পারে।লক্ষণ হলো.১।কম্পিউটারের গতি কমে যাবে.২।কম্পিউটার হ্যাং হয়ে যাবে.৩।কম্পিটার ঘন ঘন রিবুট  হওয়া।</a:t>
            </a:r>
            <a:endParaRPr lang="en-US" sz="2000" dirty="0"/>
          </a:p>
        </p:txBody>
      </p:sp>
    </p:spTree>
    <p:extLst>
      <p:ext uri="{BB962C8B-B14F-4D97-AF65-F5344CB8AC3E}">
        <p14:creationId xmlns:p14="http://schemas.microsoft.com/office/powerpoint/2010/main" val="24114583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5"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0" fill="hold">
                      <p:stCondLst>
                        <p:cond delay="indefinite"/>
                      </p:stCondLst>
                      <p:childTnLst>
                        <p:par>
                          <p:cTn id="21" fill="hold">
                            <p:stCondLst>
                              <p:cond delay="0"/>
                            </p:stCondLst>
                            <p:childTnLst>
                              <p:par>
                                <p:cTn id="22" presetID="56" presetClass="entr" presetSubtype="0" fill="hold" grpId="0" nodeType="clickEffect">
                                  <p:stCondLst>
                                    <p:cond delay="0"/>
                                  </p:stCondLst>
                                  <p:iterate type="lt">
                                    <p:tmPct val="10000"/>
                                  </p:iterate>
                                  <p:childTnLst>
                                    <p:set>
                                      <p:cBhvr>
                                        <p:cTn id="23" dur="1" fill="hold">
                                          <p:stCondLst>
                                            <p:cond delay="0"/>
                                          </p:stCondLst>
                                        </p:cTn>
                                        <p:tgtEl>
                                          <p:spTgt spid="2"/>
                                        </p:tgtEl>
                                        <p:attrNameLst>
                                          <p:attrName>style.visibility</p:attrName>
                                        </p:attrNameLst>
                                      </p:cBhvr>
                                      <p:to>
                                        <p:strVal val="visible"/>
                                      </p:to>
                                    </p:set>
                                    <p:anim by="(-#ppt_w*2)" calcmode="lin" valueType="num">
                                      <p:cBhvr rctx="PPT">
                                        <p:cTn id="24" dur="500" autoRev="1" fill="hold">
                                          <p:stCondLst>
                                            <p:cond delay="0"/>
                                          </p:stCondLst>
                                        </p:cTn>
                                        <p:tgtEl>
                                          <p:spTgt spid="2"/>
                                        </p:tgtEl>
                                        <p:attrNameLst>
                                          <p:attrName>ppt_w</p:attrName>
                                        </p:attrNameLst>
                                      </p:cBhvr>
                                    </p:anim>
                                    <p:anim by="(#ppt_w*0.50)" calcmode="lin" valueType="num">
                                      <p:cBhvr>
                                        <p:cTn id="25" dur="500" decel="50000" autoRev="1" fill="hold">
                                          <p:stCondLst>
                                            <p:cond delay="0"/>
                                          </p:stCondLst>
                                        </p:cTn>
                                        <p:tgtEl>
                                          <p:spTgt spid="2"/>
                                        </p:tgtEl>
                                        <p:attrNameLst>
                                          <p:attrName>ppt_x</p:attrName>
                                        </p:attrNameLst>
                                      </p:cBhvr>
                                    </p:anim>
                                    <p:anim from="(-#ppt_h/2)" to="(#ppt_y)" calcmode="lin" valueType="num">
                                      <p:cBhvr>
                                        <p:cTn id="26" dur="1000" fill="hold">
                                          <p:stCondLst>
                                            <p:cond delay="0"/>
                                          </p:stCondLst>
                                        </p:cTn>
                                        <p:tgtEl>
                                          <p:spTgt spid="2"/>
                                        </p:tgtEl>
                                        <p:attrNameLst>
                                          <p:attrName>ppt_y</p:attrName>
                                        </p:attrNameLst>
                                      </p:cBhvr>
                                    </p:anim>
                                    <p:animRot by="21600000">
                                      <p:cBhvr>
                                        <p:cTn id="27" dur="10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71800" y="609600"/>
            <a:ext cx="3733800" cy="646331"/>
          </a:xfrm>
          <a:prstGeom prst="rect">
            <a:avLst/>
          </a:prstGeom>
          <a:noFill/>
        </p:spPr>
        <p:txBody>
          <a:bodyPr wrap="square" rtlCol="0">
            <a:spAutoFit/>
          </a:bodyPr>
          <a:lstStyle/>
          <a:p>
            <a:r>
              <a:rPr lang="bn-IN" sz="3600" dirty="0" smtClean="0">
                <a:solidFill>
                  <a:srgbClr val="002060"/>
                </a:solidFill>
              </a:rPr>
              <a:t>ভাইরাসের ইতিহাস</a:t>
            </a:r>
            <a:endParaRPr lang="en-US" sz="3600" dirty="0">
              <a:solidFill>
                <a:srgbClr val="00206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7050" y="1381684"/>
            <a:ext cx="3543300" cy="1971115"/>
          </a:xfrm>
          <a:prstGeom prst="rect">
            <a:avLst/>
          </a:prstGeom>
        </p:spPr>
      </p:pic>
      <p:sp>
        <p:nvSpPr>
          <p:cNvPr id="4" name="TextBox 3"/>
          <p:cNvSpPr txBox="1"/>
          <p:nvPr/>
        </p:nvSpPr>
        <p:spPr>
          <a:xfrm>
            <a:off x="1198418" y="3581400"/>
            <a:ext cx="7162800" cy="1938992"/>
          </a:xfrm>
          <a:prstGeom prst="rect">
            <a:avLst/>
          </a:prstGeom>
          <a:noFill/>
        </p:spPr>
        <p:txBody>
          <a:bodyPr wrap="square" rtlCol="0">
            <a:spAutoFit/>
          </a:bodyPr>
          <a:lstStyle/>
          <a:p>
            <a:pPr algn="just"/>
            <a:r>
              <a:rPr lang="bn-IN" sz="2000" dirty="0" smtClean="0"/>
              <a:t>১৯৪৯ সালে কম্পিউটার বিজ্ঞানী জন ভন এ বিষয়ে আলোকপাত </a:t>
            </a:r>
          </a:p>
          <a:p>
            <a:pPr algn="just"/>
            <a:r>
              <a:rPr lang="bn-IN" sz="2000" dirty="0" smtClean="0"/>
              <a:t>করেন। তার স্ব-পুনরুৎপাদিত প্রোগ্রামের আবির্ভাব।পুনরুৎপাদনশী</a:t>
            </a:r>
          </a:p>
          <a:p>
            <a:pPr algn="just"/>
            <a:r>
              <a:rPr lang="bn-IN" sz="2000" dirty="0" smtClean="0"/>
              <a:t>লতার জন্য এই ধরনের কম্পিউটার প্রোগ্রামকে ভাইরাস হিসেবে </a:t>
            </a:r>
          </a:p>
          <a:p>
            <a:pPr algn="just"/>
            <a:r>
              <a:rPr lang="bn-IN" sz="2000" dirty="0" smtClean="0"/>
              <a:t>প্রথম সম্বোধন করেন  আমেরিকার কম্পিউটার বিজ্ঞানী ফ্রেড্রিক বি কোহেন। ভাইরাসের বিধবংসী  আচরণ প্রথম প্রকাশিথয় ব্রেইন ভাই</a:t>
            </a:r>
          </a:p>
          <a:p>
            <a:pPr algn="just"/>
            <a:r>
              <a:rPr lang="bn-IN" sz="2000" dirty="0" smtClean="0"/>
              <a:t>রাসের মাধ্যমে,১৯৮৬ সালে  </a:t>
            </a:r>
            <a:endParaRPr lang="en-US" sz="2000" dirty="0"/>
          </a:p>
        </p:txBody>
      </p:sp>
    </p:spTree>
    <p:extLst>
      <p:ext uri="{BB962C8B-B14F-4D97-AF65-F5344CB8AC3E}">
        <p14:creationId xmlns:p14="http://schemas.microsoft.com/office/powerpoint/2010/main" val="21239988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800" decel="100000"/>
                                        <p:tgtEl>
                                          <p:spTgt spid="3"/>
                                        </p:tgtEl>
                                      </p:cBhvr>
                                    </p:animEffect>
                                    <p:anim calcmode="lin" valueType="num">
                                      <p:cBhvr>
                                        <p:cTn id="16" dur="800" decel="100000" fill="hold"/>
                                        <p:tgtEl>
                                          <p:spTgt spid="3"/>
                                        </p:tgtEl>
                                        <p:attrNameLst>
                                          <p:attrName>style.rotation</p:attrName>
                                        </p:attrNameLst>
                                      </p:cBhvr>
                                      <p:tavLst>
                                        <p:tav tm="0">
                                          <p:val>
                                            <p:fltVal val="-90"/>
                                          </p:val>
                                        </p:tav>
                                        <p:tav tm="100000">
                                          <p:val>
                                            <p:fltVal val="0"/>
                                          </p:val>
                                        </p:tav>
                                      </p:tavLst>
                                    </p:anim>
                                    <p:anim calcmode="lin" valueType="num">
                                      <p:cBhvr>
                                        <p:cTn id="17" dur="800" decel="100000" fill="hold"/>
                                        <p:tgtEl>
                                          <p:spTgt spid="3"/>
                                        </p:tgtEl>
                                        <p:attrNameLst>
                                          <p:attrName>ppt_x</p:attrName>
                                        </p:attrNameLst>
                                      </p:cBhvr>
                                      <p:tavLst>
                                        <p:tav tm="0">
                                          <p:val>
                                            <p:strVal val="#ppt_x+0.4"/>
                                          </p:val>
                                        </p:tav>
                                        <p:tav tm="100000">
                                          <p:val>
                                            <p:strVal val="#ppt_x-0.05"/>
                                          </p:val>
                                        </p:tav>
                                      </p:tavLst>
                                    </p:anim>
                                    <p:anim calcmode="lin" valueType="num">
                                      <p:cBhvr>
                                        <p:cTn id="18" dur="800" decel="100000" fill="hold"/>
                                        <p:tgtEl>
                                          <p:spTgt spid="3"/>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4"/>
                                        </p:tgtEl>
                                        <p:attrNameLst>
                                          <p:attrName>ppt_y</p:attrName>
                                        </p:attrNameLst>
                                      </p:cBhvr>
                                      <p:tavLst>
                                        <p:tav tm="0">
                                          <p:val>
                                            <p:strVal val="#ppt_y"/>
                                          </p:val>
                                        </p:tav>
                                        <p:tav tm="100000">
                                          <p:val>
                                            <p:strVal val="#ppt_y"/>
                                          </p:val>
                                        </p:tav>
                                      </p:tavLst>
                                    </p:anim>
                                    <p:anim calcmode="lin" valueType="num">
                                      <p:cBhvr>
                                        <p:cTn id="27"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1200" y="484908"/>
            <a:ext cx="5410200" cy="584775"/>
          </a:xfrm>
          <a:prstGeom prst="rect">
            <a:avLst/>
          </a:prstGeom>
        </p:spPr>
        <p:txBody>
          <a:bodyPr wrap="square">
            <a:spAutoFit/>
          </a:bodyPr>
          <a:lstStyle/>
          <a:p>
            <a:r>
              <a:rPr lang="bn-IN" sz="3200" dirty="0">
                <a:solidFill>
                  <a:srgbClr val="7030A0"/>
                </a:solidFill>
              </a:rPr>
              <a:t>কম্পিউটার </a:t>
            </a:r>
            <a:r>
              <a:rPr lang="bn-IN" sz="3200" dirty="0" smtClean="0">
                <a:solidFill>
                  <a:srgbClr val="7030A0"/>
                </a:solidFill>
              </a:rPr>
              <a:t>ভাইরাসের </a:t>
            </a:r>
            <a:r>
              <a:rPr lang="bn-IN" sz="3200" dirty="0">
                <a:solidFill>
                  <a:srgbClr val="7030A0"/>
                </a:solidFill>
              </a:rPr>
              <a:t>প্রকার </a:t>
            </a:r>
            <a:endParaRPr lang="en-US" sz="32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0936" y="1069683"/>
            <a:ext cx="2619375" cy="1627909"/>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4024" y="1097392"/>
            <a:ext cx="2847975" cy="1600200"/>
          </a:xfrm>
          <a:prstGeom prst="rect">
            <a:avLst/>
          </a:prstGeom>
        </p:spPr>
      </p:pic>
      <p:sp>
        <p:nvSpPr>
          <p:cNvPr id="5" name="Rectangle 4"/>
          <p:cNvSpPr/>
          <p:nvPr/>
        </p:nvSpPr>
        <p:spPr>
          <a:xfrm>
            <a:off x="990600" y="2819400"/>
            <a:ext cx="7162799" cy="3170099"/>
          </a:xfrm>
          <a:prstGeom prst="rect">
            <a:avLst/>
          </a:prstGeom>
        </p:spPr>
        <p:txBody>
          <a:bodyPr wrap="square">
            <a:spAutoFit/>
          </a:bodyPr>
          <a:lstStyle/>
          <a:p>
            <a:pPr algn="just"/>
            <a:r>
              <a:rPr lang="bn-IN" sz="2000" dirty="0"/>
              <a:t>কম্পিউটার ভাইরাস দুই প্রকার।যথা-১। নিবাসী ভাইরাস </a:t>
            </a:r>
            <a:r>
              <a:rPr lang="bn-IN" sz="2000" dirty="0" smtClean="0"/>
              <a:t>২</a:t>
            </a:r>
            <a:r>
              <a:rPr lang="bn-IN" sz="2000" dirty="0"/>
              <a:t>।অনিবাসী </a:t>
            </a:r>
            <a:r>
              <a:rPr lang="bn-IN" sz="2000" dirty="0" smtClean="0"/>
              <a:t>               ভাইরাস,</a:t>
            </a:r>
          </a:p>
          <a:p>
            <a:pPr algn="just"/>
            <a:r>
              <a:rPr lang="bn-IN" sz="2000" dirty="0" smtClean="0"/>
              <a:t>১</a:t>
            </a:r>
            <a:r>
              <a:rPr lang="bn-IN" sz="2000" dirty="0"/>
              <a:t>।নিবাসী ভাইরাসঃ নিবাসী ভারাস হলো এক ধরনের ক্ষতিকারক প্রোগ্রাম যা সক্রিয় হয়ে ওঠার পর স্থায়ীভাবে অবস্থান নেয় এবং যখনই অন্য কোন প্রোগ্রাম চালু হয় তখনই সেই  প্রোগ্রাম কে সংক্রামিত করে।</a:t>
            </a:r>
          </a:p>
          <a:p>
            <a:pPr algn="just"/>
            <a:r>
              <a:rPr lang="bn-IN" sz="2000" dirty="0"/>
              <a:t>২। অনিবাসী ভাইরাসঃ অনিবাসী ভাইরাস হলো একধরনের ক্ষতিকারক প্রোগ্রাম যা সক্রিয় হয়ে ওঠার পর,অন্যান্য প্রোগ্রামকে সংক্রমণ করা যায় সেটি খুঁজে বের করে,সংক্রমন করার পর মূল প্রোগ্রামের কাছে নিয়ন্ত্রণ দিয়ে নিষ্ক্রিয় হয়ে যায়।</a:t>
            </a:r>
            <a:endParaRPr lang="en-US" sz="2000" dirty="0"/>
          </a:p>
        </p:txBody>
      </p:sp>
    </p:spTree>
    <p:extLst>
      <p:ext uri="{BB962C8B-B14F-4D97-AF65-F5344CB8AC3E}">
        <p14:creationId xmlns:p14="http://schemas.microsoft.com/office/powerpoint/2010/main" val="29050712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800" decel="100000"/>
                                        <p:tgtEl>
                                          <p:spTgt spid="4"/>
                                        </p:tgtEl>
                                      </p:cBhvr>
                                    </p:animEffect>
                                    <p:anim calcmode="lin" valueType="num">
                                      <p:cBhvr>
                                        <p:cTn id="16" dur="800" decel="100000" fill="hold"/>
                                        <p:tgtEl>
                                          <p:spTgt spid="4"/>
                                        </p:tgtEl>
                                        <p:attrNameLst>
                                          <p:attrName>style.rotation</p:attrName>
                                        </p:attrNameLst>
                                      </p:cBhvr>
                                      <p:tavLst>
                                        <p:tav tm="0">
                                          <p:val>
                                            <p:fltVal val="-90"/>
                                          </p:val>
                                        </p:tav>
                                        <p:tav tm="100000">
                                          <p:val>
                                            <p:fltVal val="0"/>
                                          </p:val>
                                        </p:tav>
                                      </p:tavLst>
                                    </p:anim>
                                    <p:anim calcmode="lin" valueType="num">
                                      <p:cBhvr>
                                        <p:cTn id="17" dur="800" decel="100000" fill="hold"/>
                                        <p:tgtEl>
                                          <p:spTgt spid="4"/>
                                        </p:tgtEl>
                                        <p:attrNameLst>
                                          <p:attrName>ppt_x</p:attrName>
                                        </p:attrNameLst>
                                      </p:cBhvr>
                                      <p:tavLst>
                                        <p:tav tm="0">
                                          <p:val>
                                            <p:strVal val="#ppt_x+0.4"/>
                                          </p:val>
                                        </p:tav>
                                        <p:tav tm="100000">
                                          <p:val>
                                            <p:strVal val="#ppt_x-0.05"/>
                                          </p:val>
                                        </p:tav>
                                      </p:tavLst>
                                    </p:anim>
                                    <p:anim calcmode="lin" valueType="num">
                                      <p:cBhvr>
                                        <p:cTn id="18" dur="800" decel="100000" fill="hold"/>
                                        <p:tgtEl>
                                          <p:spTgt spid="4"/>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5"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1000" fill="hold"/>
                                        <p:tgtEl>
                                          <p:spTgt spid="3"/>
                                        </p:tgtEl>
                                        <p:attrNameLst>
                                          <p:attrName>ppt_w</p:attrName>
                                        </p:attrNameLst>
                                      </p:cBhvr>
                                      <p:tavLst>
                                        <p:tav tm="0">
                                          <p:val>
                                            <p:fltVal val="0"/>
                                          </p:val>
                                        </p:tav>
                                        <p:tav tm="100000">
                                          <p:val>
                                            <p:strVal val="#ppt_w"/>
                                          </p:val>
                                        </p:tav>
                                      </p:tavLst>
                                    </p:anim>
                                    <p:anim calcmode="lin" valueType="num">
                                      <p:cBhvr>
                                        <p:cTn id="26" dur="1000" fill="hold"/>
                                        <p:tgtEl>
                                          <p:spTgt spid="3"/>
                                        </p:tgtEl>
                                        <p:attrNameLst>
                                          <p:attrName>ppt_h</p:attrName>
                                        </p:attrNameLst>
                                      </p:cBhvr>
                                      <p:tavLst>
                                        <p:tav tm="0">
                                          <p:val>
                                            <p:fltVal val="0"/>
                                          </p:val>
                                        </p:tav>
                                        <p:tav tm="100000">
                                          <p:val>
                                            <p:strVal val="#ppt_h"/>
                                          </p:val>
                                        </p:tav>
                                      </p:tavLst>
                                    </p:anim>
                                    <p:anim calcmode="lin" valueType="num">
                                      <p:cBhvr>
                                        <p:cTn id="27"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9" fill="hold">
                      <p:stCondLst>
                        <p:cond delay="indefinite"/>
                      </p:stCondLst>
                      <p:childTnLst>
                        <p:par>
                          <p:cTn id="30" fill="hold">
                            <p:stCondLst>
                              <p:cond delay="0"/>
                            </p:stCondLst>
                            <p:childTnLst>
                              <p:par>
                                <p:cTn id="31" presetID="41" presetClass="entr" presetSubtype="0" fill="hold" grpId="0" nodeType="clickEffect">
                                  <p:stCondLst>
                                    <p:cond delay="0"/>
                                  </p:stCondLst>
                                  <p:iterate type="lt">
                                    <p:tmPct val="10000"/>
                                  </p:iterate>
                                  <p:childTnLst>
                                    <p:set>
                                      <p:cBhvr>
                                        <p:cTn id="32" dur="1" fill="hold">
                                          <p:stCondLst>
                                            <p:cond delay="0"/>
                                          </p:stCondLst>
                                        </p:cTn>
                                        <p:tgtEl>
                                          <p:spTgt spid="5"/>
                                        </p:tgtEl>
                                        <p:attrNameLst>
                                          <p:attrName>style.visibility</p:attrName>
                                        </p:attrNameLst>
                                      </p:cBhvr>
                                      <p:to>
                                        <p:strVal val="visible"/>
                                      </p:to>
                                    </p:set>
                                    <p:anim calcmode="lin" valueType="num">
                                      <p:cBhvr>
                                        <p:cTn id="33"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5"/>
                                        </p:tgtEl>
                                        <p:attrNameLst>
                                          <p:attrName>ppt_y</p:attrName>
                                        </p:attrNameLst>
                                      </p:cBhvr>
                                      <p:tavLst>
                                        <p:tav tm="0">
                                          <p:val>
                                            <p:strVal val="#ppt_y"/>
                                          </p:val>
                                        </p:tav>
                                        <p:tav tm="100000">
                                          <p:val>
                                            <p:strVal val="#ppt_y"/>
                                          </p:val>
                                        </p:tav>
                                      </p:tavLst>
                                    </p:anim>
                                    <p:anim calcmode="lin" valueType="num">
                                      <p:cBhvr>
                                        <p:cTn id="35"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359</TotalTime>
  <Words>519</Words>
  <Application>Microsoft Office PowerPoint</Application>
  <PresentationFormat>On-screen Show (4:3)</PresentationFormat>
  <Paragraphs>73</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Aspect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Mainul Islam</dc:creator>
  <cp:lastModifiedBy>MITUL MAHI</cp:lastModifiedBy>
  <cp:revision>74</cp:revision>
  <dcterms:created xsi:type="dcterms:W3CDTF">2006-08-16T00:00:00Z</dcterms:created>
  <dcterms:modified xsi:type="dcterms:W3CDTF">2021-02-27T14:37:46Z</dcterms:modified>
</cp:coreProperties>
</file>