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6" r:id="rId3"/>
    <p:sldId id="267" r:id="rId4"/>
    <p:sldId id="264" r:id="rId5"/>
    <p:sldId id="268" r:id="rId6"/>
    <p:sldId id="269" r:id="rId7"/>
    <p:sldId id="263"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2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846"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E5435-5CFE-4089-8B84-2A3578B96E6C}" type="datetimeFigureOut">
              <a:rPr lang="en-US" smtClean="0"/>
              <a:pPr/>
              <a:t>2/28/2021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E280B-39AF-4F33-B777-4CE5934BE4C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A1746-6A00-4D42-9965-B110EB717340}" type="slidenum">
              <a:rPr lang="en-US" smtClean="0"/>
              <a:pPr/>
              <a:t>1</a:t>
            </a:fld>
            <a:endParaRPr lang="en-US"/>
          </a:p>
        </p:txBody>
      </p:sp>
    </p:spTree>
    <p:extLst>
      <p:ext uri="{BB962C8B-B14F-4D97-AF65-F5344CB8AC3E}">
        <p14:creationId xmlns="" xmlns:p14="http://schemas.microsoft.com/office/powerpoint/2010/main" val="411043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9858D-97BD-42E5-9884-624D66ED00F0}"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9858D-97BD-42E5-9884-624D66ED00F0}"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39858D-97BD-42E5-9884-624D66ED00F0}" type="datetimeFigureOut">
              <a:rPr lang="en-US" smtClean="0"/>
              <a:pPr/>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39858D-97BD-42E5-9884-624D66ED00F0}" type="datetimeFigureOut">
              <a:rPr lang="en-US" smtClean="0"/>
              <a:pPr/>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9858D-97BD-42E5-9884-624D66ED00F0}" type="datetimeFigureOut">
              <a:rPr lang="en-US" smtClean="0"/>
              <a:pPr/>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9858D-97BD-42E5-9884-624D66ED00F0}"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9858D-97BD-42E5-9884-624D66ED00F0}"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9858D-97BD-42E5-9884-624D66ED00F0}" type="datetimeFigureOut">
              <a:rPr lang="en-US" smtClean="0"/>
              <a:pPr/>
              <a:t>2/28/2021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73A08-6D84-419B-9A5F-8CC313075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928802"/>
            <a:ext cx="9144000" cy="1938992"/>
          </a:xfrm>
          <a:prstGeom prst="rect">
            <a:avLst/>
          </a:prstGeom>
          <a:noFill/>
        </p:spPr>
        <p:txBody>
          <a:bodyPr wrap="square" lIns="91440" tIns="45720" rIns="91440" bIns="45720">
            <a:spAutoFit/>
          </a:bodyPr>
          <a:lstStyle/>
          <a:p>
            <a:pPr algn="ctr"/>
            <a:r>
              <a:rPr lang="en-US" sz="6000" b="1" dirty="0" err="1"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আজকের</a:t>
            </a:r>
            <a:r>
              <a:rPr lang="en-US" sz="6000" b="1" dirty="0"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 </a:t>
            </a:r>
            <a:r>
              <a:rPr lang="en-US" sz="6000" b="1" dirty="0" err="1"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ক্লাসে</a:t>
            </a:r>
            <a:r>
              <a:rPr lang="ar-SA" sz="6000" b="1" dirty="0"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 </a:t>
            </a:r>
            <a:r>
              <a:rPr lang="bn-IN" sz="6000" b="1" dirty="0"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 সবাইকে</a:t>
            </a:r>
            <a:endParaRPr lang="en-US" sz="6000" b="1" cap="none" spc="0"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endParaRPr>
          </a:p>
        </p:txBody>
      </p:sp>
      <p:sp>
        <p:nvSpPr>
          <p:cNvPr id="8" name="Rectangle 7"/>
          <p:cNvSpPr/>
          <p:nvPr/>
        </p:nvSpPr>
        <p:spPr>
          <a:xfrm>
            <a:off x="785786" y="3714752"/>
            <a:ext cx="7642460" cy="2246769"/>
          </a:xfrm>
          <a:prstGeom prst="rect">
            <a:avLst/>
          </a:prstGeom>
          <a:noFill/>
        </p:spPr>
        <p:txBody>
          <a:bodyPr wrap="square" lIns="91440" tIns="45720" rIns="91440" bIns="45720">
            <a:spAutoFit/>
          </a:bodyPr>
          <a:lstStyle/>
          <a:p>
            <a:pPr algn="ctr"/>
            <a:r>
              <a:rPr lang="bn-BD" sz="14000" b="1" cap="none" spc="0" dirty="0" smtClean="0">
                <a:ln w="22225">
                  <a:solidFill>
                    <a:schemeClr val="accent2"/>
                  </a:solidFill>
                  <a:prstDash val="solid"/>
                </a:ln>
                <a:solidFill>
                  <a:srgbClr val="00B0F0"/>
                </a:solidFill>
                <a:effectLst/>
                <a:latin typeface="NikoshBAN" pitchFamily="2" charset="0"/>
                <a:cs typeface="NikoshBAN" pitchFamily="2" charset="0"/>
              </a:rPr>
              <a:t>স্বাগতম</a:t>
            </a:r>
            <a:r>
              <a:rPr lang="bn-IN" sz="3200" b="1" cap="none" spc="0" dirty="0" smtClean="0">
                <a:ln w="22225">
                  <a:solidFill>
                    <a:schemeClr val="accent2"/>
                  </a:solidFill>
                  <a:prstDash val="solid"/>
                </a:ln>
                <a:solidFill>
                  <a:srgbClr val="FF0000"/>
                </a:solidFill>
                <a:effectLst/>
                <a:latin typeface="NikoshBAN" pitchFamily="2" charset="0"/>
                <a:cs typeface="NikoshBAN" pitchFamily="2" charset="0"/>
              </a:rPr>
              <a:t> </a:t>
            </a:r>
            <a:endParaRPr lang="en-US" sz="3200" b="1" cap="none" spc="0" dirty="0">
              <a:ln w="22225">
                <a:solidFill>
                  <a:schemeClr val="accent2"/>
                </a:solidFill>
                <a:prstDash val="solid"/>
              </a:ln>
              <a:solidFill>
                <a:srgbClr val="FF0000"/>
              </a:solidFill>
              <a:effectLst/>
            </a:endParaRPr>
          </a:p>
        </p:txBody>
      </p:sp>
      <p:sp>
        <p:nvSpPr>
          <p:cNvPr id="5" name="Oval 4"/>
          <p:cNvSpPr/>
          <p:nvPr/>
        </p:nvSpPr>
        <p:spPr>
          <a:xfrm>
            <a:off x="1571604" y="285728"/>
            <a:ext cx="6000792" cy="135732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z="4000" dirty="0" smtClean="0">
                <a:solidFill>
                  <a:srgbClr val="0070C0"/>
                </a:solidFill>
              </a:rPr>
              <a:t>السلام عليكم ورحمة الله</a:t>
            </a:r>
            <a:endParaRPr lang="en-GB" sz="4000" dirty="0">
              <a:solidFill>
                <a:srgbClr val="0070C0"/>
              </a:solidFill>
            </a:endParaRPr>
          </a:p>
        </p:txBody>
      </p:sp>
    </p:spTree>
    <p:extLst>
      <p:ext uri="{BB962C8B-B14F-4D97-AF65-F5344CB8AC3E}">
        <p14:creationId xmlns="" xmlns:p14="http://schemas.microsoft.com/office/powerpoint/2010/main" val="1531982753"/>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iterate type="lt">
                                    <p:tmPct val="10000"/>
                                  </p:iterate>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out)">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Arrow 7">
            <a:extLst>
              <a:ext uri="{FF2B5EF4-FFF2-40B4-BE49-F238E27FC236}">
                <a16:creationId xmlns="" xmlns:a16="http://schemas.microsoft.com/office/drawing/2014/main" id="{D4771268-CB57-404A-9271-370EB28F609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83357" y="1928732"/>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 xmlns:a16="http://schemas.microsoft.com/office/drawing/2014/main" id="{C7ADD82F-CC7A-430F-99AF-F1D2D5FB96CC}"/>
              </a:ext>
            </a:extLst>
          </p:cNvPr>
          <p:cNvSpPr txBox="1">
            <a:spLocks/>
          </p:cNvSpPr>
          <p:nvPr/>
        </p:nvSpPr>
        <p:spPr>
          <a:xfrm>
            <a:off x="771525" y="1967267"/>
            <a:ext cx="1971675" cy="2547257"/>
          </a:xfrm>
          <a:prstGeom prst="rect">
            <a:avLst/>
          </a:prstGeom>
          <a:no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6000" kern="1200" dirty="0">
                <a:ln w="0"/>
                <a:solidFill>
                  <a:srgbClr val="FFFFFF"/>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ধন্যবাদ </a:t>
            </a:r>
            <a:r>
              <a:rPr lang="en-US" sz="6000" kern="1200" dirty="0" err="1">
                <a:ln w="0"/>
                <a:solidFill>
                  <a:srgbClr val="FFFFFF"/>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সবাইকে</a:t>
            </a:r>
            <a:r>
              <a:rPr lang="en-US" sz="6000" kern="1200" dirty="0">
                <a:ln w="0"/>
                <a:solidFill>
                  <a:srgbClr val="FFFFFF"/>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p>
        </p:txBody>
      </p:sp>
      <p:pic>
        <p:nvPicPr>
          <p:cNvPr id="7" name="Picture 6" descr="A picture containing dog, looking, plastic, water&#10;&#10;Description automatically generated">
            <a:extLst>
              <a:ext uri="{FF2B5EF4-FFF2-40B4-BE49-F238E27FC236}">
                <a16:creationId xmlns="" xmlns:a16="http://schemas.microsoft.com/office/drawing/2014/main" id="{FFEE6DBE-91F4-4874-B989-DC3AC7B9B031}"/>
              </a:ext>
            </a:extLst>
          </p:cNvPr>
          <p:cNvPicPr>
            <a:picLocks noChangeAspect="1"/>
          </p:cNvPicPr>
          <p:nvPr/>
        </p:nvPicPr>
        <p:blipFill>
          <a:blip r:embed="rId2"/>
          <a:stretch>
            <a:fillRect/>
          </a:stretch>
        </p:blipFill>
        <p:spPr>
          <a:xfrm>
            <a:off x="3582987" y="1558451"/>
            <a:ext cx="5085525" cy="5299549"/>
          </a:xfrm>
          <a:prstGeom prst="rect">
            <a:avLst/>
          </a:prstGeom>
        </p:spPr>
      </p:pic>
    </p:spTree>
    <p:extLst>
      <p:ext uri="{BB962C8B-B14F-4D97-AF65-F5344CB8AC3E}">
        <p14:creationId xmlns="" xmlns:p14="http://schemas.microsoft.com/office/powerpoint/2010/main" val="19895050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500298" y="-142900"/>
            <a:ext cx="4507822" cy="1857364"/>
          </a:xfrm>
          <a:prstGeom prst="horizontalScroll">
            <a:avLst/>
          </a:prstGeom>
          <a:solidFill>
            <a:schemeClr val="tx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b="1" dirty="0" smtClean="0">
                <a:solidFill>
                  <a:srgbClr val="FF0000"/>
                </a:solidFill>
                <a:latin typeface="NikoshBAN" pitchFamily="2" charset="0"/>
                <a:cs typeface="NikoshBAN" pitchFamily="2" charset="0"/>
              </a:rPr>
              <a:t>تعريف المعلم</a:t>
            </a:r>
            <a:endParaRPr lang="en-US" sz="6600" b="1" dirty="0">
              <a:solidFill>
                <a:srgbClr val="FF0000"/>
              </a:solidFill>
              <a:latin typeface="NikoshBAN" pitchFamily="2" charset="0"/>
              <a:cs typeface="NikoshBAN" pitchFamily="2" charset="0"/>
            </a:endParaRPr>
          </a:p>
        </p:txBody>
      </p:sp>
      <p:sp>
        <p:nvSpPr>
          <p:cNvPr id="3" name="Vertical Scroll 2"/>
          <p:cNvSpPr/>
          <p:nvPr/>
        </p:nvSpPr>
        <p:spPr>
          <a:xfrm>
            <a:off x="3071802" y="2000240"/>
            <a:ext cx="6072198" cy="3571900"/>
          </a:xfrm>
          <a:prstGeom prst="verticalScroll">
            <a:avLst>
              <a:gd name="adj" fmla="val 9781"/>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SA" sz="4400" dirty="0" smtClean="0">
                <a:solidFill>
                  <a:schemeClr val="tx1"/>
                </a:solidFill>
                <a:effectLst>
                  <a:outerShdw blurRad="38100" dist="38100" dir="2700000" algn="tl">
                    <a:srgbClr val="000000">
                      <a:alpha val="43137"/>
                    </a:srgbClr>
                  </a:outerShdw>
                </a:effectLst>
              </a:rPr>
              <a:t> </a:t>
            </a:r>
            <a:r>
              <a:rPr lang="ar-SA" sz="4400" dirty="0" smtClean="0">
                <a:solidFill>
                  <a:srgbClr val="00B0F0"/>
                </a:solidFill>
                <a:effectLst>
                  <a:outerShdw blurRad="38100" dist="38100" dir="2700000" algn="tl">
                    <a:srgbClr val="000000">
                      <a:alpha val="43137"/>
                    </a:srgbClr>
                  </a:outerShdw>
                </a:effectLst>
              </a:rPr>
              <a:t>محمد رقيب الدين</a:t>
            </a:r>
            <a:endParaRPr lang="ar-SA" sz="4800" dirty="0" smtClean="0">
              <a:solidFill>
                <a:srgbClr val="00B0F0"/>
              </a:solidFill>
              <a:effectLst>
                <a:outerShdw blurRad="38100" dist="38100" dir="2700000" algn="tl">
                  <a:srgbClr val="000000">
                    <a:alpha val="43137"/>
                  </a:srgbClr>
                </a:outerShdw>
              </a:effectLst>
            </a:endParaRPr>
          </a:p>
          <a:p>
            <a:pPr algn="ctr"/>
            <a:r>
              <a:rPr lang="ar-SA" sz="4000" dirty="0" smtClean="0">
                <a:solidFill>
                  <a:srgbClr val="002060"/>
                </a:solidFill>
                <a:effectLst>
                  <a:outerShdw blurRad="38100" dist="38100" dir="2700000" algn="tl">
                    <a:srgbClr val="000000">
                      <a:alpha val="43137"/>
                    </a:srgbClr>
                  </a:outerShdw>
                </a:effectLst>
              </a:rPr>
              <a:t>المحاضر للغة العربية</a:t>
            </a:r>
            <a:endParaRPr lang="bn-IN" sz="4000" dirty="0" smtClean="0">
              <a:solidFill>
                <a:srgbClr val="002060"/>
              </a:solidFill>
              <a:effectLst>
                <a:outerShdw blurRad="38100" dist="38100" dir="2700000" algn="tl">
                  <a:srgbClr val="000000">
                    <a:alpha val="43137"/>
                  </a:srgbClr>
                </a:outerShdw>
              </a:effectLst>
            </a:endParaRPr>
          </a:p>
          <a:p>
            <a:pPr algn="ctr"/>
            <a:r>
              <a:rPr lang="ar-SA" sz="4000" dirty="0" smtClean="0">
                <a:solidFill>
                  <a:srgbClr val="006600"/>
                </a:solidFill>
                <a:effectLst>
                  <a:outerShdw blurRad="38100" dist="38100" dir="2700000" algn="tl">
                    <a:srgbClr val="000000">
                      <a:alpha val="43137"/>
                    </a:srgbClr>
                  </a:outerShdw>
                </a:effectLst>
              </a:rPr>
              <a:t>حيرافورعالم مدرسة</a:t>
            </a:r>
            <a:endParaRPr lang="ar-SA" sz="4000" dirty="0" smtClean="0">
              <a:solidFill>
                <a:schemeClr val="tx1"/>
              </a:solidFill>
              <a:effectLst>
                <a:outerShdw blurRad="38100" dist="38100" dir="2700000" algn="tl">
                  <a:srgbClr val="000000">
                    <a:alpha val="43137"/>
                  </a:srgbClr>
                </a:outerShdw>
              </a:effectLst>
            </a:endParaRPr>
          </a:p>
          <a:p>
            <a:pPr algn="ctr"/>
            <a:r>
              <a:rPr lang="ar-SA" sz="4000" dirty="0" smtClean="0">
                <a:solidFill>
                  <a:schemeClr val="tx1"/>
                </a:solidFill>
                <a:effectLst>
                  <a:outerShdw blurRad="38100" dist="38100" dir="2700000" algn="tl">
                    <a:srgbClr val="000000">
                      <a:alpha val="43137"/>
                    </a:srgbClr>
                  </a:outerShdw>
                </a:effectLst>
              </a:rPr>
              <a:t>ساتخيل - نواخالي</a:t>
            </a:r>
          </a:p>
          <a:p>
            <a:pPr algn="ctr"/>
            <a:r>
              <a:rPr lang="ar-SA" sz="4000" dirty="0" smtClean="0">
                <a:solidFill>
                  <a:srgbClr val="FF0000"/>
                </a:solidFill>
                <a:effectLst>
                  <a:outerShdw blurRad="38100" dist="38100" dir="2700000" algn="tl">
                    <a:srgbClr val="000000">
                      <a:alpha val="43137"/>
                    </a:srgbClr>
                  </a:outerShdw>
                </a:effectLst>
              </a:rPr>
              <a:t>رقم الجوال: 01712137320</a:t>
            </a:r>
            <a:r>
              <a:rPr lang="bn-BD" sz="3600" dirty="0" smtClean="0">
                <a:latin typeface="NikoshBAN" pitchFamily="2" charset="0"/>
                <a:cs typeface="NikoshBAN" pitchFamily="2" charset="0"/>
              </a:rPr>
              <a:t> </a:t>
            </a:r>
          </a:p>
          <a:p>
            <a:pPr algn="ctr"/>
            <a:endParaRPr lang="en-US" sz="4000" dirty="0">
              <a:latin typeface="NikoshBAN" pitchFamily="2" charset="0"/>
              <a:cs typeface="NikoshBAN" pitchFamily="2" charset="0"/>
            </a:endParaRPr>
          </a:p>
        </p:txBody>
      </p:sp>
      <p:pic>
        <p:nvPicPr>
          <p:cNvPr id="4" name="Picture 3" descr="Photo_1613745125064_Processed3_1_300x300.png"/>
          <p:cNvPicPr>
            <a:picLocks noChangeAspect="1"/>
          </p:cNvPicPr>
          <p:nvPr/>
        </p:nvPicPr>
        <p:blipFill>
          <a:blip r:embed="rId2"/>
          <a:stretch>
            <a:fillRect/>
          </a:stretch>
        </p:blipFill>
        <p:spPr>
          <a:xfrm>
            <a:off x="214282" y="2143116"/>
            <a:ext cx="2857899" cy="2857899"/>
          </a:xfrm>
          <a:prstGeom prst="rect">
            <a:avLst/>
          </a:prstGeom>
        </p:spPr>
      </p:pic>
    </p:spTree>
    <p:extLst>
      <p:ext uri="{BB962C8B-B14F-4D97-AF65-F5344CB8AC3E}">
        <p14:creationId xmlns="" xmlns:p14="http://schemas.microsoft.com/office/powerpoint/2010/main" val="2467642508"/>
      </p:ext>
    </p:extLst>
  </p:cSld>
  <p:clrMapOvr>
    <a:masterClrMapping/>
  </p:clrMapOvr>
  <p:transition advTm="3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p Ribbon 2"/>
          <p:cNvSpPr/>
          <p:nvPr/>
        </p:nvSpPr>
        <p:spPr>
          <a:xfrm>
            <a:off x="1447800" y="914400"/>
            <a:ext cx="6400800" cy="1295400"/>
          </a:xfrm>
          <a:prstGeom prst="ribbon2">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bn-BD" sz="4000" dirty="0" smtClean="0">
                <a:solidFill>
                  <a:srgbClr val="FF0000"/>
                </a:solidFill>
                <a:latin typeface="NikoshBAN" pitchFamily="2" charset="0"/>
                <a:cs typeface="NikoshBAN" pitchFamily="2" charset="0"/>
              </a:rPr>
              <a:t>পাঠ শিরোনাম</a:t>
            </a:r>
            <a:endParaRPr lang="en-US" sz="4000" dirty="0">
              <a:solidFill>
                <a:srgbClr val="FF0000"/>
              </a:solidFill>
              <a:latin typeface="NikoshBAN" pitchFamily="2" charset="0"/>
              <a:cs typeface="NikoshBAN" pitchFamily="2" charset="0"/>
            </a:endParaRPr>
          </a:p>
        </p:txBody>
      </p:sp>
      <p:pic>
        <p:nvPicPr>
          <p:cNvPr id="4" name="Picture 3"/>
          <p:cNvPicPr>
            <a:picLocks noChangeAspect="1"/>
          </p:cNvPicPr>
          <p:nvPr/>
        </p:nvPicPr>
        <p:blipFill>
          <a:blip r:embed="rId2"/>
          <a:stretch>
            <a:fillRect/>
          </a:stretch>
        </p:blipFill>
        <p:spPr>
          <a:xfrm>
            <a:off x="0" y="2643182"/>
            <a:ext cx="3357554" cy="3286148"/>
          </a:xfrm>
          <a:prstGeom prst="rect">
            <a:avLst/>
          </a:prstGeom>
        </p:spPr>
      </p:pic>
      <p:sp>
        <p:nvSpPr>
          <p:cNvPr id="5" name="Rectangle 4"/>
          <p:cNvSpPr/>
          <p:nvPr/>
        </p:nvSpPr>
        <p:spPr>
          <a:xfrm>
            <a:off x="3714744" y="2643182"/>
            <a:ext cx="4929190" cy="31085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4000" b="1" dirty="0" err="1" smtClean="0">
                <a:solidFill>
                  <a:srgbClr val="00B050"/>
                </a:solidFill>
                <a:latin typeface="NikoshBAN" panose="02000000000000000000" pitchFamily="2" charset="0"/>
                <a:cs typeface="NikoshBAN" panose="02000000000000000000" pitchFamily="2" charset="0"/>
              </a:rPr>
              <a:t>বিষয়</a:t>
            </a:r>
            <a:r>
              <a:rPr lang="en-US" sz="4000" b="1" dirty="0" smtClean="0">
                <a:solidFill>
                  <a:srgbClr val="00B050"/>
                </a:solidFill>
                <a:latin typeface="NikoshBAN" panose="02000000000000000000" pitchFamily="2" charset="0"/>
                <a:cs typeface="NikoshBAN" panose="02000000000000000000" pitchFamily="2" charset="0"/>
              </a:rPr>
              <a:t>- </a:t>
            </a:r>
            <a:r>
              <a:rPr lang="bn-IN" sz="3600" b="1" dirty="0" smtClean="0">
                <a:solidFill>
                  <a:srgbClr val="00B050"/>
                </a:solidFill>
                <a:latin typeface="NikoshBAN" panose="02000000000000000000" pitchFamily="2" charset="0"/>
                <a:cs typeface="NikoshBAN" panose="02000000000000000000" pitchFamily="2" charset="0"/>
              </a:rPr>
              <a:t>আলকু</a:t>
            </a:r>
            <a:r>
              <a:rPr lang="en-GB" sz="3600" b="1" dirty="0" err="1" smtClean="0">
                <a:solidFill>
                  <a:srgbClr val="00B050"/>
                </a:solidFill>
                <a:latin typeface="NikoshBAN" panose="02000000000000000000" pitchFamily="2" charset="0"/>
                <a:cs typeface="NikoshBAN" panose="02000000000000000000" pitchFamily="2" charset="0"/>
              </a:rPr>
              <a:t>রআনুল</a:t>
            </a:r>
            <a:r>
              <a:rPr lang="en-GB" sz="3600" b="1" dirty="0" smtClean="0">
                <a:solidFill>
                  <a:srgbClr val="00B050"/>
                </a:solidFill>
                <a:latin typeface="NikoshBAN" panose="02000000000000000000" pitchFamily="2" charset="0"/>
                <a:cs typeface="NikoshBAN" panose="02000000000000000000" pitchFamily="2" charset="0"/>
              </a:rPr>
              <a:t> </a:t>
            </a:r>
            <a:r>
              <a:rPr lang="en-GB" sz="3600" b="1" dirty="0" err="1" smtClean="0">
                <a:solidFill>
                  <a:srgbClr val="00B050"/>
                </a:solidFill>
                <a:latin typeface="NikoshBAN" panose="02000000000000000000" pitchFamily="2" charset="0"/>
                <a:cs typeface="NikoshBAN" panose="02000000000000000000" pitchFamily="2" charset="0"/>
              </a:rPr>
              <a:t>কারীম</a:t>
            </a:r>
            <a:r>
              <a:rPr lang="en-GB" sz="3600" b="1" dirty="0" smtClean="0">
                <a:solidFill>
                  <a:srgbClr val="00B050"/>
                </a:solidFill>
                <a:latin typeface="NikoshBAN" panose="02000000000000000000" pitchFamily="2" charset="0"/>
                <a:cs typeface="NikoshBAN" panose="02000000000000000000" pitchFamily="2" charset="0"/>
              </a:rPr>
              <a:t>,</a:t>
            </a:r>
            <a:endParaRPr lang="en-US" sz="4000" b="1" dirty="0" smtClean="0">
              <a:solidFill>
                <a:srgbClr val="00B050"/>
              </a:solidFill>
              <a:latin typeface="NikoshBAN" panose="02000000000000000000" pitchFamily="2" charset="0"/>
              <a:cs typeface="NikoshBAN" panose="02000000000000000000" pitchFamily="2" charset="0"/>
            </a:endParaRPr>
          </a:p>
          <a:p>
            <a:r>
              <a:rPr lang="en-US" sz="4000" b="1" dirty="0" smtClean="0">
                <a:solidFill>
                  <a:srgbClr val="00B050"/>
                </a:solidFill>
                <a:latin typeface="NikoshBAN" panose="02000000000000000000" pitchFamily="2" charset="0"/>
                <a:cs typeface="NikoshBAN" panose="02000000000000000000" pitchFamily="2" charset="0"/>
              </a:rPr>
              <a:t> </a:t>
            </a:r>
            <a:r>
              <a:rPr lang="en-GB" sz="4000" b="1" dirty="0" err="1" smtClean="0">
                <a:solidFill>
                  <a:srgbClr val="00B050"/>
                </a:solidFill>
              </a:rPr>
              <a:t>সুরা</a:t>
            </a:r>
            <a:r>
              <a:rPr lang="en-GB" sz="4000" b="1" dirty="0" smtClean="0">
                <a:solidFill>
                  <a:srgbClr val="00B050"/>
                </a:solidFill>
              </a:rPr>
              <a:t> </a:t>
            </a:r>
            <a:r>
              <a:rPr lang="en-GB" sz="4000" b="1" dirty="0" err="1" smtClean="0">
                <a:solidFill>
                  <a:srgbClr val="00B050"/>
                </a:solidFill>
              </a:rPr>
              <a:t>নিসা</a:t>
            </a:r>
            <a:r>
              <a:rPr lang="en-GB" sz="4000" b="1" dirty="0" smtClean="0">
                <a:solidFill>
                  <a:srgbClr val="00B050"/>
                </a:solidFill>
              </a:rPr>
              <a:t>, আয়াত-১০৩-১০৪</a:t>
            </a:r>
            <a:endParaRPr lang="en-US" sz="4000" b="1" dirty="0" smtClean="0">
              <a:solidFill>
                <a:srgbClr val="00B050"/>
              </a:solidFill>
              <a:latin typeface="NikoshBAN" panose="02000000000000000000" pitchFamily="2" charset="0"/>
              <a:cs typeface="NikoshBAN" panose="02000000000000000000" pitchFamily="2" charset="0"/>
            </a:endParaRPr>
          </a:p>
          <a:p>
            <a:r>
              <a:rPr lang="en-US" sz="4000" b="1" dirty="0" err="1" smtClean="0">
                <a:solidFill>
                  <a:srgbClr val="00B050"/>
                </a:solidFill>
                <a:latin typeface="NikoshBAN" panose="02000000000000000000" pitchFamily="2" charset="0"/>
                <a:cs typeface="NikoshBAN" panose="02000000000000000000" pitchFamily="2" charset="0"/>
              </a:rPr>
              <a:t>আলিম</a:t>
            </a:r>
            <a:r>
              <a:rPr lang="en-US" sz="4000" b="1" dirty="0" smtClean="0">
                <a:solidFill>
                  <a:srgbClr val="00B050"/>
                </a:solidFill>
                <a:latin typeface="NikoshBAN" panose="02000000000000000000" pitchFamily="2" charset="0"/>
                <a:cs typeface="NikoshBAN" panose="02000000000000000000" pitchFamily="2" charset="0"/>
              </a:rPr>
              <a:t> ১ম</a:t>
            </a:r>
            <a:r>
              <a:rPr lang="bn-IN" sz="4000" b="1" dirty="0" smtClean="0">
                <a:solidFill>
                  <a:srgbClr val="00B050"/>
                </a:solidFill>
                <a:latin typeface="NikoshBAN" panose="02000000000000000000" pitchFamily="2" charset="0"/>
                <a:cs typeface="NikoshBAN" panose="02000000000000000000" pitchFamily="2" charset="0"/>
              </a:rPr>
              <a:t> ও</a:t>
            </a:r>
            <a:r>
              <a:rPr lang="en-US" sz="4000" b="1" dirty="0" smtClean="0">
                <a:solidFill>
                  <a:srgbClr val="00B050"/>
                </a:solidFill>
                <a:latin typeface="NikoshBAN" panose="02000000000000000000" pitchFamily="2" charset="0"/>
                <a:cs typeface="NikoshBAN" panose="02000000000000000000" pitchFamily="2" charset="0"/>
              </a:rPr>
              <a:t> ২য় </a:t>
            </a:r>
            <a:r>
              <a:rPr lang="en-US" sz="4000" b="1" dirty="0" err="1" smtClean="0">
                <a:solidFill>
                  <a:srgbClr val="00B050"/>
                </a:solidFill>
                <a:latin typeface="NikoshBAN" panose="02000000000000000000" pitchFamily="2" charset="0"/>
                <a:cs typeface="NikoshBAN" panose="02000000000000000000" pitchFamily="2" charset="0"/>
              </a:rPr>
              <a:t>বর্ষ</a:t>
            </a:r>
            <a:r>
              <a:rPr lang="en-US" sz="4000" b="1" dirty="0" smtClean="0">
                <a:solidFill>
                  <a:srgbClr val="00B050"/>
                </a:solidFill>
                <a:latin typeface="NikoshBAN" panose="02000000000000000000" pitchFamily="2" charset="0"/>
                <a:cs typeface="NikoshBAN" panose="02000000000000000000" pitchFamily="2" charset="0"/>
              </a:rPr>
              <a:t>  </a:t>
            </a:r>
            <a:endParaRPr lang="en-US" sz="4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30435935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slamic digaine à¦à¦° à¦à¦¬à¦¿à¦° à¦«à¦²à¦¾à¦«à¦²"/>
          <p:cNvPicPr>
            <a:picLocks noChangeAspect="1" noChangeArrowheads="1"/>
          </p:cNvPicPr>
          <p:nvPr/>
        </p:nvPicPr>
        <p:blipFill>
          <a:blip r:embed="rId2"/>
          <a:srcRect/>
          <a:stretch>
            <a:fillRect/>
          </a:stretch>
        </p:blipFill>
        <p:spPr bwMode="auto">
          <a:xfrm>
            <a:off x="285720" y="285728"/>
            <a:ext cx="8572560" cy="6572272"/>
          </a:xfrm>
          <a:prstGeom prst="rect">
            <a:avLst/>
          </a:prstGeom>
          <a:noFill/>
        </p:spPr>
      </p:pic>
      <p:sp>
        <p:nvSpPr>
          <p:cNvPr id="5" name="Down Arrow Callout 4"/>
          <p:cNvSpPr/>
          <p:nvPr/>
        </p:nvSpPr>
        <p:spPr>
          <a:xfrm>
            <a:off x="1714480" y="500042"/>
            <a:ext cx="5429288" cy="1643074"/>
          </a:xfrm>
          <a:prstGeom prst="downArrowCallout">
            <a:avLst>
              <a:gd name="adj1" fmla="val 50000"/>
              <a:gd name="adj2" fmla="val 50882"/>
              <a:gd name="adj3" fmla="val 19118"/>
              <a:gd name="adj4" fmla="val 738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0000"/>
                </a:solidFill>
                <a:latin typeface="NikoshBAN" pitchFamily="2" charset="0"/>
                <a:cs typeface="NikoshBAN" pitchFamily="2" charset="0"/>
              </a:rPr>
              <a:t>শিখনফল</a:t>
            </a:r>
            <a:endParaRPr lang="en-US" sz="6000" dirty="0">
              <a:solidFill>
                <a:srgbClr val="FF0000"/>
              </a:solidFill>
              <a:latin typeface="NikoshBAN" pitchFamily="2" charset="0"/>
              <a:cs typeface="NikoshBAN" pitchFamily="2" charset="0"/>
            </a:endParaRPr>
          </a:p>
        </p:txBody>
      </p:sp>
      <p:sp>
        <p:nvSpPr>
          <p:cNvPr id="8" name="Flowchart: Punched Tape 7"/>
          <p:cNvSpPr/>
          <p:nvPr/>
        </p:nvSpPr>
        <p:spPr>
          <a:xfrm>
            <a:off x="1214414" y="1928802"/>
            <a:ext cx="6643734" cy="4429132"/>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0" anchor="ctr"/>
          <a:lstStyle/>
          <a:p>
            <a:r>
              <a:rPr lang="bn-BD" sz="2800" dirty="0" smtClean="0">
                <a:solidFill>
                  <a:srgbClr val="FF0000"/>
                </a:solidFill>
                <a:latin typeface="NikoshBAN" pitchFamily="2" charset="0"/>
                <a:cs typeface="NikoshBAN" pitchFamily="2" charset="0"/>
              </a:rPr>
              <a:t>শিক্ষার্থীরা এ পাঠ শেষে -</a:t>
            </a:r>
          </a:p>
          <a:p>
            <a:r>
              <a:rPr lang="bn-BD" sz="2400" dirty="0" smtClean="0">
                <a:solidFill>
                  <a:srgbClr val="E6E22A"/>
                </a:solidFill>
                <a:latin typeface="NikoshBAN" pitchFamily="2" charset="0"/>
                <a:cs typeface="NikoshBAN" pitchFamily="2" charset="0"/>
              </a:rPr>
              <a:t>* আয়াতের বঙ্গানুবাদ করতে পারবে।</a:t>
            </a:r>
          </a:p>
          <a:p>
            <a:r>
              <a:rPr lang="bn-BD" sz="2400" dirty="0" smtClean="0">
                <a:solidFill>
                  <a:srgbClr val="0070C0"/>
                </a:solidFill>
                <a:latin typeface="NikoshBAN" pitchFamily="2" charset="0"/>
                <a:cs typeface="NikoshBAN" pitchFamily="2" charset="0"/>
              </a:rPr>
              <a:t>* শানে নুযুল সম্পর্কে আলোচনা করতে পারবে।</a:t>
            </a:r>
          </a:p>
          <a:p>
            <a:r>
              <a:rPr lang="bn-BD" sz="2400" dirty="0" smtClean="0">
                <a:solidFill>
                  <a:srgbClr val="00B050"/>
                </a:solidFill>
                <a:latin typeface="NikoshBAN" pitchFamily="2" charset="0"/>
                <a:cs typeface="NikoshBAN" pitchFamily="2" charset="0"/>
              </a:rPr>
              <a:t>* তাহকীক করতে পারবে।</a:t>
            </a:r>
          </a:p>
          <a:p>
            <a:r>
              <a:rPr lang="bn-BD" sz="2400" dirty="0" smtClean="0">
                <a:solidFill>
                  <a:srgbClr val="002060"/>
                </a:solidFill>
                <a:latin typeface="NikoshBAN" pitchFamily="2" charset="0"/>
                <a:cs typeface="NikoshBAN" pitchFamily="2" charset="0"/>
              </a:rPr>
              <a:t>* মৌলিক কতিপয় বিষয়ে জ্ঞানলাভ </a:t>
            </a:r>
            <a:r>
              <a:rPr lang="bn-BD" sz="2800" dirty="0" smtClean="0">
                <a:solidFill>
                  <a:srgbClr val="002060"/>
                </a:solidFill>
                <a:latin typeface="NikoshBAN" pitchFamily="2" charset="0"/>
                <a:cs typeface="NikoshBAN" pitchFamily="2" charset="0"/>
              </a:rPr>
              <a:t>করতে পারবে।</a:t>
            </a:r>
            <a:endParaRPr lang="en-US" sz="1400" dirty="0">
              <a:solidFill>
                <a:srgbClr val="002060"/>
              </a:solidFill>
              <a:latin typeface="NikoshBAN" pitchFamily="2" charset="0"/>
              <a:cs typeface="NikoshBAN" pitchFamily="2" charset="0"/>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2071670" y="928670"/>
            <a:ext cx="4286280" cy="164307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rgbClr val="FFFF00"/>
                </a:solidFill>
              </a:rPr>
              <a:t>মূল আয়াতাংশ</a:t>
            </a:r>
            <a:endParaRPr lang="en-GB" sz="4400" dirty="0">
              <a:solidFill>
                <a:srgbClr val="FFFF00"/>
              </a:solidFill>
            </a:endParaRPr>
          </a:p>
        </p:txBody>
      </p:sp>
      <p:sp>
        <p:nvSpPr>
          <p:cNvPr id="3" name="Up Arrow Callout 2"/>
          <p:cNvSpPr/>
          <p:nvPr/>
        </p:nvSpPr>
        <p:spPr>
          <a:xfrm>
            <a:off x="571472" y="2500306"/>
            <a:ext cx="7858180" cy="3429024"/>
          </a:xfrm>
          <a:prstGeom prst="upArrowCallout">
            <a:avLst/>
          </a:prstGeom>
        </p:spPr>
        <p:style>
          <a:lnRef idx="1">
            <a:schemeClr val="accent4"/>
          </a:lnRef>
          <a:fillRef idx="3">
            <a:schemeClr val="accent4"/>
          </a:fillRef>
          <a:effectRef idx="2">
            <a:schemeClr val="accent4"/>
          </a:effectRef>
          <a:fontRef idx="minor">
            <a:schemeClr val="lt1"/>
          </a:fontRef>
        </p:style>
        <p:txBody>
          <a:bodyPr rtlCol="0" anchor="ctr"/>
          <a:lstStyle/>
          <a:p>
            <a:pPr lvl="0" algn="just" rtl="1"/>
            <a:r>
              <a:rPr lang="ar-SA" sz="2800" dirty="0" smtClean="0">
                <a:solidFill>
                  <a:srgbClr val="FFFF00"/>
                </a:solidFill>
              </a:rPr>
              <a:t>فَإِذَا قَضَيْتُمُ الصَّلاةَ فَاذْكُرُواْ اللَّهَ قِيَامًا وَقُعُودًا وَعَلَى جُنُوبِكُمْ فَإِذَا اطْمَأْنَنتُمْ فَأَقِيمُواْ الصَّلاةَ إِنَّ الصَّلاةَ كَانَتْ عَلَى الْمُؤْمِنِينَ كِتَابًا مَّوْقُوتًا - وَلاَ تَهِنُواْ فِي ابْتِغَاء الْقَوْمِ إِن تَكُونُواْ تَأْلَمُونَ فَإِنَّهُمْ يَأْلَمُونَ كَمَا تَأْلَمُونَ وَتَرْجُونَ مِنَ اللَّهِ مَا لاَ يَرْجُونَ وَكَانَ اللَّهُ عَلِيمًا حَكِيمًا -</a:t>
            </a:r>
          </a:p>
          <a:p>
            <a:pPr algn="ctr"/>
            <a:endParaRPr lang="en-US" dirty="0">
              <a:latin typeface="NikoshBAN" pitchFamily="2" charset="0"/>
              <a:cs typeface="NikoshBAN"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rt 1"/>
          <p:cNvSpPr/>
          <p:nvPr/>
        </p:nvSpPr>
        <p:spPr>
          <a:xfrm>
            <a:off x="1142976" y="785794"/>
            <a:ext cx="6500858" cy="134302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000" dirty="0" smtClean="0">
                <a:solidFill>
                  <a:srgbClr val="FFFF00"/>
                </a:solidFill>
                <a:latin typeface="NikoshBAN" pitchFamily="2" charset="0"/>
                <a:cs typeface="NikoshBAN" pitchFamily="2" charset="0"/>
              </a:rPr>
              <a:t>আয়াতের অনুবাদ</a:t>
            </a:r>
            <a:endParaRPr lang="en-US" sz="4000" dirty="0">
              <a:solidFill>
                <a:srgbClr val="FFFF00"/>
              </a:solidFill>
              <a:latin typeface="NikoshBAN" pitchFamily="2" charset="0"/>
              <a:cs typeface="NikoshBAN" pitchFamily="2" charset="0"/>
            </a:endParaRPr>
          </a:p>
        </p:txBody>
      </p:sp>
      <p:sp>
        <p:nvSpPr>
          <p:cNvPr id="3" name="Can 2"/>
          <p:cNvSpPr/>
          <p:nvPr/>
        </p:nvSpPr>
        <p:spPr>
          <a:xfrm>
            <a:off x="285720" y="2285992"/>
            <a:ext cx="8429684" cy="4143404"/>
          </a:xfrm>
          <a:prstGeom prst="can">
            <a:avLst>
              <a:gd name="adj" fmla="val 1383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bn-IN" sz="2400" dirty="0" smtClean="0">
                <a:solidFill>
                  <a:schemeClr val="tx1"/>
                </a:solidFill>
                <a:latin typeface="NikoshBAN" pitchFamily="2" charset="0"/>
                <a:cs typeface="NikoshBAN" pitchFamily="2" charset="0"/>
              </a:rPr>
              <a:t>       </a:t>
            </a:r>
            <a:r>
              <a:rPr lang="as-IN" sz="2400" dirty="0" smtClean="0">
                <a:solidFill>
                  <a:schemeClr val="tx1"/>
                </a:solidFill>
                <a:latin typeface="NikoshBAN" pitchFamily="2" charset="0"/>
                <a:cs typeface="NikoshBAN" pitchFamily="2" charset="0"/>
              </a:rPr>
              <a:t>অতঃপর যখন তোমরা নামায সম্পন্ন কর, তখন দন্ডায়মান, উপবিষ্ট ও শায়িত অবস্থায় আল্লাহকে স্মরণ কর। অতঃপর যখন বিপদমুক্ত হয়ে যাও, তখন নামায ঠিক করে পড়। নিশ্চয় নামায মুসলমানদের উপর ফরয নির্দিষ্ট সময়ের মধ্যে। তাদের পশ্চাদ্ধাবনে শৈথিল্য করো না। যদি তোমরা আঘাত প্রাপ্ত, তবে তারাও তো তোমাদের মতই হয়েছে আঘাতপ্রাপ্ত এবং তোমরা আল্লাহর কাছে আশা কর, যা তারা আশা করে না। আল্লাহ মহাজ্ঞানী, প্রজ্ঞাময়।</a:t>
            </a:r>
            <a:endParaRPr lang="en-GB"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slamic digaine à¦à¦° à¦à¦¬à¦¿à¦° à¦«à¦²à¦¾à¦«à¦²"/>
          <p:cNvPicPr>
            <a:picLocks noChangeAspect="1" noChangeArrowheads="1"/>
          </p:cNvPicPr>
          <p:nvPr/>
        </p:nvPicPr>
        <p:blipFill>
          <a:blip r:embed="rId2"/>
          <a:srcRect/>
          <a:stretch>
            <a:fillRect/>
          </a:stretch>
        </p:blipFill>
        <p:spPr bwMode="auto">
          <a:xfrm>
            <a:off x="357158" y="500042"/>
            <a:ext cx="8429684" cy="5000660"/>
          </a:xfrm>
          <a:prstGeom prst="rect">
            <a:avLst/>
          </a:prstGeom>
          <a:noFill/>
        </p:spPr>
      </p:pic>
      <p:sp>
        <p:nvSpPr>
          <p:cNvPr id="4" name="Rectangle 3"/>
          <p:cNvSpPr/>
          <p:nvPr/>
        </p:nvSpPr>
        <p:spPr>
          <a:xfrm>
            <a:off x="5572132" y="2071678"/>
            <a:ext cx="2857520" cy="7143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SA" sz="4000" dirty="0" smtClean="0">
                <a:solidFill>
                  <a:srgbClr val="FFFF00"/>
                </a:solidFill>
                <a:latin typeface="NikoshBAN" pitchFamily="2" charset="0"/>
              </a:rPr>
              <a:t>حالة  القيام</a:t>
            </a:r>
            <a:r>
              <a:rPr lang="ar-SA" sz="4000" dirty="0" smtClean="0">
                <a:solidFill>
                  <a:srgbClr val="FF0000"/>
                </a:solidFill>
              </a:rPr>
              <a:t> </a:t>
            </a:r>
            <a:endParaRPr lang="en-US" sz="4000" dirty="0">
              <a:solidFill>
                <a:srgbClr val="FF0000"/>
              </a:solidFill>
            </a:endParaRPr>
          </a:p>
        </p:txBody>
      </p:sp>
      <p:sp>
        <p:nvSpPr>
          <p:cNvPr id="5" name="Rectangle 4"/>
          <p:cNvSpPr/>
          <p:nvPr/>
        </p:nvSpPr>
        <p:spPr>
          <a:xfrm>
            <a:off x="1000100" y="4143380"/>
            <a:ext cx="2857520" cy="7143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s-IN" sz="3600" dirty="0" smtClean="0">
                <a:solidFill>
                  <a:schemeClr val="accent6"/>
                </a:solidFill>
                <a:latin typeface="NikoshBAN" pitchFamily="2" charset="0"/>
                <a:cs typeface="NikoshBAN" pitchFamily="2" charset="0"/>
              </a:rPr>
              <a:t>শায়িত অবস্থা</a:t>
            </a:r>
            <a:endParaRPr lang="en-US" sz="3600" dirty="0">
              <a:solidFill>
                <a:schemeClr val="accent6"/>
              </a:solidFill>
              <a:latin typeface="NikoshBAN" pitchFamily="2" charset="0"/>
              <a:cs typeface="NikoshBAN" pitchFamily="2" charset="0"/>
            </a:endParaRPr>
          </a:p>
        </p:txBody>
      </p:sp>
      <p:sp>
        <p:nvSpPr>
          <p:cNvPr id="6" name="Rectangle 5"/>
          <p:cNvSpPr/>
          <p:nvPr/>
        </p:nvSpPr>
        <p:spPr>
          <a:xfrm>
            <a:off x="5572132" y="3000372"/>
            <a:ext cx="2857520" cy="714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SA" sz="3600" dirty="0" smtClean="0">
                <a:solidFill>
                  <a:schemeClr val="accent4"/>
                </a:solidFill>
                <a:latin typeface="NikoshBAN" pitchFamily="2" charset="0"/>
              </a:rPr>
              <a:t>حالة  القعود </a:t>
            </a:r>
            <a:endParaRPr lang="en-US" sz="3600" dirty="0">
              <a:solidFill>
                <a:schemeClr val="accent4"/>
              </a:solidFill>
              <a:latin typeface="NikoshBAN" pitchFamily="2" charset="0"/>
              <a:cs typeface="NikoshBAN" pitchFamily="2" charset="0"/>
            </a:endParaRPr>
          </a:p>
        </p:txBody>
      </p:sp>
      <p:sp>
        <p:nvSpPr>
          <p:cNvPr id="7" name="Rectangle 6"/>
          <p:cNvSpPr/>
          <p:nvPr/>
        </p:nvSpPr>
        <p:spPr>
          <a:xfrm>
            <a:off x="1000100" y="2143116"/>
            <a:ext cx="2857520" cy="7143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s-IN" sz="2800" dirty="0" smtClean="0">
                <a:solidFill>
                  <a:srgbClr val="FF0000"/>
                </a:solidFill>
                <a:latin typeface="NikoshBAN" pitchFamily="2" charset="0"/>
                <a:cs typeface="NikoshBAN" pitchFamily="2" charset="0"/>
              </a:rPr>
              <a:t>দন্ডায়মান অবস্থা</a:t>
            </a:r>
            <a:endParaRPr lang="en-US" sz="2800" dirty="0">
              <a:solidFill>
                <a:srgbClr val="FF0000"/>
              </a:solidFill>
              <a:latin typeface="NikoshBAN" pitchFamily="2" charset="0"/>
              <a:cs typeface="NikoshBAN" pitchFamily="2" charset="0"/>
            </a:endParaRPr>
          </a:p>
        </p:txBody>
      </p:sp>
      <p:sp>
        <p:nvSpPr>
          <p:cNvPr id="8" name="Rectangle 7"/>
          <p:cNvSpPr/>
          <p:nvPr/>
        </p:nvSpPr>
        <p:spPr>
          <a:xfrm>
            <a:off x="1000100" y="3214686"/>
            <a:ext cx="2857520" cy="714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s-IN" sz="2800" dirty="0" smtClean="0">
                <a:solidFill>
                  <a:schemeClr val="accent4"/>
                </a:solidFill>
                <a:latin typeface="NikoshBAN" pitchFamily="2" charset="0"/>
                <a:cs typeface="NikoshBAN" pitchFamily="2" charset="0"/>
              </a:rPr>
              <a:t>উপবেশন অবস্থা</a:t>
            </a:r>
            <a:endParaRPr lang="en-US" sz="2800" dirty="0">
              <a:solidFill>
                <a:schemeClr val="accent4"/>
              </a:solidFill>
              <a:latin typeface="NikoshBAN" pitchFamily="2" charset="0"/>
              <a:cs typeface="NikoshBAN" pitchFamily="2" charset="0"/>
            </a:endParaRPr>
          </a:p>
        </p:txBody>
      </p:sp>
      <p:sp>
        <p:nvSpPr>
          <p:cNvPr id="9" name="Rectangle 8"/>
          <p:cNvSpPr/>
          <p:nvPr/>
        </p:nvSpPr>
        <p:spPr>
          <a:xfrm>
            <a:off x="5572132" y="4028640"/>
            <a:ext cx="2857520" cy="7143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SA" sz="3600" dirty="0" smtClean="0">
                <a:solidFill>
                  <a:schemeClr val="accent6"/>
                </a:solidFill>
                <a:latin typeface="NikoshBAN" pitchFamily="2" charset="0"/>
              </a:rPr>
              <a:t>حالة  الجنوب</a:t>
            </a:r>
            <a:endParaRPr lang="en-US" dirty="0">
              <a:solidFill>
                <a:schemeClr val="accent6"/>
              </a:solidFill>
              <a:latin typeface="NikoshBAN" pitchFamily="2" charset="0"/>
              <a:cs typeface="NikoshBAN" pitchFamily="2" charset="0"/>
            </a:endParaRPr>
          </a:p>
        </p:txBody>
      </p:sp>
      <p:sp>
        <p:nvSpPr>
          <p:cNvPr id="10" name="Oval 9"/>
          <p:cNvSpPr/>
          <p:nvPr/>
        </p:nvSpPr>
        <p:spPr>
          <a:xfrm>
            <a:off x="1571604" y="500042"/>
            <a:ext cx="6143668" cy="14144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rgbClr val="FF0000"/>
                </a:solidFill>
                <a:latin typeface="NikoshBAN" pitchFamily="2" charset="0"/>
                <a:cs typeface="NikoshBAN" pitchFamily="2" charset="0"/>
              </a:rPr>
              <a:t>নামাজের বিভিন্ন </a:t>
            </a:r>
            <a:r>
              <a:rPr lang="bn-IN" sz="3200" dirty="0" smtClean="0">
                <a:solidFill>
                  <a:srgbClr val="FF0000"/>
                </a:solidFill>
                <a:latin typeface="NikoshBAN" pitchFamily="2" charset="0"/>
                <a:cs typeface="NikoshBAN" pitchFamily="2" charset="0"/>
              </a:rPr>
              <a:t>অবস্থা</a:t>
            </a:r>
            <a:endParaRPr lang="en-US" sz="3200" dirty="0">
              <a:solidFill>
                <a:srgbClr val="FF0000"/>
              </a:solidFill>
              <a:latin typeface="NikoshBAN" pitchFamily="2" charset="0"/>
              <a:cs typeface="NikoshBAN" pitchFamily="2" charset="0"/>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13C3282E-AAC7-40D7-919D-2698FE9A7287}"/>
              </a:ext>
            </a:extLst>
          </p:cNvPr>
          <p:cNvSpPr txBox="1"/>
          <p:nvPr/>
        </p:nvSpPr>
        <p:spPr>
          <a:xfrm>
            <a:off x="571472" y="2285992"/>
            <a:ext cx="7786467" cy="41549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4400" dirty="0" err="1" smtClean="0">
                <a:solidFill>
                  <a:srgbClr val="ED2BD6"/>
                </a:solidFill>
                <a:latin typeface="Shobuj Nolua" panose="02000506000000020003" pitchFamily="2" charset="0"/>
                <a:cs typeface="Shobuj Nolua" panose="02000506000000020003" pitchFamily="2" charset="0"/>
              </a:rPr>
              <a:t>নীচের</a:t>
            </a:r>
            <a:r>
              <a:rPr lang="en-US" sz="4400" dirty="0" smtClean="0">
                <a:solidFill>
                  <a:srgbClr val="ED2BD6"/>
                </a:solidFill>
                <a:latin typeface="Shobuj Nolua" panose="02000506000000020003" pitchFamily="2" charset="0"/>
                <a:cs typeface="Shobuj Nolua" panose="02000506000000020003" pitchFamily="2" charset="0"/>
              </a:rPr>
              <a:t> </a:t>
            </a:r>
            <a:r>
              <a:rPr lang="en-US" sz="4400" dirty="0" err="1">
                <a:solidFill>
                  <a:srgbClr val="ED2BD6"/>
                </a:solidFill>
                <a:latin typeface="Shobuj Nolua" panose="02000506000000020003" pitchFamily="2" charset="0"/>
                <a:cs typeface="Shobuj Nolua" panose="02000506000000020003" pitchFamily="2" charset="0"/>
              </a:rPr>
              <a:t>শব্দগুলোর</a:t>
            </a:r>
            <a:r>
              <a:rPr lang="en-US" sz="4400" dirty="0">
                <a:solidFill>
                  <a:srgbClr val="ED2BD6"/>
                </a:solidFill>
                <a:latin typeface="Shobuj Nolua" panose="02000506000000020003" pitchFamily="2" charset="0"/>
                <a:cs typeface="Shobuj Nolua" panose="02000506000000020003" pitchFamily="2" charset="0"/>
              </a:rPr>
              <a:t> </a:t>
            </a:r>
            <a:r>
              <a:rPr lang="en-US" sz="4400" dirty="0" err="1" smtClean="0">
                <a:solidFill>
                  <a:srgbClr val="ED2BD6"/>
                </a:solidFill>
                <a:latin typeface="Shobuj Nolua" panose="02000506000000020003" pitchFamily="2" charset="0"/>
                <a:cs typeface="Shobuj Nolua" panose="02000506000000020003" pitchFamily="2" charset="0"/>
              </a:rPr>
              <a:t>তাহকীক</a:t>
            </a:r>
            <a:r>
              <a:rPr lang="en-US" sz="4400" dirty="0" smtClean="0">
                <a:solidFill>
                  <a:srgbClr val="ED2BD6"/>
                </a:solidFill>
                <a:latin typeface="Shobuj Nolua" panose="02000506000000020003" pitchFamily="2" charset="0"/>
                <a:cs typeface="Shobuj Nolua" panose="02000506000000020003" pitchFamily="2" charset="0"/>
              </a:rPr>
              <a:t> </a:t>
            </a:r>
            <a:r>
              <a:rPr lang="en-US" sz="4400" dirty="0" err="1" smtClean="0">
                <a:solidFill>
                  <a:srgbClr val="ED2BD6"/>
                </a:solidFill>
                <a:latin typeface="Shobuj Nolua" panose="02000506000000020003" pitchFamily="2" charset="0"/>
                <a:cs typeface="Shobuj Nolua" panose="02000506000000020003" pitchFamily="2" charset="0"/>
              </a:rPr>
              <a:t>কর</a:t>
            </a:r>
            <a:r>
              <a:rPr lang="en-US" sz="4400" dirty="0" smtClean="0">
                <a:solidFill>
                  <a:srgbClr val="ED2BD6"/>
                </a:solidFill>
                <a:latin typeface="Shobuj Nolua" panose="02000506000000020003" pitchFamily="2" charset="0"/>
                <a:cs typeface="Shobuj Nolua" panose="02000506000000020003" pitchFamily="2" charset="0"/>
              </a:rPr>
              <a:t> </a:t>
            </a:r>
            <a:endParaRPr lang="ar-SA" sz="4400" dirty="0" smtClean="0">
              <a:solidFill>
                <a:srgbClr val="ED2BD6"/>
              </a:solidFill>
              <a:latin typeface="Shobuj Nolua" panose="02000506000000020003" pitchFamily="2" charset="0"/>
              <a:cs typeface="Shobuj Nolua" panose="02000506000000020003" pitchFamily="2" charset="0"/>
            </a:endParaRPr>
          </a:p>
          <a:p>
            <a:r>
              <a:rPr lang="ar-SA" sz="4400" dirty="0" smtClean="0">
                <a:solidFill>
                  <a:srgbClr val="FFFF00"/>
                </a:solidFill>
              </a:rPr>
              <a:t>قَضَيْتُمُ</a:t>
            </a:r>
          </a:p>
          <a:p>
            <a:r>
              <a:rPr lang="ar-SA" sz="4400" dirty="0" smtClean="0">
                <a:solidFill>
                  <a:srgbClr val="FFFF00"/>
                </a:solidFill>
              </a:rPr>
              <a:t>الصَّلاةَ</a:t>
            </a:r>
          </a:p>
          <a:p>
            <a:r>
              <a:rPr lang="ar-SA" sz="4400" dirty="0" smtClean="0">
                <a:solidFill>
                  <a:srgbClr val="FFFF00"/>
                </a:solidFill>
              </a:rPr>
              <a:t>قُعُودًا</a:t>
            </a:r>
          </a:p>
          <a:p>
            <a:r>
              <a:rPr lang="ar-SA" sz="4400" dirty="0" smtClean="0">
                <a:solidFill>
                  <a:srgbClr val="FFFF00"/>
                </a:solidFill>
              </a:rPr>
              <a:t>تَأْلَمُونَ</a:t>
            </a:r>
          </a:p>
          <a:p>
            <a:r>
              <a:rPr lang="ar-SA" sz="4400" dirty="0" smtClean="0">
                <a:solidFill>
                  <a:srgbClr val="FFFF00"/>
                </a:solidFill>
              </a:rPr>
              <a:t>تَرْجُونَ</a:t>
            </a:r>
            <a:endParaRPr lang="ar-SA" sz="4000" dirty="0" smtClean="0">
              <a:solidFill>
                <a:srgbClr val="002060"/>
              </a:solidFill>
              <a:latin typeface="Shobuj Nolua" panose="02000506000000020003" pitchFamily="2" charset="0"/>
            </a:endParaRPr>
          </a:p>
        </p:txBody>
      </p:sp>
      <p:sp>
        <p:nvSpPr>
          <p:cNvPr id="8" name="Wave 7"/>
          <p:cNvSpPr/>
          <p:nvPr/>
        </p:nvSpPr>
        <p:spPr>
          <a:xfrm>
            <a:off x="2521633" y="182880"/>
            <a:ext cx="3545060" cy="1941342"/>
          </a:xfrm>
          <a:prstGeom prst="wave">
            <a:avLst>
              <a:gd name="adj1" fmla="val 12500"/>
              <a:gd name="adj2" fmla="val -416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5400" b="1" dirty="0" err="1" smtClean="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Shobuj Nolua" panose="02000506000000020003" pitchFamily="2" charset="0"/>
                <a:cs typeface="Shobuj Nolua" panose="02000506000000020003" pitchFamily="2" charset="0"/>
              </a:rPr>
              <a:t>মূল্যায়ন</a:t>
            </a:r>
            <a:endParaRPr lang="en-US" sz="54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Shobuj Nolua" panose="02000506000000020003" pitchFamily="2" charset="0"/>
              <a:cs typeface="Shobuj Nolua" panose="02000506000000020003" pitchFamily="2" charset="0"/>
            </a:endParaRPr>
          </a:p>
        </p:txBody>
      </p:sp>
    </p:spTree>
    <p:extLst>
      <p:ext uri="{BB962C8B-B14F-4D97-AF65-F5344CB8AC3E}">
        <p14:creationId xmlns="" xmlns:p14="http://schemas.microsoft.com/office/powerpoint/2010/main" val="3719702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bg/>
                                          </p:spTgt>
                                        </p:tgtEl>
                                        <p:attrNameLst>
                                          <p:attrName>style.visibility</p:attrName>
                                        </p:attrNameLst>
                                      </p:cBhvr>
                                      <p:to>
                                        <p:strVal val="visible"/>
                                      </p:to>
                                    </p:set>
                                    <p:anim by="(-#ppt_w*2)" calcmode="lin" valueType="num">
                                      <p:cBhvr rctx="PPT">
                                        <p:cTn id="7" dur="500" autoRev="1" fill="hold">
                                          <p:stCondLst>
                                            <p:cond delay="0"/>
                                          </p:stCondLst>
                                        </p:cTn>
                                        <p:tgtEl>
                                          <p:spTgt spid="7">
                                            <p:bg/>
                                          </p:spTgt>
                                        </p:tgtEl>
                                        <p:attrNameLst>
                                          <p:attrName>ppt_w</p:attrName>
                                        </p:attrNameLst>
                                      </p:cBhvr>
                                    </p:anim>
                                    <p:anim by="(#ppt_w*0.50)" calcmode="lin" valueType="num">
                                      <p:cBhvr>
                                        <p:cTn id="8" dur="500" decel="50000" autoRev="1" fill="hold">
                                          <p:stCondLst>
                                            <p:cond delay="0"/>
                                          </p:stCondLst>
                                        </p:cTn>
                                        <p:tgtEl>
                                          <p:spTgt spid="7">
                                            <p:bg/>
                                          </p:spTgt>
                                        </p:tgtEl>
                                        <p:attrNameLst>
                                          <p:attrName>ppt_x</p:attrName>
                                        </p:attrNameLst>
                                      </p:cBhvr>
                                    </p:anim>
                                    <p:anim from="(-#ppt_h/2)" to="(#ppt_y)" calcmode="lin" valueType="num">
                                      <p:cBhvr>
                                        <p:cTn id="9" dur="1000" fill="hold">
                                          <p:stCondLst>
                                            <p:cond delay="0"/>
                                          </p:stCondLst>
                                        </p:cTn>
                                        <p:tgtEl>
                                          <p:spTgt spid="7">
                                            <p:bg/>
                                          </p:spTgt>
                                        </p:tgtEl>
                                        <p:attrNameLst>
                                          <p:attrName>ppt_y</p:attrName>
                                        </p:attrNameLst>
                                      </p:cBhvr>
                                    </p:anim>
                                    <p:animRot by="21600000">
                                      <p:cBhvr>
                                        <p:cTn id="10" dur="1000" fill="hold">
                                          <p:stCondLst>
                                            <p:cond delay="0"/>
                                          </p:stCondLst>
                                        </p:cTn>
                                        <p:tgtEl>
                                          <p:spTgt spid="7">
                                            <p:bg/>
                                          </p:spTgt>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7">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7">
                                            <p:txEl>
                                              <p:pRg st="0" end="0"/>
                                            </p:txEl>
                                          </p:spTgt>
                                        </p:tgtEl>
                                        <p:attrNameLst>
                                          <p:attrName>ppt_w</p:attrName>
                                        </p:attrNameLst>
                                      </p:cBhvr>
                                    </p:anim>
                                    <p:anim by="(#ppt_w*0.50)" calcmode="lin" valueType="num">
                                      <p:cBhvr>
                                        <p:cTn id="14" dur="500" decel="50000" autoRev="1" fill="hold">
                                          <p:stCondLst>
                                            <p:cond delay="0"/>
                                          </p:stCondLst>
                                        </p:cTn>
                                        <p:tgtEl>
                                          <p:spTgt spid="7">
                                            <p:txEl>
                                              <p:pRg st="0" end="0"/>
                                            </p:txEl>
                                          </p:spTgt>
                                        </p:tgtEl>
                                        <p:attrNameLst>
                                          <p:attrName>ppt_x</p:attrName>
                                        </p:attrNameLst>
                                      </p:cBhvr>
                                    </p:anim>
                                    <p:anim from="(-#ppt_h/2)" to="(#ppt_y)" calcmode="lin" valueType="num">
                                      <p:cBhvr>
                                        <p:cTn id="15" dur="1000" fill="hold">
                                          <p:stCondLst>
                                            <p:cond delay="0"/>
                                          </p:stCondLst>
                                        </p:cTn>
                                        <p:tgtEl>
                                          <p:spTgt spid="7">
                                            <p:txEl>
                                              <p:pRg st="0" end="0"/>
                                            </p:txEl>
                                          </p:spTgt>
                                        </p:tgtEl>
                                        <p:attrNameLst>
                                          <p:attrName>ppt_y</p:attrName>
                                        </p:attrNameLst>
                                      </p:cBhvr>
                                    </p:anim>
                                    <p:animRot by="21600000">
                                      <p:cBhvr>
                                        <p:cTn id="16" dur="1000" fill="hold">
                                          <p:stCondLst>
                                            <p:cond delay="0"/>
                                          </p:stCondLst>
                                        </p:cTn>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1428728" y="1714488"/>
            <a:ext cx="6429420" cy="1357298"/>
          </a:xfrm>
          <a:prstGeom prst="downArrow">
            <a:avLst>
              <a:gd name="adj1" fmla="val 50000"/>
              <a:gd name="adj2" fmla="val 5792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err="1" smtClean="0">
                <a:solidFill>
                  <a:srgbClr val="FFFF00"/>
                </a:solidFill>
              </a:rPr>
              <a:t>আয়াতটির</a:t>
            </a:r>
            <a:r>
              <a:rPr lang="en-US" sz="3200" dirty="0" smtClean="0">
                <a:solidFill>
                  <a:srgbClr val="FFFF00"/>
                </a:solidFill>
              </a:rPr>
              <a:t> </a:t>
            </a:r>
            <a:r>
              <a:rPr lang="en-US" sz="3200" dirty="0" err="1" smtClean="0">
                <a:solidFill>
                  <a:srgbClr val="FFFF00"/>
                </a:solidFill>
              </a:rPr>
              <a:t>ব্যাখ্যা</a:t>
            </a:r>
            <a:r>
              <a:rPr lang="en-US" sz="3200" dirty="0" smtClean="0">
                <a:solidFill>
                  <a:srgbClr val="FFFF00"/>
                </a:solidFill>
              </a:rPr>
              <a:t> </a:t>
            </a:r>
            <a:r>
              <a:rPr lang="en-US" sz="3200" dirty="0" err="1" smtClean="0">
                <a:solidFill>
                  <a:srgbClr val="FFFF00"/>
                </a:solidFill>
              </a:rPr>
              <a:t>কর</a:t>
            </a:r>
            <a:endParaRPr lang="en-GB" sz="3200" dirty="0">
              <a:solidFill>
                <a:srgbClr val="FFFF00"/>
              </a:solidFill>
            </a:endParaRPr>
          </a:p>
        </p:txBody>
      </p:sp>
      <p:sp>
        <p:nvSpPr>
          <p:cNvPr id="3" name="Hexagon 2"/>
          <p:cNvSpPr/>
          <p:nvPr/>
        </p:nvSpPr>
        <p:spPr>
          <a:xfrm>
            <a:off x="1285852" y="3143248"/>
            <a:ext cx="6572296" cy="307183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rgbClr val="FF0000"/>
                </a:solidFill>
              </a:rPr>
              <a:t>فَإِنَّهُمْ يَأْلَمُونَ كَمَا تَأْلَمُونَ وَتَرْجُونَ مِنَ اللَّهِ مَا لاَ يَرْجُونَ</a:t>
            </a:r>
            <a:endParaRPr lang="en-GB" sz="4800" dirty="0">
              <a:solidFill>
                <a:srgbClr val="FF0000"/>
              </a:solidFill>
            </a:endParaRPr>
          </a:p>
        </p:txBody>
      </p:sp>
      <p:sp>
        <p:nvSpPr>
          <p:cNvPr id="4" name="Oval 3"/>
          <p:cNvSpPr/>
          <p:nvPr/>
        </p:nvSpPr>
        <p:spPr>
          <a:xfrm>
            <a:off x="2428860" y="571480"/>
            <a:ext cx="4143404"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4000" dirty="0" smtClean="0"/>
              <a:t>বাড়ির কাজ</a:t>
            </a:r>
            <a:endParaRPr lang="en-GB"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243</Words>
  <Application>Microsoft Office PowerPoint</Application>
  <PresentationFormat>On-screen Show (4:3)</PresentationFormat>
  <Paragraphs>42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8801815841711</cp:lastModifiedBy>
  <cp:revision>75</cp:revision>
  <dcterms:created xsi:type="dcterms:W3CDTF">2019-09-07T04:38:18Z</dcterms:created>
  <dcterms:modified xsi:type="dcterms:W3CDTF">2021-02-28T07:36:05Z</dcterms:modified>
</cp:coreProperties>
</file>