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59" r:id="rId3"/>
    <p:sldId id="260" r:id="rId4"/>
    <p:sldId id="279" r:id="rId5"/>
    <p:sldId id="302" r:id="rId6"/>
    <p:sldId id="303" r:id="rId7"/>
    <p:sldId id="290" r:id="rId8"/>
    <p:sldId id="269" r:id="rId9"/>
    <p:sldId id="267" r:id="rId10"/>
    <p:sldId id="301" r:id="rId11"/>
    <p:sldId id="304" r:id="rId12"/>
    <p:sldId id="292" r:id="rId13"/>
    <p:sldId id="305" r:id="rId14"/>
    <p:sldId id="306" r:id="rId15"/>
    <p:sldId id="307" r:id="rId16"/>
    <p:sldId id="308" r:id="rId17"/>
    <p:sldId id="309" r:id="rId18"/>
    <p:sldId id="311" r:id="rId19"/>
    <p:sldId id="312" r:id="rId20"/>
    <p:sldId id="274" r:id="rId21"/>
    <p:sldId id="275" r:id="rId22"/>
    <p:sldId id="276" r:id="rId23"/>
    <p:sldId id="277" r:id="rId24"/>
    <p:sldId id="278" r:id="rId25"/>
  </p:sldIdLst>
  <p:sldSz cx="12188825" cy="6858000"/>
  <p:notesSz cx="6858000" cy="9144000"/>
  <p:defaultTextStyle>
    <a:defPPr>
      <a:defRPr lang="en-US"/>
    </a:defPPr>
    <a:lvl1pPr marL="0" algn="l" defTabSz="10596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9839" algn="l" defTabSz="10596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59679" algn="l" defTabSz="10596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89518" algn="l" defTabSz="10596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19357" algn="l" defTabSz="10596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49197" algn="l" defTabSz="10596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79037" algn="l" defTabSz="10596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08876" algn="l" defTabSz="10596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38716" algn="l" defTabSz="10596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116" y="-27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E9180-3419-4432-BDFB-F9249A880AE4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4DEF-2775-4DF6-8FEC-8359703C0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596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9839" algn="l" defTabSz="10596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59679" algn="l" defTabSz="10596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89518" algn="l" defTabSz="10596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19357" algn="l" defTabSz="10596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49197" algn="l" defTabSz="10596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79037" algn="l" defTabSz="10596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08876" algn="l" defTabSz="10596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38716" algn="l" defTabSz="10596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4DEF-2775-4DF6-8FEC-8359703C0E3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7"/>
            <a:ext cx="10360501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5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9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9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9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9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79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08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38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1"/>
            <a:ext cx="2742486" cy="58515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2" y="274641"/>
            <a:ext cx="8024309" cy="58515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4" y="4406900"/>
            <a:ext cx="10360501" cy="136207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4" y="2906714"/>
            <a:ext cx="10360501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983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596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895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193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491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790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088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38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7" cy="4525962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7" y="1600201"/>
            <a:ext cx="5383397" cy="4525962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4" y="1535114"/>
            <a:ext cx="5385514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9839" indent="0">
              <a:buNone/>
              <a:defRPr sz="2300" b="1"/>
            </a:lvl2pPr>
            <a:lvl3pPr marL="1059679" indent="0">
              <a:buNone/>
              <a:defRPr sz="2100" b="1"/>
            </a:lvl3pPr>
            <a:lvl4pPr marL="1589518" indent="0">
              <a:buNone/>
              <a:defRPr sz="1900" b="1"/>
            </a:lvl4pPr>
            <a:lvl5pPr marL="2119357" indent="0">
              <a:buNone/>
              <a:defRPr sz="1900" b="1"/>
            </a:lvl5pPr>
            <a:lvl6pPr marL="2649197" indent="0">
              <a:buNone/>
              <a:defRPr sz="1900" b="1"/>
            </a:lvl6pPr>
            <a:lvl7pPr marL="3179037" indent="0">
              <a:buNone/>
              <a:defRPr sz="1900" b="1"/>
            </a:lvl7pPr>
            <a:lvl8pPr marL="3708876" indent="0">
              <a:buNone/>
              <a:defRPr sz="1900" b="1"/>
            </a:lvl8pPr>
            <a:lvl9pPr marL="4238716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4" y="2174875"/>
            <a:ext cx="5385514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4"/>
            <a:ext cx="5387631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9839" indent="0">
              <a:buNone/>
              <a:defRPr sz="2300" b="1"/>
            </a:lvl2pPr>
            <a:lvl3pPr marL="1059679" indent="0">
              <a:buNone/>
              <a:defRPr sz="2100" b="1"/>
            </a:lvl3pPr>
            <a:lvl4pPr marL="1589518" indent="0">
              <a:buNone/>
              <a:defRPr sz="1900" b="1"/>
            </a:lvl4pPr>
            <a:lvl5pPr marL="2119357" indent="0">
              <a:buNone/>
              <a:defRPr sz="1900" b="1"/>
            </a:lvl5pPr>
            <a:lvl6pPr marL="2649197" indent="0">
              <a:buNone/>
              <a:defRPr sz="1900" b="1"/>
            </a:lvl6pPr>
            <a:lvl7pPr marL="3179037" indent="0">
              <a:buNone/>
              <a:defRPr sz="1900" b="1"/>
            </a:lvl7pPr>
            <a:lvl8pPr marL="3708876" indent="0">
              <a:buNone/>
              <a:defRPr sz="1900" b="1"/>
            </a:lvl8pPr>
            <a:lvl9pPr marL="4238716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1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1"/>
            <a:ext cx="4010040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1" y="273052"/>
            <a:ext cx="6813893" cy="5853113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3"/>
            <a:ext cx="4010040" cy="4691062"/>
          </a:xfrm>
        </p:spPr>
        <p:txBody>
          <a:bodyPr/>
          <a:lstStyle>
            <a:lvl1pPr marL="0" indent="0">
              <a:buNone/>
              <a:defRPr sz="1600"/>
            </a:lvl1pPr>
            <a:lvl2pPr marL="529839" indent="0">
              <a:buNone/>
              <a:defRPr sz="1400"/>
            </a:lvl2pPr>
            <a:lvl3pPr marL="1059679" indent="0">
              <a:buNone/>
              <a:defRPr sz="1200"/>
            </a:lvl3pPr>
            <a:lvl4pPr marL="1589518" indent="0">
              <a:buNone/>
              <a:defRPr sz="1100"/>
            </a:lvl4pPr>
            <a:lvl5pPr marL="2119357" indent="0">
              <a:buNone/>
              <a:defRPr sz="1100"/>
            </a:lvl5pPr>
            <a:lvl6pPr marL="2649197" indent="0">
              <a:buNone/>
              <a:defRPr sz="1100"/>
            </a:lvl6pPr>
            <a:lvl7pPr marL="3179037" indent="0">
              <a:buNone/>
              <a:defRPr sz="1100"/>
            </a:lvl7pPr>
            <a:lvl8pPr marL="3708876" indent="0">
              <a:buNone/>
              <a:defRPr sz="1100"/>
            </a:lvl8pPr>
            <a:lvl9pPr marL="4238716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1"/>
            <a:ext cx="7313295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29839" indent="0">
              <a:buNone/>
              <a:defRPr sz="3300"/>
            </a:lvl2pPr>
            <a:lvl3pPr marL="1059679" indent="0">
              <a:buNone/>
              <a:defRPr sz="2800"/>
            </a:lvl3pPr>
            <a:lvl4pPr marL="1589518" indent="0">
              <a:buNone/>
              <a:defRPr sz="2300"/>
            </a:lvl4pPr>
            <a:lvl5pPr marL="2119357" indent="0">
              <a:buNone/>
              <a:defRPr sz="2300"/>
            </a:lvl5pPr>
            <a:lvl6pPr marL="2649197" indent="0">
              <a:buNone/>
              <a:defRPr sz="2300"/>
            </a:lvl6pPr>
            <a:lvl7pPr marL="3179037" indent="0">
              <a:buNone/>
              <a:defRPr sz="2300"/>
            </a:lvl7pPr>
            <a:lvl8pPr marL="3708876" indent="0">
              <a:buNone/>
              <a:defRPr sz="2300"/>
            </a:lvl8pPr>
            <a:lvl9pPr marL="4238716" indent="0">
              <a:buNone/>
              <a:defRPr sz="2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40"/>
            <a:ext cx="7313295" cy="804863"/>
          </a:xfrm>
        </p:spPr>
        <p:txBody>
          <a:bodyPr/>
          <a:lstStyle>
            <a:lvl1pPr marL="0" indent="0">
              <a:buNone/>
              <a:defRPr sz="1600"/>
            </a:lvl1pPr>
            <a:lvl2pPr marL="529839" indent="0">
              <a:buNone/>
              <a:defRPr sz="1400"/>
            </a:lvl2pPr>
            <a:lvl3pPr marL="1059679" indent="0">
              <a:buNone/>
              <a:defRPr sz="1200"/>
            </a:lvl3pPr>
            <a:lvl4pPr marL="1589518" indent="0">
              <a:buNone/>
              <a:defRPr sz="1100"/>
            </a:lvl4pPr>
            <a:lvl5pPr marL="2119357" indent="0">
              <a:buNone/>
              <a:defRPr sz="1100"/>
            </a:lvl5pPr>
            <a:lvl6pPr marL="2649197" indent="0">
              <a:buNone/>
              <a:defRPr sz="1100"/>
            </a:lvl6pPr>
            <a:lvl7pPr marL="3179037" indent="0">
              <a:buNone/>
              <a:defRPr sz="1100"/>
            </a:lvl7pPr>
            <a:lvl8pPr marL="3708876" indent="0">
              <a:buNone/>
              <a:defRPr sz="1100"/>
            </a:lvl8pPr>
            <a:lvl9pPr marL="4238716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2" y="274638"/>
            <a:ext cx="10969942" cy="1143000"/>
          </a:xfrm>
          <a:prstGeom prst="rect">
            <a:avLst/>
          </a:prstGeom>
        </p:spPr>
        <p:txBody>
          <a:bodyPr vert="horz" lIns="105967" tIns="52984" rIns="105967" bIns="5298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2" y="1600201"/>
            <a:ext cx="10969942" cy="4525962"/>
          </a:xfrm>
          <a:prstGeom prst="rect">
            <a:avLst/>
          </a:prstGeom>
        </p:spPr>
        <p:txBody>
          <a:bodyPr vert="horz" lIns="105967" tIns="52984" rIns="105967" bIns="529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105967" tIns="52984" rIns="105967" bIns="5298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38B2-65D1-4E5E-99F6-5D643489453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6" y="6356352"/>
            <a:ext cx="3859795" cy="365125"/>
          </a:xfrm>
          <a:prstGeom prst="rect">
            <a:avLst/>
          </a:prstGeom>
        </p:spPr>
        <p:txBody>
          <a:bodyPr vert="horz" lIns="105967" tIns="52984" rIns="105967" bIns="5298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2"/>
            <a:ext cx="2844059" cy="365125"/>
          </a:xfrm>
          <a:prstGeom prst="rect">
            <a:avLst/>
          </a:prstGeom>
        </p:spPr>
        <p:txBody>
          <a:bodyPr vert="horz" lIns="105967" tIns="52984" rIns="105967" bIns="5298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FBB2B-B072-490C-9E02-4FE17CCCE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59679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7380" indent="-397380" algn="l" defTabSz="1059679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0989" indent="-331149" algn="l" defTabSz="105967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24598" indent="-264919" algn="l" defTabSz="105967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4438" indent="-264919" algn="l" defTabSz="105967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84278" indent="-264919" algn="l" defTabSz="1059679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4118" indent="-264919" algn="l" defTabSz="10596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3957" indent="-264919" algn="l" defTabSz="10596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73797" indent="-264919" algn="l" defTabSz="10596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03635" indent="-264919" algn="l" defTabSz="10596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96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9839" algn="l" defTabSz="10596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9679" algn="l" defTabSz="10596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89518" algn="l" defTabSz="10596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9357" algn="l" defTabSz="10596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9197" algn="l" defTabSz="10596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79037" algn="l" defTabSz="10596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08876" algn="l" defTabSz="10596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38716" algn="l" defTabSz="10596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70812" y="45720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সুপ্রিয়, </a:t>
            </a:r>
          </a:p>
          <a:p>
            <a:pPr algn="ctr"/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শিক্ষার্থীবৃন্দ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336024" y="2362200"/>
            <a:ext cx="4320988" cy="2079812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 w="31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জীববিজ্ঞান ক্লাসে </a:t>
            </a:r>
          </a:p>
          <a:p>
            <a:pPr algn="ctr"/>
            <a:r>
              <a:rPr lang="en-US" sz="4400" b="1" dirty="0" smtClean="0">
                <a:ln w="31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তোমাদেরকে</a:t>
            </a:r>
            <a:endParaRPr lang="en-US" sz="4400" b="1" dirty="0">
              <a:ln w="31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6012" y="4211122"/>
            <a:ext cx="4191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11500" b="1" dirty="0" smtClean="0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গতম</a:t>
            </a:r>
            <a:endParaRPr lang="en-US" sz="11500" b="1" dirty="0">
              <a:ln w="28575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0412" y="1219200"/>
            <a:ext cx="6475412" cy="4038600"/>
          </a:xfrm>
          <a:prstGeom prst="roundRect">
            <a:avLst>
              <a:gd name="adj" fmla="val 12938"/>
            </a:avLst>
          </a:prstGeom>
          <a:noFill/>
          <a:ln w="57150">
            <a:solidFill>
              <a:schemeClr val="bg1">
                <a:lumMod val="85000"/>
              </a:schemeClr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6350">
                  <a:solidFill>
                    <a:srgbClr val="00FFFF"/>
                  </a:solidFill>
                  <a:prstDash val="solid"/>
                  <a:miter lim="800000"/>
                </a:ln>
                <a:solidFill>
                  <a:srgbClr val="00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বেগুনহাটি ফাযিল ডিগ্রি মাদরাসা</a:t>
            </a:r>
          </a:p>
          <a:p>
            <a:pPr algn="ctr"/>
            <a:r>
              <a:rPr lang="en-US" sz="36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কাপাসিয়া,গাজীপুর</a:t>
            </a:r>
          </a:p>
          <a:p>
            <a:pPr algn="ctr"/>
            <a:endParaRPr lang="en-US" sz="3600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 w="18000">
                  <a:solidFill>
                    <a:schemeClr val="bg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lgerian" pitchFamily="82" charset="0"/>
              </a:rPr>
              <a:t>DIGITAL CLASS ROOM</a:t>
            </a:r>
            <a:endParaRPr lang="en-US" sz="3600" b="1" dirty="0">
              <a:ln w="18000">
                <a:solidFill>
                  <a:schemeClr val="bg2">
                    <a:lumMod val="40000"/>
                    <a:lumOff val="6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5212" y="2667000"/>
            <a:ext cx="1028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গোল আলুর বৈজ্ঞানিক নাম </a:t>
            </a:r>
            <a:r>
              <a:rPr lang="en-US" sz="40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solanam tuberosum</a:t>
            </a:r>
            <a:r>
              <a:rPr lang="bn-BD" sz="40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i="1" dirty="0"/>
          </a:p>
        </p:txBody>
      </p:sp>
      <p:sp>
        <p:nvSpPr>
          <p:cNvPr id="4" name="Rectangle 3"/>
          <p:cNvSpPr/>
          <p:nvPr/>
        </p:nvSpPr>
        <p:spPr>
          <a:xfrm>
            <a:off x="531812" y="4267200"/>
            <a:ext cx="1127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এখানে,  </a:t>
            </a:r>
            <a:r>
              <a:rPr lang="en-US" sz="36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Solanam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গণ নাম এবং </a:t>
            </a:r>
            <a:r>
              <a:rPr lang="en-US" sz="36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tuberosum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প্রজাতির নাম বুঝায়। 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6612" y="1066800"/>
            <a:ext cx="2057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যেমন-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8012" y="2514600"/>
            <a:ext cx="1066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দ্বিপদ নামকরণ পদ্ধতির লক্ষ্য একটাই-</a:t>
            </a:r>
          </a:p>
          <a:p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 বৈচিত্র্যময় জীবজগতের প্রতিটি জীবকে </a:t>
            </a:r>
            <a:r>
              <a:rPr lang="bn-BD" sz="6000" b="1" dirty="0" smtClean="0">
                <a:solidFill>
                  <a:srgbClr val="00FFFF"/>
                </a:solidFill>
                <a:latin typeface="NikoshBAN" pitchFamily="2" charset="0"/>
                <a:cs typeface="NikoshBAN" pitchFamily="2" charset="0"/>
              </a:rPr>
              <a:t>আলাদা নামে </a:t>
            </a:r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সঠিকভাবে জানা।  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5812" y="457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দ্বিপদ নামকরণ পদ্ধতির লক্ষ্যঃ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341812" y="762000"/>
            <a:ext cx="3182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ICBN </a:t>
            </a: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পূর্ণরূপঃ</a:t>
            </a:r>
            <a:endParaRPr lang="en-US" sz="3200" dirty="0"/>
          </a:p>
        </p:txBody>
      </p:sp>
      <p:pic>
        <p:nvPicPr>
          <p:cNvPr id="21" name="Picture 20" descr="binominal icb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3812" y="1524000"/>
            <a:ext cx="96774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341812" y="762000"/>
            <a:ext cx="3169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ICZN </a:t>
            </a: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পূর্ণরূপঃ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979612" y="1905000"/>
            <a:ext cx="8534400" cy="3416320"/>
          </a:xfrm>
          <a:prstGeom prst="rect">
            <a:avLst/>
          </a:prstGeom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4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ICZN = 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nternational  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ode of 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Z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oological  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omenclature</a:t>
            </a:r>
          </a:p>
          <a:p>
            <a:pPr algn="ct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4212" y="3886200"/>
            <a:ext cx="7315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 প্রকাশণার মাধ্যমে তিনি </a:t>
            </a:r>
          </a:p>
          <a:p>
            <a:pPr algn="r"/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দ্বিপদ নামকরণ পদ্ধতি প্রবর্তন করেন এবং </a:t>
            </a:r>
          </a:p>
          <a:p>
            <a:pPr algn="r"/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গণ ও প্রজাতির সংজ্ঞা দেন।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6" name="Picture 5" descr="binominal species plantarum.jpg"/>
          <p:cNvPicPr>
            <a:picLocks noChangeAspect="1"/>
          </p:cNvPicPr>
          <p:nvPr/>
        </p:nvPicPr>
        <p:blipFill>
          <a:blip r:embed="rId4" cstate="print">
            <a:lum bright="20000" contrast="30000"/>
          </a:blip>
          <a:stretch>
            <a:fillRect/>
          </a:stretch>
        </p:blipFill>
        <p:spPr>
          <a:xfrm>
            <a:off x="608012" y="685800"/>
            <a:ext cx="4038600" cy="28835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84812" y="685800"/>
            <a:ext cx="533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1753 </a:t>
            </a:r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সালে সুইডিশ বিজ্ঞানী ক্যারোলাস লিনিয়াস </a:t>
            </a:r>
            <a:endParaRPr lang="en-US" sz="4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r"/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Species Plantarum </a:t>
            </a:r>
            <a:endParaRPr lang="bn-BD" sz="4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r"/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বইটি রচনা করেন।</a:t>
            </a:r>
            <a:endParaRPr lang="en-US" sz="3600" dirty="0"/>
          </a:p>
        </p:txBody>
      </p:sp>
      <p:pic>
        <p:nvPicPr>
          <p:cNvPr id="9" name="Picture 8" descr="carolus linnaus.jpg"/>
          <p:cNvPicPr>
            <a:picLocks noChangeAspect="1"/>
          </p:cNvPicPr>
          <p:nvPr/>
        </p:nvPicPr>
        <p:blipFill>
          <a:blip r:embed="rId5" cstate="print">
            <a:lum bright="10000" contrast="10000"/>
          </a:blip>
          <a:srcRect l="22903" r="22903"/>
          <a:stretch>
            <a:fillRect/>
          </a:stretch>
        </p:blipFill>
        <p:spPr>
          <a:xfrm>
            <a:off x="8151812" y="3638550"/>
            <a:ext cx="2579716" cy="253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1812" y="2743200"/>
            <a:ext cx="1082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(a)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নামকরণ ল্যাটিন কিংবা ল্যাটিন ভাষার মতো করে উপস্থাপন করতে হবে।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0412" y="1676400"/>
            <a:ext cx="87302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লিনিয়াসের এই দ্বিপদ নামকরণ পদ্ধতি অনুযায়ী প্রটি জীবের--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2970212" y="762000"/>
            <a:ext cx="67986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দ্বিপদ নামকরণ পদ্ধতির নীতিমালা/রীতি-নীতিঃ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1812" y="3886200"/>
            <a:ext cx="1082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36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Zakerana dhaka</a:t>
            </a:r>
            <a:endParaRPr lang="bn-BD" sz="3600" b="1" i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তরুন প্রাণিবিজ্ঞানী সাজিদ আলী হাওলাদার---------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নতুন প্রজাতির ব্যাঙ -----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1812" y="1447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(b)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বৈজ্ঞানিক নামের দু’টি অংশ থাকবে, </a:t>
            </a:r>
            <a:endParaRPr lang="en-US" sz="36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প্রথমটি গণ নাম এবং দ্বিতীয়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অংশটি প্রজাতির নাম।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0212" y="762000"/>
            <a:ext cx="67986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দ্বিপদ নামকরণ পদ্ধতির নীতিমালা/রীতি-নীতিঃ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3812" y="2743200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3600" b="1" i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Labeo</a:t>
            </a:r>
            <a:r>
              <a:rPr lang="en-US" sz="36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rohita</a:t>
            </a:r>
            <a:endParaRPr lang="bn-BD" sz="3600" b="1" i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1812" y="3810000"/>
            <a:ext cx="1066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(c)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জিবজগতে প্রতিটি জীবের নামকে অনন্য হতে হবে।</a:t>
            </a:r>
            <a:endParaRPr lang="en-US" sz="36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কারণ, একই নাম দু’টি জীবের জন্য ব্যবহারের অনুমতি নাই।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3812" y="5105400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3600" b="1" i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Labeo</a:t>
            </a:r>
            <a:r>
              <a:rPr lang="en-US" sz="36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rohita</a:t>
            </a:r>
            <a:endParaRPr lang="bn-BD" sz="3600" b="1" i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065211" y="1447800"/>
            <a:ext cx="96774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(d)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বৈজ্ঞানিক নামের প্রথম অংশের প্রথম অক্ষর বড় অক্ষর হবে, </a:t>
            </a:r>
          </a:p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বাকি অক্ষরগুলো ছোট অক্ষর হবে এবং দ্বিতীয় অংশটির নাম </a:t>
            </a:r>
          </a:p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ছোট অক্ষর দিয়ে লিখতে হবে।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0212" y="762000"/>
            <a:ext cx="67986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দ্বিপদ নামকরণ পদ্ধতির নীতিমালা/রীতি-নীতিঃ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79612" y="3429000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36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Allium cepa</a:t>
            </a:r>
            <a:endParaRPr lang="bn-BD" sz="3600" b="1" i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012" y="4727138"/>
            <a:ext cx="1066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(e)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বৈজ্ঞানিক নাম মুদ্রণের সময় সর্বদা ইটালিক অক্ষরে লিখতে হবে।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3812" y="5525869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36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Oryza sativa</a:t>
            </a:r>
            <a:endParaRPr lang="bn-BD" sz="3600" b="1" i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065211" y="1447800"/>
            <a:ext cx="96774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(f)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বৈজ্ঞানিক নামের প্রথম অংশের প্রথম অক্ষর বড় অক্ষর হবে, </a:t>
            </a:r>
          </a:p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বাকি অক্ষরগুলো ছোট অক্ষর হবে এবং দ্বিতীয় অংশটির নাম </a:t>
            </a:r>
          </a:p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ছোট অক্ষর দিয়ে লিখতে হবে।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70212" y="762000"/>
            <a:ext cx="67986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দ্বিপদ নামকরণ পদ্ধতির নীতিমালা/রীতি-নীতিঃ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79612" y="3429000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36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Allium cepa</a:t>
            </a:r>
            <a:endParaRPr lang="bn-BD" sz="3600" b="1" i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012" y="4191000"/>
            <a:ext cx="1074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(g)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হাতে লেখার সময় গণ ও প্রজাতিক নামের নিচে </a:t>
            </a:r>
          </a:p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আলাদা আলাদা দাগ   দিতে হবে।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3812" y="5525869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3600" b="1" i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Oryza</a:t>
            </a:r>
            <a:r>
              <a:rPr lang="en-US" sz="36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sativa</a:t>
            </a:r>
            <a:endParaRPr lang="bn-BD" sz="3600" b="1" i="1" u="sng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065211" y="1447800"/>
            <a:ext cx="96774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(h)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যিনি প্রথম কোন জীবের বিজ্ঞানসম্মত নাআম দিবেন , তাঁর নাম প্রকাশের সালসহ উক্ত জীবের বইজ্ঞানিক নামের শেষে সংক্ষেপে সংযোজন করতে হবে।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70212" y="762000"/>
            <a:ext cx="67986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দ্বিপদ নামকরণ পদ্ধতির নীতিমালা/রীতি-নীতিঃ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79612" y="34290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36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Homo  sapiens L.,1758</a:t>
            </a:r>
            <a:endParaRPr lang="bn-BD" sz="3600" b="1" i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pic>
        <p:nvPicPr>
          <p:cNvPr id="7" name="Picture 6" descr="corona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86819" y="389961"/>
            <a:ext cx="5834744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hand wash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16801" y="2590800"/>
            <a:ext cx="3957403" cy="19751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4353" y="497540"/>
            <a:ext cx="41775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করোনা মহামারির </a:t>
            </a:r>
          </a:p>
          <a:p>
            <a:r>
              <a:rPr lang="bn-BD" sz="4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সময়ে তোমরা---</a:t>
            </a:r>
            <a:endParaRPr lang="en-US" sz="4800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800" y="4800600"/>
            <a:ext cx="558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বাইরে গেলে অবশ্যই মাস্ক ব্যবহার করবে।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face musk_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19200" y="2438400"/>
            <a:ext cx="3149600" cy="2362200"/>
          </a:xfrm>
          <a:prstGeom prst="rect">
            <a:avLst/>
          </a:prstGeom>
        </p:spPr>
      </p:pic>
      <p:pic>
        <p:nvPicPr>
          <p:cNvPr id="14" name="Picture 13" descr="social distance_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2400" y="2057403"/>
            <a:ext cx="9245600" cy="432288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74812" y="5791200"/>
            <a:ext cx="8857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অবশ্যই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 </a:t>
            </a:r>
            <a:r>
              <a:rPr lang="bn-B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দূ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bn-B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ত্ব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বজায় রাখবে</a:t>
            </a:r>
            <a:r>
              <a:rPr lang="bn-B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এবং স্বাস্থ্যবিধি মেনে চলবে।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3541" y="4675100"/>
            <a:ext cx="3310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সাবান দিয়ে উত্তমরূপে </a:t>
            </a:r>
          </a:p>
          <a:p>
            <a:r>
              <a:rPr lang="bn-BD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হাত ধৌত করবে।</a:t>
            </a:r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5" grpId="0"/>
      <p:bldP spid="16" grpId="0"/>
      <p:bldP spid="1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428566" y="412368"/>
            <a:ext cx="3030071" cy="89648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kumimoji="0" lang="bn-BD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1812" y="1371600"/>
            <a:ext cx="3048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0012" y="45720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bg2">
                  <a:lumMod val="50000"/>
                </a:schemeClr>
              </a:buClr>
            </a:pPr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 আলুর</a:t>
            </a:r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বৈজ্ঞানিক নাম লিখ।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0012" y="33528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bg2">
                  <a:lumMod val="50000"/>
                </a:schemeClr>
              </a:buClr>
            </a:pP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ICBN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ICZN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পূর্ণরূপ 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93813" y="19812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bg2">
                  <a:lumMod val="50000"/>
                </a:schemeClr>
              </a:buClr>
            </a:pPr>
            <a:r>
              <a:rPr lang="bn-BD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 নামকরণ</a:t>
            </a:r>
            <a:r>
              <a:rPr lang="bn-BD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bn-BD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94212" y="6096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কাজ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1812" y="1524000"/>
            <a:ext cx="35052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3812" y="2819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bg2">
                  <a:lumMod val="50000"/>
                </a:schemeClr>
              </a:buClr>
            </a:pP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 নামকরণ</a:t>
            </a:r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 নীতিমালা 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7212" y="2743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প্রতিদিন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২০ 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জনকে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সালাম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দিবে</a:t>
            </a:r>
            <a:r>
              <a:rPr lang="bn-BD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”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36612" y="609600"/>
            <a:ext cx="3352800" cy="54864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এতক্ষণ</a:t>
            </a:r>
            <a:r>
              <a:rPr kumimoji="0" lang="bn-BD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-----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6612" y="29718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bg2">
                  <a:lumMod val="50000"/>
                </a:schemeClr>
              </a:buClr>
            </a:pPr>
            <a:r>
              <a:rPr lang="bn-BD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 নামকরণ</a:t>
            </a:r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 </a:t>
            </a:r>
            <a:r>
              <a:rPr lang="en-US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</a:t>
            </a:r>
            <a:endParaRPr lang="bn-IN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293812" y="990600"/>
            <a:ext cx="9677400" cy="48768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4612" y="2209800"/>
            <a:ext cx="8153400" cy="23536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IN" sz="166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ন্যবাদ</a:t>
            </a:r>
            <a:endParaRPr lang="en-US" sz="166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binominal allium cepa.jpeg"/>
          <p:cNvPicPr>
            <a:picLocks noChangeAspect="1"/>
          </p:cNvPicPr>
          <p:nvPr/>
        </p:nvPicPr>
        <p:blipFill>
          <a:blip r:embed="rId4" cstate="print">
            <a:lum contrast="40000"/>
          </a:blip>
          <a:stretch>
            <a:fillRect/>
          </a:stretch>
        </p:blipFill>
        <p:spPr>
          <a:xfrm>
            <a:off x="6932612" y="1219200"/>
            <a:ext cx="3803650" cy="4348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19200" y="762000"/>
            <a:ext cx="35858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পরিচিতিঃ</a:t>
            </a:r>
            <a:endParaRPr lang="en-US" sz="44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04838" y="5410200"/>
            <a:ext cx="4267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মোবাইলঃ ০১৭১১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২০৭৯১৪</a:t>
            </a:r>
            <a:endParaRPr lang="en-US" sz="2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43482" y="5943600"/>
            <a:ext cx="4392697" cy="448236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+mj-lt"/>
                <a:cs typeface="SutonnyMJ" pitchFamily="2" charset="0"/>
              </a:rPr>
              <a:t>e-mail: golammostofaap@gmail.com</a:t>
            </a:r>
            <a:endParaRPr lang="en-US" sz="2000" b="1" dirty="0">
              <a:solidFill>
                <a:srgbClr val="FF0000"/>
              </a:solidFill>
              <a:latin typeface="+mj-lt"/>
              <a:cs typeface="SutonnyMJ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663380" y="1447800"/>
            <a:ext cx="6096000" cy="3352800"/>
          </a:xfrm>
          <a:prstGeom prst="right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9618" y="4836461"/>
            <a:ext cx="566569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বেগুনহাটি ফাজিল ডিগ্রি মা</a:t>
            </a:r>
            <a:r>
              <a:rPr lang="en-US" sz="4400" b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দরাসা</a:t>
            </a:r>
            <a:endParaRPr lang="en-US" sz="2800" b="1" cap="none" spc="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35052" y="5522261"/>
            <a:ext cx="35285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কাপাসিয়া,গাজীপুর।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85054" y="2445607"/>
            <a:ext cx="516312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bn-BD" sz="6000" b="1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গোলাম মোস্তফা</a:t>
            </a:r>
            <a:endParaRPr lang="en-US" sz="4000" b="1" cap="none" spc="0" dirty="0">
              <a:ln w="11430"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79612" y="3189798"/>
            <a:ext cx="4019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সহকারি অধ্যাপক (জীববিজ্ঞান)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SC05842.JPG"/>
          <p:cNvPicPr>
            <a:picLocks noChangeAspect="1"/>
          </p:cNvPicPr>
          <p:nvPr/>
        </p:nvPicPr>
        <p:blipFill>
          <a:blip r:embed="rId4" cstate="print">
            <a:lum bright="-10000" contrast="20000"/>
          </a:blip>
          <a:stretch>
            <a:fillRect/>
          </a:stretch>
        </p:blipFill>
        <p:spPr>
          <a:xfrm>
            <a:off x="7389812" y="687108"/>
            <a:ext cx="3810000" cy="47992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31812" y="3276600"/>
            <a:ext cx="54376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1g Aa¨vq (Rxeb cvV)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36454" y="4038600"/>
            <a:ext cx="24881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11’শ</a:t>
            </a:r>
            <a:r>
              <a:rPr lang="bn-BD" sz="60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পাঠ</a:t>
            </a:r>
            <a:endParaRPr lang="en-US" sz="6000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60412" y="762000"/>
            <a:ext cx="4419600" cy="1828800"/>
            <a:chOff x="3884612" y="1524000"/>
            <a:chExt cx="4419600" cy="1828800"/>
          </a:xfrm>
        </p:grpSpPr>
        <p:sp>
          <p:nvSpPr>
            <p:cNvPr id="26" name="Oval 25"/>
            <p:cNvSpPr/>
            <p:nvPr/>
          </p:nvSpPr>
          <p:spPr>
            <a:xfrm>
              <a:off x="3884612" y="1524000"/>
              <a:ext cx="4419600" cy="1828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65612" y="2438400"/>
              <a:ext cx="360547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4800" b="1" dirty="0" smtClean="0">
                  <a:latin typeface="NikoshBAN" pitchFamily="2" charset="0"/>
                  <a:cs typeface="NikoshBAN" pitchFamily="2" charset="0"/>
                </a:rPr>
                <a:t>বিষয়ঃ জীববিজ্ঞান</a:t>
              </a:r>
              <a:endParaRPr lang="en-US" sz="4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37012" y="1524000"/>
              <a:ext cx="3689758" cy="120032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bn-BD" sz="7200" b="1" dirty="0" smtClean="0">
                  <a:ln w="18000">
                    <a:solidFill>
                      <a:srgbClr val="FF0000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নবম শ্রেণি</a:t>
              </a:r>
              <a:endParaRPr lang="en-US" sz="72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9" name="Picture 8" descr="binominal jackfruit.jpg"/>
          <p:cNvPicPr>
            <a:picLocks noChangeAspect="1"/>
          </p:cNvPicPr>
          <p:nvPr/>
        </p:nvPicPr>
        <p:blipFill>
          <a:blip r:embed="rId4" cstate="print">
            <a:lum contrast="30000"/>
          </a:blip>
          <a:stretch>
            <a:fillRect/>
          </a:stretch>
        </p:blipFill>
        <p:spPr>
          <a:xfrm>
            <a:off x="5865812" y="609600"/>
            <a:ext cx="55626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18412" y="1143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Oryza sativa</a:t>
            </a:r>
            <a:r>
              <a:rPr lang="bn-BD" sz="4000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18412" y="22098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Apis indica</a:t>
            </a:r>
            <a:r>
              <a:rPr lang="bn-BD" sz="40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18412" y="3581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Panthera tigris</a:t>
            </a:r>
            <a:r>
              <a:rPr lang="bn-BD" sz="4000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18412" y="50292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Homo sapiens</a:t>
            </a:r>
            <a:r>
              <a:rPr lang="bn-BD" sz="40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760412" y="1143000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760412" y="5029200"/>
            <a:ext cx="10390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0412" y="2209800"/>
            <a:ext cx="14045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মৌমাছি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0412" y="3581400"/>
            <a:ext cx="7601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2894012" y="1143000"/>
            <a:ext cx="17812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Paddy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2894012" y="2209800"/>
            <a:ext cx="11448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Bee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4012" y="5029200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4012" y="3581400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Tiger</a:t>
            </a:r>
            <a:endParaRPr lang="en-US" sz="3600" dirty="0"/>
          </a:p>
        </p:txBody>
      </p:sp>
      <p:pic>
        <p:nvPicPr>
          <p:cNvPr id="20" name="Picture 19" descr="binominal apis.jpg"/>
          <p:cNvPicPr>
            <a:picLocks noChangeAspect="1"/>
          </p:cNvPicPr>
          <p:nvPr/>
        </p:nvPicPr>
        <p:blipFill>
          <a:blip r:embed="rId4" cstate="print">
            <a:lum bright="20000" contrast="30000"/>
          </a:blip>
          <a:stretch>
            <a:fillRect/>
          </a:stretch>
        </p:blipFill>
        <p:spPr>
          <a:xfrm>
            <a:off x="5561012" y="2057400"/>
            <a:ext cx="1695450" cy="1124157"/>
          </a:xfrm>
          <a:prstGeom prst="rect">
            <a:avLst/>
          </a:prstGeom>
        </p:spPr>
      </p:pic>
      <p:pic>
        <p:nvPicPr>
          <p:cNvPr id="21" name="Picture 20" descr="binominal homo sapiens.jpg"/>
          <p:cNvPicPr>
            <a:picLocks noChangeAspect="1"/>
          </p:cNvPicPr>
          <p:nvPr/>
        </p:nvPicPr>
        <p:blipFill>
          <a:blip r:embed="rId5" cstate="print"/>
          <a:srcRect l="44844"/>
          <a:stretch>
            <a:fillRect/>
          </a:stretch>
        </p:blipFill>
        <p:spPr>
          <a:xfrm>
            <a:off x="5561012" y="4797374"/>
            <a:ext cx="1752600" cy="1158113"/>
          </a:xfrm>
          <a:prstGeom prst="rect">
            <a:avLst/>
          </a:prstGeom>
        </p:spPr>
      </p:pic>
      <p:pic>
        <p:nvPicPr>
          <p:cNvPr id="22" name="Picture 21" descr="binominal tiger.jpg"/>
          <p:cNvPicPr>
            <a:picLocks noChangeAspect="1"/>
          </p:cNvPicPr>
          <p:nvPr/>
        </p:nvPicPr>
        <p:blipFill>
          <a:blip r:embed="rId6" cstate="print">
            <a:lum bright="10000" contrast="20000"/>
          </a:blip>
          <a:stretch>
            <a:fillRect/>
          </a:stretch>
        </p:blipFill>
        <p:spPr>
          <a:xfrm>
            <a:off x="5484812" y="3429000"/>
            <a:ext cx="1831392" cy="1066800"/>
          </a:xfrm>
          <a:prstGeom prst="rect">
            <a:avLst/>
          </a:prstGeom>
        </p:spPr>
      </p:pic>
      <p:pic>
        <p:nvPicPr>
          <p:cNvPr id="23" name="Picture 22" descr="plant-paddy.jpeg"/>
          <p:cNvPicPr>
            <a:picLocks noChangeAspect="1"/>
          </p:cNvPicPr>
          <p:nvPr/>
        </p:nvPicPr>
        <p:blipFill>
          <a:blip r:embed="rId7" cstate="print">
            <a:lum bright="20000" contrast="20000"/>
          </a:blip>
          <a:stretch>
            <a:fillRect/>
          </a:stretch>
        </p:blipFill>
        <p:spPr>
          <a:xfrm>
            <a:off x="5408612" y="838200"/>
            <a:ext cx="1904999" cy="1034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  <p:bldP spid="19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665412" y="3200400"/>
            <a:ext cx="6629400" cy="1828800"/>
            <a:chOff x="4341812" y="4572000"/>
            <a:chExt cx="6629400" cy="1828800"/>
          </a:xfrm>
        </p:grpSpPr>
        <p:sp>
          <p:nvSpPr>
            <p:cNvPr id="26" name="Oval 25"/>
            <p:cNvSpPr/>
            <p:nvPr/>
          </p:nvSpPr>
          <p:spPr>
            <a:xfrm>
              <a:off x="4341812" y="4572000"/>
              <a:ext cx="6629400" cy="1828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03812" y="4800600"/>
              <a:ext cx="55626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88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দ্বিপদ নামকরণ </a:t>
              </a:r>
              <a:endParaRPr lang="en-US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370012" y="1487269"/>
            <a:ext cx="922020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এধরণের নামকরণকে আমরা কী নামে অভিহিত করতে পারি  ?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89012" y="685800"/>
            <a:ext cx="6858000" cy="12192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হ্যাঁ, আমাদের আজকের আলোচ্য বিষয়----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65412" y="3200400"/>
            <a:ext cx="6553200" cy="1752600"/>
            <a:chOff x="4341812" y="4572000"/>
            <a:chExt cx="6629400" cy="1828800"/>
          </a:xfrm>
        </p:grpSpPr>
        <p:sp>
          <p:nvSpPr>
            <p:cNvPr id="6" name="Oval 5"/>
            <p:cNvSpPr/>
            <p:nvPr/>
          </p:nvSpPr>
          <p:spPr>
            <a:xfrm>
              <a:off x="4341812" y="4572000"/>
              <a:ext cx="6629400" cy="18288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03812" y="4800600"/>
              <a:ext cx="55626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88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দ্বিপদ নামকরণ </a:t>
              </a:r>
              <a:endParaRPr lang="en-US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132012" y="609600"/>
            <a:ext cx="2761986" cy="893130"/>
            <a:chOff x="3406589" y="444910"/>
            <a:chExt cx="2650288" cy="1362715"/>
          </a:xfrm>
        </p:grpSpPr>
        <p:sp>
          <p:nvSpPr>
            <p:cNvPr id="6" name="Flowchart: Punched Tape 5"/>
            <p:cNvSpPr/>
            <p:nvPr/>
          </p:nvSpPr>
          <p:spPr>
            <a:xfrm>
              <a:off x="3406589" y="444910"/>
              <a:ext cx="2339788" cy="1326777"/>
            </a:xfrm>
            <a:prstGeom prst="flowChartPunchedTap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52826" y="633632"/>
              <a:ext cx="2504051" cy="1173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217612" y="2971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bg2">
                  <a:lumMod val="50000"/>
                </a:schemeClr>
              </a:buClr>
            </a:pP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ICBN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ICZN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পূর্ণরূপ কী তা ব্যাখ্যা করতে 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পারবে;</a:t>
            </a:r>
            <a:endParaRPr lang="bn-BD" sz="32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3812" y="1981200"/>
            <a:ext cx="8151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bg2">
                  <a:lumMod val="50000"/>
                </a:schemeClr>
              </a:buClr>
            </a:pPr>
            <a:r>
              <a:rPr lang="bn-BD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 নামকরণ</a:t>
            </a:r>
            <a:r>
              <a:rPr lang="bn-BD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 </a:t>
            </a:r>
            <a:r>
              <a:rPr lang="bn-BD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 ব্যাখ্যা করতে পারবে;</a:t>
            </a:r>
            <a:endParaRPr lang="bn-IN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0412" y="609600"/>
            <a:ext cx="39132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  </a:t>
            </a:r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1412" y="5257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bg2">
                  <a:lumMod val="50000"/>
                </a:schemeClr>
              </a:buClr>
            </a:pP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কতিপয় জীবের  বৈজ্ঞানিক নাম লিখতে  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1412" y="4191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bg2">
                  <a:lumMod val="50000"/>
                </a:schemeClr>
              </a:buClr>
            </a:pPr>
            <a:r>
              <a:rPr lang="bn-BD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দ্বিপদ নামকরণ</a:t>
            </a:r>
            <a:r>
              <a:rPr lang="bn-BD" sz="2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 নীতিমালা </a:t>
            </a:r>
            <a:r>
              <a:rPr lang="bn-BD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পারবে;</a:t>
            </a:r>
            <a:endParaRPr lang="bn-IN" sz="2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sampel final 2.jpg"/>
          <p:cNvPicPr>
            <a:picLocks noChangeAspect="1"/>
          </p:cNvPicPr>
          <p:nvPr/>
        </p:nvPicPr>
        <p:blipFill>
          <a:blip r:embed="rId3" cstate="print"/>
          <a:srcRect r="31423" b="46666"/>
          <a:stretch>
            <a:fillRect/>
          </a:stretch>
        </p:blipFill>
        <p:spPr>
          <a:xfrm>
            <a:off x="-1588" y="0"/>
            <a:ext cx="12190413" cy="6858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055812" y="457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দ্বিপদ নামকরণ (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binomial nomenclature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1" y="1600200"/>
            <a:ext cx="109728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 জীবের বৈজ্ঞানিক নাম দু’টি অংশ বা পদ নিয়ে গঠিত হয়।</a:t>
            </a:r>
          </a:p>
          <a:p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প্রথম অংশটি তার 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গণের</a:t>
            </a: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নাম এবং দ্বিতীয় অংশটি তার 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প্রজাতি</a:t>
            </a: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 নাম বুঝায়, এরূপ দুটি পদ নিয়ে গঠিত নামকে </a:t>
            </a:r>
            <a:r>
              <a:rPr lang="bn-BD" sz="4400" b="1" dirty="0" smtClean="0">
                <a:solidFill>
                  <a:srgbClr val="00FFFF"/>
                </a:solidFill>
                <a:latin typeface="NikoshBAN" pitchFamily="2" charset="0"/>
                <a:cs typeface="NikoshBAN" pitchFamily="2" charset="0"/>
              </a:rPr>
              <a:t>দ্বিপদ নাম </a:t>
            </a: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0413" y="4343400"/>
            <a:ext cx="1021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এবং নামকরণের প্রক্রিয়াকে </a:t>
            </a:r>
            <a:r>
              <a:rPr lang="bn-BD" sz="4400" b="1" dirty="0" smtClean="0">
                <a:solidFill>
                  <a:srgbClr val="00FFFF"/>
                </a:solidFill>
                <a:latin typeface="NikoshBAN" pitchFamily="2" charset="0"/>
                <a:cs typeface="NikoshBAN" pitchFamily="2" charset="0"/>
              </a:rPr>
              <a:t>দ্বিপদ নামকরণ</a:t>
            </a: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FFFF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বলে।  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617</Words>
  <Application>Microsoft Office PowerPoint</Application>
  <PresentationFormat>Custom</PresentationFormat>
  <Paragraphs>141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285</cp:revision>
  <dcterms:created xsi:type="dcterms:W3CDTF">2021-01-18T16:01:25Z</dcterms:created>
  <dcterms:modified xsi:type="dcterms:W3CDTF">2021-02-12T15:33:04Z</dcterms:modified>
</cp:coreProperties>
</file>