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4"/>
  </p:notesMasterIdLst>
  <p:sldIdLst>
    <p:sldId id="303" r:id="rId2"/>
    <p:sldId id="312" r:id="rId3"/>
    <p:sldId id="309" r:id="rId4"/>
    <p:sldId id="302" r:id="rId5"/>
    <p:sldId id="263" r:id="rId6"/>
    <p:sldId id="259" r:id="rId7"/>
    <p:sldId id="299" r:id="rId8"/>
    <p:sldId id="300" r:id="rId9"/>
    <p:sldId id="298" r:id="rId10"/>
    <p:sldId id="270" r:id="rId11"/>
    <p:sldId id="296" r:id="rId12"/>
    <p:sldId id="301" r:id="rId13"/>
    <p:sldId id="306" r:id="rId14"/>
    <p:sldId id="307" r:id="rId15"/>
    <p:sldId id="304" r:id="rId16"/>
    <p:sldId id="305" r:id="rId17"/>
    <p:sldId id="267" r:id="rId18"/>
    <p:sldId id="308" r:id="rId19"/>
    <p:sldId id="310" r:id="rId20"/>
    <p:sldId id="313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aur.arman.85@gmail.com" initials="a" lastIdx="1" clrIdx="0">
    <p:extLst>
      <p:ext uri="{19B8F6BF-5375-455C-9EA6-DF929625EA0E}">
        <p15:presenceInfo xmlns:p15="http://schemas.microsoft.com/office/powerpoint/2012/main" userId="d52cdfaa46c421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FF9D"/>
    <a:srgbClr val="66FF99"/>
    <a:srgbClr val="666699"/>
    <a:srgbClr val="69CD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4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F5A92-54E5-4245-A6B6-4C272EF31067}" type="doc">
      <dgm:prSet loTypeId="urn:microsoft.com/office/officeart/2005/8/layout/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C8FC6-37A7-46B1-8A16-BFAE2CFE9D07}">
      <dgm:prSet phldrT="[Text]"/>
      <dgm:spPr/>
      <dgm:t>
        <a:bodyPr/>
        <a:lstStyle/>
        <a:p>
          <a:r>
            <a:rPr lang="en-US" dirty="0"/>
            <a:t>  </a:t>
          </a:r>
          <a:r>
            <a:rPr lang="en-US" b="1" dirty="0" err="1"/>
            <a:t>শ্রেণী</a:t>
          </a:r>
          <a:endParaRPr lang="en-US" b="1" dirty="0"/>
        </a:p>
      </dgm:t>
    </dgm:pt>
    <dgm:pt modelId="{F8F2340C-5DB6-4C02-9383-B559D66DE7ED}" type="parTrans" cxnId="{58A1FB82-F63E-4F7F-8C50-F61C03326E4D}">
      <dgm:prSet/>
      <dgm:spPr/>
      <dgm:t>
        <a:bodyPr/>
        <a:lstStyle/>
        <a:p>
          <a:endParaRPr lang="en-US"/>
        </a:p>
      </dgm:t>
    </dgm:pt>
    <dgm:pt modelId="{9C9423A9-9DCE-4F4C-B1A7-0C8D45977A3A}" type="sibTrans" cxnId="{58A1FB82-F63E-4F7F-8C50-F61C03326E4D}">
      <dgm:prSet/>
      <dgm:spPr/>
      <dgm:t>
        <a:bodyPr/>
        <a:lstStyle/>
        <a:p>
          <a:endParaRPr lang="en-US"/>
        </a:p>
      </dgm:t>
    </dgm:pt>
    <dgm:pt modelId="{CE5FD989-CA6F-416B-A710-60340D438DB5}">
      <dgm:prSet phldrT="[Text]"/>
      <dgm:spPr/>
      <dgm:t>
        <a:bodyPr/>
        <a:lstStyle/>
        <a:p>
          <a:r>
            <a:rPr lang="en-US" b="1" dirty="0" err="1"/>
            <a:t>দ্বাদশ</a:t>
          </a:r>
          <a:endParaRPr lang="en-US" b="1" dirty="0"/>
        </a:p>
      </dgm:t>
    </dgm:pt>
    <dgm:pt modelId="{6035A4B9-376F-4564-A2B6-273A05EEAAAC}" type="parTrans" cxnId="{37908B40-D814-4B9F-BAA8-CF179B001611}">
      <dgm:prSet/>
      <dgm:spPr/>
      <dgm:t>
        <a:bodyPr/>
        <a:lstStyle/>
        <a:p>
          <a:endParaRPr lang="en-US"/>
        </a:p>
      </dgm:t>
    </dgm:pt>
    <dgm:pt modelId="{51524064-201D-47E0-8E30-1BD7FAE7A1D2}" type="sibTrans" cxnId="{37908B40-D814-4B9F-BAA8-CF179B001611}">
      <dgm:prSet/>
      <dgm:spPr/>
      <dgm:t>
        <a:bodyPr/>
        <a:lstStyle/>
        <a:p>
          <a:endParaRPr lang="en-US"/>
        </a:p>
      </dgm:t>
    </dgm:pt>
    <dgm:pt modelId="{8C2657A7-EE39-445D-84CE-B90BA58B813D}">
      <dgm:prSet phldrT="[Text]"/>
      <dgm:spPr/>
      <dgm:t>
        <a:bodyPr/>
        <a:lstStyle/>
        <a:p>
          <a:r>
            <a:rPr lang="en-US" dirty="0"/>
            <a:t>  </a:t>
          </a:r>
          <a:r>
            <a:rPr lang="en-US" b="1" dirty="0" err="1"/>
            <a:t>বিষয়</a:t>
          </a:r>
          <a:endParaRPr lang="en-US" b="1" dirty="0"/>
        </a:p>
      </dgm:t>
    </dgm:pt>
    <dgm:pt modelId="{552AE0DE-ABFF-452E-BC58-2C0818A8CA57}" type="parTrans" cxnId="{54183907-3964-4BD2-8187-16AD8D9D86FD}">
      <dgm:prSet/>
      <dgm:spPr/>
      <dgm:t>
        <a:bodyPr/>
        <a:lstStyle/>
        <a:p>
          <a:endParaRPr lang="en-US"/>
        </a:p>
      </dgm:t>
    </dgm:pt>
    <dgm:pt modelId="{444ED785-4262-485C-89B7-A9E1B4AF3A43}" type="sibTrans" cxnId="{54183907-3964-4BD2-8187-16AD8D9D86FD}">
      <dgm:prSet/>
      <dgm:spPr/>
      <dgm:t>
        <a:bodyPr/>
        <a:lstStyle/>
        <a:p>
          <a:endParaRPr lang="en-US"/>
        </a:p>
      </dgm:t>
    </dgm:pt>
    <dgm:pt modelId="{FA7AF333-3B74-4D37-AA15-00F83211E842}">
      <dgm:prSet phldrT="[Text]" custT="1"/>
      <dgm:spPr/>
      <dgm:t>
        <a:bodyPr/>
        <a:lstStyle/>
        <a:p>
          <a:r>
            <a:rPr lang="en-US" sz="2800" b="1" dirty="0" err="1"/>
            <a:t>উচ্চতর</a:t>
          </a:r>
          <a:r>
            <a:rPr lang="en-US" sz="2800" b="1" dirty="0"/>
            <a:t> </a:t>
          </a:r>
          <a:r>
            <a:rPr lang="en-US" sz="2800" b="1" dirty="0" err="1"/>
            <a:t>গণিত</a:t>
          </a:r>
          <a:endParaRPr lang="en-US" sz="2800" b="1" dirty="0"/>
        </a:p>
      </dgm:t>
    </dgm:pt>
    <dgm:pt modelId="{9B3A58E0-7E77-4238-A869-A211686897E5}" type="parTrans" cxnId="{EEBE4A03-3ED6-47EF-8C77-D3BC7598709F}">
      <dgm:prSet/>
      <dgm:spPr/>
      <dgm:t>
        <a:bodyPr/>
        <a:lstStyle/>
        <a:p>
          <a:endParaRPr lang="en-US"/>
        </a:p>
      </dgm:t>
    </dgm:pt>
    <dgm:pt modelId="{40163E3A-ADB7-4E02-A5C9-BDF26F86B91A}" type="sibTrans" cxnId="{EEBE4A03-3ED6-47EF-8C77-D3BC7598709F}">
      <dgm:prSet/>
      <dgm:spPr/>
      <dgm:t>
        <a:bodyPr/>
        <a:lstStyle/>
        <a:p>
          <a:endParaRPr lang="en-US"/>
        </a:p>
      </dgm:t>
    </dgm:pt>
    <dgm:pt modelId="{3C721CA9-F95D-4482-BBD1-F76063FE01CC}">
      <dgm:prSet phldrT="[Text]"/>
      <dgm:spPr/>
      <dgm:t>
        <a:bodyPr/>
        <a:lstStyle/>
        <a:p>
          <a:r>
            <a:rPr lang="en-US" dirty="0"/>
            <a:t> </a:t>
          </a:r>
          <a:r>
            <a:rPr lang="en-US" b="1" dirty="0"/>
            <a:t>অধ্যায়-৬</a:t>
          </a:r>
        </a:p>
      </dgm:t>
    </dgm:pt>
    <dgm:pt modelId="{2F0EFE1B-0BE9-4FDB-9254-C151F293D8F8}" type="parTrans" cxnId="{0B835EE2-8101-4862-80FF-918697289C08}">
      <dgm:prSet/>
      <dgm:spPr/>
      <dgm:t>
        <a:bodyPr/>
        <a:lstStyle/>
        <a:p>
          <a:endParaRPr lang="en-US"/>
        </a:p>
      </dgm:t>
    </dgm:pt>
    <dgm:pt modelId="{3A817EE4-B09A-4597-AFBE-CEF751FB4FA2}" type="sibTrans" cxnId="{0B835EE2-8101-4862-80FF-918697289C08}">
      <dgm:prSet/>
      <dgm:spPr/>
      <dgm:t>
        <a:bodyPr/>
        <a:lstStyle/>
        <a:p>
          <a:endParaRPr lang="en-US"/>
        </a:p>
      </dgm:t>
    </dgm:pt>
    <dgm:pt modelId="{5CC4A15C-C7F9-4E12-B978-9F27A858475C}">
      <dgm:prSet phldrT="[Text]" custT="1"/>
      <dgm:spPr/>
      <dgm:t>
        <a:bodyPr/>
        <a:lstStyle/>
        <a:p>
          <a:r>
            <a:rPr lang="bn-BD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ত্রিকোণমিতিক</a:t>
          </a:r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 অনুপাত </a:t>
          </a:r>
          <a:endParaRPr lang="en-US" sz="2800" b="1" dirty="0"/>
        </a:p>
      </dgm:t>
    </dgm:pt>
    <dgm:pt modelId="{B0499F72-3CF8-4BA2-8C9E-3F129FE1EE1A}" type="parTrans" cxnId="{0BA2E7D9-8391-4FF2-B61A-D1259E347A06}">
      <dgm:prSet/>
      <dgm:spPr/>
      <dgm:t>
        <a:bodyPr/>
        <a:lstStyle/>
        <a:p>
          <a:endParaRPr lang="en-US"/>
        </a:p>
      </dgm:t>
    </dgm:pt>
    <dgm:pt modelId="{DFEA4D78-71C1-40F4-A351-B3705651EAF5}" type="sibTrans" cxnId="{0BA2E7D9-8391-4FF2-B61A-D1259E347A06}">
      <dgm:prSet/>
      <dgm:spPr/>
      <dgm:t>
        <a:bodyPr/>
        <a:lstStyle/>
        <a:p>
          <a:endParaRPr lang="en-US"/>
        </a:p>
      </dgm:t>
    </dgm:pt>
    <dgm:pt modelId="{06BF8499-D848-4A48-8F09-CC6D6DCC034C}" type="pres">
      <dgm:prSet presAssocID="{F54F5A92-54E5-4245-A6B6-4C272EF31067}" presName="linearFlow" presStyleCnt="0">
        <dgm:presLayoutVars>
          <dgm:dir/>
          <dgm:animLvl val="lvl"/>
          <dgm:resizeHandles val="exact"/>
        </dgm:presLayoutVars>
      </dgm:prSet>
      <dgm:spPr/>
    </dgm:pt>
    <dgm:pt modelId="{6D965D6A-10A3-4310-B1CE-5D55E04697EE}" type="pres">
      <dgm:prSet presAssocID="{80BC8FC6-37A7-46B1-8A16-BFAE2CFE9D07}" presName="composite" presStyleCnt="0"/>
      <dgm:spPr/>
    </dgm:pt>
    <dgm:pt modelId="{0B8116CF-B10A-4383-B327-3C49A050891D}" type="pres">
      <dgm:prSet presAssocID="{80BC8FC6-37A7-46B1-8A16-BFAE2CFE9D0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AE6131F-182E-429D-85F4-26C8B427B2D6}" type="pres">
      <dgm:prSet presAssocID="{80BC8FC6-37A7-46B1-8A16-BFAE2CFE9D07}" presName="parSh" presStyleLbl="node1" presStyleIdx="0" presStyleCnt="3"/>
      <dgm:spPr/>
    </dgm:pt>
    <dgm:pt modelId="{ABC06713-01EA-41C5-B498-C7F837A1DE4F}" type="pres">
      <dgm:prSet presAssocID="{80BC8FC6-37A7-46B1-8A16-BFAE2CFE9D07}" presName="desTx" presStyleLbl="fgAcc1" presStyleIdx="0" presStyleCnt="3">
        <dgm:presLayoutVars>
          <dgm:bulletEnabled val="1"/>
        </dgm:presLayoutVars>
      </dgm:prSet>
      <dgm:spPr/>
    </dgm:pt>
    <dgm:pt modelId="{4AD6475F-20AB-414E-A4BA-9DE686D2C826}" type="pres">
      <dgm:prSet presAssocID="{9C9423A9-9DCE-4F4C-B1A7-0C8D45977A3A}" presName="sibTrans" presStyleLbl="sibTrans2D1" presStyleIdx="0" presStyleCnt="2"/>
      <dgm:spPr/>
    </dgm:pt>
    <dgm:pt modelId="{3513B32A-36D5-4237-8F69-13C7F3622543}" type="pres">
      <dgm:prSet presAssocID="{9C9423A9-9DCE-4F4C-B1A7-0C8D45977A3A}" presName="connTx" presStyleLbl="sibTrans2D1" presStyleIdx="0" presStyleCnt="2"/>
      <dgm:spPr/>
    </dgm:pt>
    <dgm:pt modelId="{42E4F435-ECA8-461B-AF4C-806D9C2629F0}" type="pres">
      <dgm:prSet presAssocID="{8C2657A7-EE39-445D-84CE-B90BA58B813D}" presName="composite" presStyleCnt="0"/>
      <dgm:spPr/>
    </dgm:pt>
    <dgm:pt modelId="{73D99200-EE18-41EC-A60E-FFF922B36DC7}" type="pres">
      <dgm:prSet presAssocID="{8C2657A7-EE39-445D-84CE-B90BA58B813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2B32778-7C19-416D-BB33-639677D1EB51}" type="pres">
      <dgm:prSet presAssocID="{8C2657A7-EE39-445D-84CE-B90BA58B813D}" presName="parSh" presStyleLbl="node1" presStyleIdx="1" presStyleCnt="3"/>
      <dgm:spPr/>
    </dgm:pt>
    <dgm:pt modelId="{9856B102-E78E-491C-87B7-BB6318F6F90F}" type="pres">
      <dgm:prSet presAssocID="{8C2657A7-EE39-445D-84CE-B90BA58B813D}" presName="desTx" presStyleLbl="fgAcc1" presStyleIdx="1" presStyleCnt="3">
        <dgm:presLayoutVars>
          <dgm:bulletEnabled val="1"/>
        </dgm:presLayoutVars>
      </dgm:prSet>
      <dgm:spPr/>
    </dgm:pt>
    <dgm:pt modelId="{D1321A70-E523-44EB-89DC-2CB29874FD5F}" type="pres">
      <dgm:prSet presAssocID="{444ED785-4262-485C-89B7-A9E1B4AF3A43}" presName="sibTrans" presStyleLbl="sibTrans2D1" presStyleIdx="1" presStyleCnt="2"/>
      <dgm:spPr/>
    </dgm:pt>
    <dgm:pt modelId="{ECB9AD48-1D9F-4FE1-8AE7-CE33A3099F3B}" type="pres">
      <dgm:prSet presAssocID="{444ED785-4262-485C-89B7-A9E1B4AF3A43}" presName="connTx" presStyleLbl="sibTrans2D1" presStyleIdx="1" presStyleCnt="2"/>
      <dgm:spPr/>
    </dgm:pt>
    <dgm:pt modelId="{4BB9FA07-EE2A-4C83-A960-16259C84E425}" type="pres">
      <dgm:prSet presAssocID="{3C721CA9-F95D-4482-BBD1-F76063FE01CC}" presName="composite" presStyleCnt="0"/>
      <dgm:spPr/>
    </dgm:pt>
    <dgm:pt modelId="{384BBAF3-328F-45E9-BF9B-94828F22DABD}" type="pres">
      <dgm:prSet presAssocID="{3C721CA9-F95D-4482-BBD1-F76063FE01C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6D63745-E891-4CCE-A30D-C0470A17B891}" type="pres">
      <dgm:prSet presAssocID="{3C721CA9-F95D-4482-BBD1-F76063FE01CC}" presName="parSh" presStyleLbl="node1" presStyleIdx="2" presStyleCnt="3" custLinFactNeighborX="1391" custLinFactNeighborY="0"/>
      <dgm:spPr/>
    </dgm:pt>
    <dgm:pt modelId="{0F50E4CB-C645-4145-8525-FDC097B27355}" type="pres">
      <dgm:prSet presAssocID="{3C721CA9-F95D-4482-BBD1-F76063FE01CC}" presName="desTx" presStyleLbl="fgAcc1" presStyleIdx="2" presStyleCnt="3" custScaleX="114147" custLinFactNeighborX="220" custLinFactNeighborY="2035">
        <dgm:presLayoutVars>
          <dgm:bulletEnabled val="1"/>
        </dgm:presLayoutVars>
      </dgm:prSet>
      <dgm:spPr/>
    </dgm:pt>
  </dgm:ptLst>
  <dgm:cxnLst>
    <dgm:cxn modelId="{EEBE4A03-3ED6-47EF-8C77-D3BC7598709F}" srcId="{8C2657A7-EE39-445D-84CE-B90BA58B813D}" destId="{FA7AF333-3B74-4D37-AA15-00F83211E842}" srcOrd="0" destOrd="0" parTransId="{9B3A58E0-7E77-4238-A869-A211686897E5}" sibTransId="{40163E3A-ADB7-4E02-A5C9-BDF26F86B91A}"/>
    <dgm:cxn modelId="{54183907-3964-4BD2-8187-16AD8D9D86FD}" srcId="{F54F5A92-54E5-4245-A6B6-4C272EF31067}" destId="{8C2657A7-EE39-445D-84CE-B90BA58B813D}" srcOrd="1" destOrd="0" parTransId="{552AE0DE-ABFF-452E-BC58-2C0818A8CA57}" sibTransId="{444ED785-4262-485C-89B7-A9E1B4AF3A43}"/>
    <dgm:cxn modelId="{8A333E09-5D8D-41A8-BB43-B7261E556574}" type="presOf" srcId="{5CC4A15C-C7F9-4E12-B978-9F27A858475C}" destId="{0F50E4CB-C645-4145-8525-FDC097B27355}" srcOrd="0" destOrd="0" presId="urn:microsoft.com/office/officeart/2005/8/layout/process3"/>
    <dgm:cxn modelId="{01006235-2E63-4694-8878-09E55BB25BEB}" type="presOf" srcId="{8C2657A7-EE39-445D-84CE-B90BA58B813D}" destId="{73D99200-EE18-41EC-A60E-FFF922B36DC7}" srcOrd="0" destOrd="0" presId="urn:microsoft.com/office/officeart/2005/8/layout/process3"/>
    <dgm:cxn modelId="{37908B40-D814-4B9F-BAA8-CF179B001611}" srcId="{80BC8FC6-37A7-46B1-8A16-BFAE2CFE9D07}" destId="{CE5FD989-CA6F-416B-A710-60340D438DB5}" srcOrd="0" destOrd="0" parTransId="{6035A4B9-376F-4564-A2B6-273A05EEAAAC}" sibTransId="{51524064-201D-47E0-8E30-1BD7FAE7A1D2}"/>
    <dgm:cxn modelId="{5D10855E-5311-4329-A1F7-DC8593123CCF}" type="presOf" srcId="{3C721CA9-F95D-4482-BBD1-F76063FE01CC}" destId="{384BBAF3-328F-45E9-BF9B-94828F22DABD}" srcOrd="0" destOrd="0" presId="urn:microsoft.com/office/officeart/2005/8/layout/process3"/>
    <dgm:cxn modelId="{C97EB764-D31C-4940-BE09-BB5BF12807BA}" type="presOf" srcId="{3C721CA9-F95D-4482-BBD1-F76063FE01CC}" destId="{D6D63745-E891-4CCE-A30D-C0470A17B891}" srcOrd="1" destOrd="0" presId="urn:microsoft.com/office/officeart/2005/8/layout/process3"/>
    <dgm:cxn modelId="{547EA76C-AAC5-43A0-88E0-AC7A0BABFB82}" type="presOf" srcId="{F54F5A92-54E5-4245-A6B6-4C272EF31067}" destId="{06BF8499-D848-4A48-8F09-CC6D6DCC034C}" srcOrd="0" destOrd="0" presId="urn:microsoft.com/office/officeart/2005/8/layout/process3"/>
    <dgm:cxn modelId="{58A1FB82-F63E-4F7F-8C50-F61C03326E4D}" srcId="{F54F5A92-54E5-4245-A6B6-4C272EF31067}" destId="{80BC8FC6-37A7-46B1-8A16-BFAE2CFE9D07}" srcOrd="0" destOrd="0" parTransId="{F8F2340C-5DB6-4C02-9383-B559D66DE7ED}" sibTransId="{9C9423A9-9DCE-4F4C-B1A7-0C8D45977A3A}"/>
    <dgm:cxn modelId="{5FD34CA6-89E1-4A2C-ACB6-18296CE0F765}" type="presOf" srcId="{9C9423A9-9DCE-4F4C-B1A7-0C8D45977A3A}" destId="{4AD6475F-20AB-414E-A4BA-9DE686D2C826}" srcOrd="0" destOrd="0" presId="urn:microsoft.com/office/officeart/2005/8/layout/process3"/>
    <dgm:cxn modelId="{8E2DCCBC-8FF9-498D-ACEF-B45AD7BEEDCA}" type="presOf" srcId="{FA7AF333-3B74-4D37-AA15-00F83211E842}" destId="{9856B102-E78E-491C-87B7-BB6318F6F90F}" srcOrd="0" destOrd="0" presId="urn:microsoft.com/office/officeart/2005/8/layout/process3"/>
    <dgm:cxn modelId="{DFFABFBE-B2F8-4921-9961-E04F93510025}" type="presOf" srcId="{8C2657A7-EE39-445D-84CE-B90BA58B813D}" destId="{82B32778-7C19-416D-BB33-639677D1EB51}" srcOrd="1" destOrd="0" presId="urn:microsoft.com/office/officeart/2005/8/layout/process3"/>
    <dgm:cxn modelId="{C96658BF-69EB-4B4E-BDD6-763D314FA55F}" type="presOf" srcId="{444ED785-4262-485C-89B7-A9E1B4AF3A43}" destId="{D1321A70-E523-44EB-89DC-2CB29874FD5F}" srcOrd="0" destOrd="0" presId="urn:microsoft.com/office/officeart/2005/8/layout/process3"/>
    <dgm:cxn modelId="{1D473BD4-D477-484F-A94B-89BAF34A1336}" type="presOf" srcId="{80BC8FC6-37A7-46B1-8A16-BFAE2CFE9D07}" destId="{0B8116CF-B10A-4383-B327-3C49A050891D}" srcOrd="0" destOrd="0" presId="urn:microsoft.com/office/officeart/2005/8/layout/process3"/>
    <dgm:cxn modelId="{0BA2E7D9-8391-4FF2-B61A-D1259E347A06}" srcId="{3C721CA9-F95D-4482-BBD1-F76063FE01CC}" destId="{5CC4A15C-C7F9-4E12-B978-9F27A858475C}" srcOrd="0" destOrd="0" parTransId="{B0499F72-3CF8-4BA2-8C9E-3F129FE1EE1A}" sibTransId="{DFEA4D78-71C1-40F4-A351-B3705651EAF5}"/>
    <dgm:cxn modelId="{499E6FDA-E0D8-4476-8D39-D1140CEEE659}" type="presOf" srcId="{80BC8FC6-37A7-46B1-8A16-BFAE2CFE9D07}" destId="{6AE6131F-182E-429D-85F4-26C8B427B2D6}" srcOrd="1" destOrd="0" presId="urn:microsoft.com/office/officeart/2005/8/layout/process3"/>
    <dgm:cxn modelId="{0B835EE2-8101-4862-80FF-918697289C08}" srcId="{F54F5A92-54E5-4245-A6B6-4C272EF31067}" destId="{3C721CA9-F95D-4482-BBD1-F76063FE01CC}" srcOrd="2" destOrd="0" parTransId="{2F0EFE1B-0BE9-4FDB-9254-C151F293D8F8}" sibTransId="{3A817EE4-B09A-4597-AFBE-CEF751FB4FA2}"/>
    <dgm:cxn modelId="{699311EA-5CA7-45A3-ACF4-8D8BD9BBCB35}" type="presOf" srcId="{9C9423A9-9DCE-4F4C-B1A7-0C8D45977A3A}" destId="{3513B32A-36D5-4237-8F69-13C7F3622543}" srcOrd="1" destOrd="0" presId="urn:microsoft.com/office/officeart/2005/8/layout/process3"/>
    <dgm:cxn modelId="{261DACF8-BBAC-45D2-AB32-AEC322B1A390}" type="presOf" srcId="{444ED785-4262-485C-89B7-A9E1B4AF3A43}" destId="{ECB9AD48-1D9F-4FE1-8AE7-CE33A3099F3B}" srcOrd="1" destOrd="0" presId="urn:microsoft.com/office/officeart/2005/8/layout/process3"/>
    <dgm:cxn modelId="{73F82EFE-89E2-4B86-BFB5-48F0CC50B83F}" type="presOf" srcId="{CE5FD989-CA6F-416B-A710-60340D438DB5}" destId="{ABC06713-01EA-41C5-B498-C7F837A1DE4F}" srcOrd="0" destOrd="0" presId="urn:microsoft.com/office/officeart/2005/8/layout/process3"/>
    <dgm:cxn modelId="{0EAE2A8D-4F2D-40AE-9BE7-6793302FF02F}" type="presParOf" srcId="{06BF8499-D848-4A48-8F09-CC6D6DCC034C}" destId="{6D965D6A-10A3-4310-B1CE-5D55E04697EE}" srcOrd="0" destOrd="0" presId="urn:microsoft.com/office/officeart/2005/8/layout/process3"/>
    <dgm:cxn modelId="{1F46BCC8-68C4-4E1E-9B43-C407C944422A}" type="presParOf" srcId="{6D965D6A-10A3-4310-B1CE-5D55E04697EE}" destId="{0B8116CF-B10A-4383-B327-3C49A050891D}" srcOrd="0" destOrd="0" presId="urn:microsoft.com/office/officeart/2005/8/layout/process3"/>
    <dgm:cxn modelId="{09747E82-34FC-452C-9236-0C6CAF438098}" type="presParOf" srcId="{6D965D6A-10A3-4310-B1CE-5D55E04697EE}" destId="{6AE6131F-182E-429D-85F4-26C8B427B2D6}" srcOrd="1" destOrd="0" presId="urn:microsoft.com/office/officeart/2005/8/layout/process3"/>
    <dgm:cxn modelId="{6B25E7C3-97AA-49D6-B294-F4AB8C5D95F9}" type="presParOf" srcId="{6D965D6A-10A3-4310-B1CE-5D55E04697EE}" destId="{ABC06713-01EA-41C5-B498-C7F837A1DE4F}" srcOrd="2" destOrd="0" presId="urn:microsoft.com/office/officeart/2005/8/layout/process3"/>
    <dgm:cxn modelId="{CD56D252-ACAB-43D6-B5E3-421F04B4311E}" type="presParOf" srcId="{06BF8499-D848-4A48-8F09-CC6D6DCC034C}" destId="{4AD6475F-20AB-414E-A4BA-9DE686D2C826}" srcOrd="1" destOrd="0" presId="urn:microsoft.com/office/officeart/2005/8/layout/process3"/>
    <dgm:cxn modelId="{CE67742C-551F-4383-B58E-D16D298F43B2}" type="presParOf" srcId="{4AD6475F-20AB-414E-A4BA-9DE686D2C826}" destId="{3513B32A-36D5-4237-8F69-13C7F3622543}" srcOrd="0" destOrd="0" presId="urn:microsoft.com/office/officeart/2005/8/layout/process3"/>
    <dgm:cxn modelId="{83994E45-FA33-4762-B0E6-396316AE8673}" type="presParOf" srcId="{06BF8499-D848-4A48-8F09-CC6D6DCC034C}" destId="{42E4F435-ECA8-461B-AF4C-806D9C2629F0}" srcOrd="2" destOrd="0" presId="urn:microsoft.com/office/officeart/2005/8/layout/process3"/>
    <dgm:cxn modelId="{F61C43C5-99EE-49CD-A76F-21322B67069F}" type="presParOf" srcId="{42E4F435-ECA8-461B-AF4C-806D9C2629F0}" destId="{73D99200-EE18-41EC-A60E-FFF922B36DC7}" srcOrd="0" destOrd="0" presId="urn:microsoft.com/office/officeart/2005/8/layout/process3"/>
    <dgm:cxn modelId="{69881C64-B8BE-4AB2-AB5E-B0F084526E48}" type="presParOf" srcId="{42E4F435-ECA8-461B-AF4C-806D9C2629F0}" destId="{82B32778-7C19-416D-BB33-639677D1EB51}" srcOrd="1" destOrd="0" presId="urn:microsoft.com/office/officeart/2005/8/layout/process3"/>
    <dgm:cxn modelId="{31A6433D-22D1-445E-873B-C3B3B754F6AC}" type="presParOf" srcId="{42E4F435-ECA8-461B-AF4C-806D9C2629F0}" destId="{9856B102-E78E-491C-87B7-BB6318F6F90F}" srcOrd="2" destOrd="0" presId="urn:microsoft.com/office/officeart/2005/8/layout/process3"/>
    <dgm:cxn modelId="{20B6A67E-84C8-48E1-8E57-C5F947104277}" type="presParOf" srcId="{06BF8499-D848-4A48-8F09-CC6D6DCC034C}" destId="{D1321A70-E523-44EB-89DC-2CB29874FD5F}" srcOrd="3" destOrd="0" presId="urn:microsoft.com/office/officeart/2005/8/layout/process3"/>
    <dgm:cxn modelId="{2C5AC6EE-7900-4DDA-B2E1-35FE80D581BF}" type="presParOf" srcId="{D1321A70-E523-44EB-89DC-2CB29874FD5F}" destId="{ECB9AD48-1D9F-4FE1-8AE7-CE33A3099F3B}" srcOrd="0" destOrd="0" presId="urn:microsoft.com/office/officeart/2005/8/layout/process3"/>
    <dgm:cxn modelId="{3EC83D76-E86E-4EB3-A680-CBAFABCC8E72}" type="presParOf" srcId="{06BF8499-D848-4A48-8F09-CC6D6DCC034C}" destId="{4BB9FA07-EE2A-4C83-A960-16259C84E425}" srcOrd="4" destOrd="0" presId="urn:microsoft.com/office/officeart/2005/8/layout/process3"/>
    <dgm:cxn modelId="{957E9A5E-78EE-4A3F-B436-B7C8483D6E7E}" type="presParOf" srcId="{4BB9FA07-EE2A-4C83-A960-16259C84E425}" destId="{384BBAF3-328F-45E9-BF9B-94828F22DABD}" srcOrd="0" destOrd="0" presId="urn:microsoft.com/office/officeart/2005/8/layout/process3"/>
    <dgm:cxn modelId="{CD547E58-287C-48DB-AC8E-C03995CBBBC5}" type="presParOf" srcId="{4BB9FA07-EE2A-4C83-A960-16259C84E425}" destId="{D6D63745-E891-4CCE-A30D-C0470A17B891}" srcOrd="1" destOrd="0" presId="urn:microsoft.com/office/officeart/2005/8/layout/process3"/>
    <dgm:cxn modelId="{1974B0E2-D51D-4C98-8B77-A6C47ECA516C}" type="presParOf" srcId="{4BB9FA07-EE2A-4C83-A960-16259C84E425}" destId="{0F50E4CB-C645-4145-8525-FDC097B27355}" srcOrd="2" destOrd="0" presId="urn:microsoft.com/office/officeart/2005/8/layout/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6131F-182E-429D-85F4-26C8B427B2D6}">
      <dsp:nvSpPr>
        <dsp:cNvPr id="0" name=""/>
        <dsp:cNvSpPr/>
      </dsp:nvSpPr>
      <dsp:spPr>
        <a:xfrm>
          <a:off x="6637" y="1503946"/>
          <a:ext cx="2156565" cy="1252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  </a:t>
          </a:r>
          <a:r>
            <a:rPr lang="en-US" sz="2900" b="1" kern="1200" dirty="0" err="1"/>
            <a:t>শ্রেণী</a:t>
          </a:r>
          <a:endParaRPr lang="en-US" sz="2900" b="1" kern="1200" dirty="0"/>
        </a:p>
      </dsp:txBody>
      <dsp:txXfrm>
        <a:off x="6637" y="1503946"/>
        <a:ext cx="2156565" cy="835200"/>
      </dsp:txXfrm>
    </dsp:sp>
    <dsp:sp modelId="{ABC06713-01EA-41C5-B498-C7F837A1DE4F}">
      <dsp:nvSpPr>
        <dsp:cNvPr id="0" name=""/>
        <dsp:cNvSpPr/>
      </dsp:nvSpPr>
      <dsp:spPr>
        <a:xfrm>
          <a:off x="448343" y="2339146"/>
          <a:ext cx="2156565" cy="1670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 err="1"/>
            <a:t>দ্বাদশ</a:t>
          </a:r>
          <a:endParaRPr lang="en-US" sz="2900" b="1" kern="1200" dirty="0"/>
        </a:p>
      </dsp:txBody>
      <dsp:txXfrm>
        <a:off x="497267" y="2388070"/>
        <a:ext cx="2058717" cy="1572552"/>
      </dsp:txXfrm>
    </dsp:sp>
    <dsp:sp modelId="{4AD6475F-20AB-414E-A4BA-9DE686D2C826}">
      <dsp:nvSpPr>
        <dsp:cNvPr id="0" name=""/>
        <dsp:cNvSpPr/>
      </dsp:nvSpPr>
      <dsp:spPr>
        <a:xfrm>
          <a:off x="2490129" y="1653085"/>
          <a:ext cx="693086" cy="536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490129" y="1760469"/>
        <a:ext cx="532009" cy="322154"/>
      </dsp:txXfrm>
    </dsp:sp>
    <dsp:sp modelId="{82B32778-7C19-416D-BB33-639677D1EB51}">
      <dsp:nvSpPr>
        <dsp:cNvPr id="0" name=""/>
        <dsp:cNvSpPr/>
      </dsp:nvSpPr>
      <dsp:spPr>
        <a:xfrm>
          <a:off x="3470912" y="1503946"/>
          <a:ext cx="2156565" cy="1252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  </a:t>
          </a:r>
          <a:r>
            <a:rPr lang="en-US" sz="2900" b="1" kern="1200" dirty="0" err="1"/>
            <a:t>বিষয়</a:t>
          </a:r>
          <a:endParaRPr lang="en-US" sz="2900" b="1" kern="1200" dirty="0"/>
        </a:p>
      </dsp:txBody>
      <dsp:txXfrm>
        <a:off x="3470912" y="1503946"/>
        <a:ext cx="2156565" cy="835200"/>
      </dsp:txXfrm>
    </dsp:sp>
    <dsp:sp modelId="{9856B102-E78E-491C-87B7-BB6318F6F90F}">
      <dsp:nvSpPr>
        <dsp:cNvPr id="0" name=""/>
        <dsp:cNvSpPr/>
      </dsp:nvSpPr>
      <dsp:spPr>
        <a:xfrm>
          <a:off x="3912618" y="2339146"/>
          <a:ext cx="2156565" cy="1670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/>
            <a:t>উচ্চতর</a:t>
          </a:r>
          <a:r>
            <a:rPr lang="en-US" sz="2800" b="1" kern="1200" dirty="0"/>
            <a:t> </a:t>
          </a:r>
          <a:r>
            <a:rPr lang="en-US" sz="2800" b="1" kern="1200" dirty="0" err="1"/>
            <a:t>গণিত</a:t>
          </a:r>
          <a:endParaRPr lang="en-US" sz="2800" b="1" kern="1200" dirty="0"/>
        </a:p>
      </dsp:txBody>
      <dsp:txXfrm>
        <a:off x="3961542" y="2388070"/>
        <a:ext cx="2058717" cy="1572552"/>
      </dsp:txXfrm>
    </dsp:sp>
    <dsp:sp modelId="{D1321A70-E523-44EB-89DC-2CB29874FD5F}">
      <dsp:nvSpPr>
        <dsp:cNvPr id="0" name=""/>
        <dsp:cNvSpPr/>
      </dsp:nvSpPr>
      <dsp:spPr>
        <a:xfrm>
          <a:off x="5961904" y="1653085"/>
          <a:ext cx="708985" cy="536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961904" y="1760469"/>
        <a:ext cx="547908" cy="322154"/>
      </dsp:txXfrm>
    </dsp:sp>
    <dsp:sp modelId="{D6D63745-E891-4CCE-A30D-C0470A17B891}">
      <dsp:nvSpPr>
        <dsp:cNvPr id="0" name=""/>
        <dsp:cNvSpPr/>
      </dsp:nvSpPr>
      <dsp:spPr>
        <a:xfrm>
          <a:off x="6965184" y="1503946"/>
          <a:ext cx="2156565" cy="1252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 </a:t>
          </a:r>
          <a:r>
            <a:rPr lang="en-US" sz="2900" b="1" kern="1200" dirty="0"/>
            <a:t>অধ্যায়-৬</a:t>
          </a:r>
        </a:p>
      </dsp:txBody>
      <dsp:txXfrm>
        <a:off x="6965184" y="1503946"/>
        <a:ext cx="2156565" cy="835200"/>
      </dsp:txXfrm>
    </dsp:sp>
    <dsp:sp modelId="{0F50E4CB-C645-4145-8525-FDC097B27355}">
      <dsp:nvSpPr>
        <dsp:cNvPr id="0" name=""/>
        <dsp:cNvSpPr/>
      </dsp:nvSpPr>
      <dsp:spPr>
        <a:xfrm>
          <a:off x="7229092" y="2373139"/>
          <a:ext cx="2461654" cy="1670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ত্রিকোণমিতিক</a:t>
          </a:r>
          <a:r>
            <a:rPr lang="bn-BD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অনুপাত </a:t>
          </a:r>
          <a:endParaRPr lang="en-US" sz="2800" b="1" kern="1200" dirty="0"/>
        </a:p>
      </dsp:txBody>
      <dsp:txXfrm>
        <a:off x="7278016" y="2422063"/>
        <a:ext cx="2363806" cy="1572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C3AB5-EDED-423E-A4D0-1A89B6C4BB4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49B59-E069-40C2-B465-B16E02B57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5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15A87B5-CC19-4928-8B6D-7756327F3C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760C17FD-BB2E-4571-BA70-973DB8F28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87B5-CC19-4928-8B6D-7756327F3C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17FD-BB2E-4571-BA70-973DB8F28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87B5-CC19-4928-8B6D-7756327F3C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17FD-BB2E-4571-BA70-973DB8F28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5A87B5-CC19-4928-8B6D-7756327F3C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0C17FD-BB2E-4571-BA70-973DB8F28F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15A87B5-CC19-4928-8B6D-7756327F3C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760C17FD-BB2E-4571-BA70-973DB8F28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87B5-CC19-4928-8B6D-7756327F3C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17FD-BB2E-4571-BA70-973DB8F28F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87B5-CC19-4928-8B6D-7756327F3C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17FD-BB2E-4571-BA70-973DB8F28F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5A87B5-CC19-4928-8B6D-7756327F3C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0C17FD-BB2E-4571-BA70-973DB8F28F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87B5-CC19-4928-8B6D-7756327F3C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17FD-BB2E-4571-BA70-973DB8F28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5A87B5-CC19-4928-8B6D-7756327F3C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0C17FD-BB2E-4571-BA70-973DB8F28F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5A87B5-CC19-4928-8B6D-7756327F3C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0C17FD-BB2E-4571-BA70-973DB8F28F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5A87B5-CC19-4928-8B6D-7756327F3C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0C17FD-BB2E-4571-BA70-973DB8F28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unflower-sun-summer-blossom-bloom-235148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ngall.com/sunflowers-pn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rmanmathju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E4AC6E1-1CCC-442E-9650-3901E0316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0"/>
            <a:ext cx="9144000" cy="6469380"/>
          </a:xfrm>
          <a:prstGeom prst="rect">
            <a:avLst/>
          </a:prstGeom>
        </p:spPr>
      </p:pic>
      <p:pic>
        <p:nvPicPr>
          <p:cNvPr id="18" name="Picture 17" descr="A field of sunflowers&#10;&#10;Description automatically generated">
            <a:extLst>
              <a:ext uri="{FF2B5EF4-FFF2-40B4-BE49-F238E27FC236}">
                <a16:creationId xmlns:a16="http://schemas.microsoft.com/office/drawing/2014/main" id="{5EF01E34-7314-4F11-92B0-07404D301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7640" y="4922864"/>
            <a:ext cx="11490960" cy="186204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800A8F-4985-43FD-A970-CDBF4CB983BE}"/>
              </a:ext>
            </a:extLst>
          </p:cNvPr>
          <p:cNvSpPr/>
          <p:nvPr/>
        </p:nvSpPr>
        <p:spPr>
          <a:xfrm>
            <a:off x="3520440" y="1755175"/>
            <a:ext cx="4968240" cy="18620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square">
            <a:prstTxWarp prst="textCanUp">
              <a:avLst/>
            </a:prstTxWarp>
            <a:spAutoFit/>
          </a:bodyPr>
          <a:lstStyle/>
          <a:p>
            <a:r>
              <a:rPr lang="bn-BD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FF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স্বাগতম</a:t>
            </a:r>
            <a:endParaRPr lang="en-US" sz="115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66FF9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C6979E-BF6A-4062-BC69-DBB4B8F9F888}"/>
              </a:ext>
            </a:extLst>
          </p:cNvPr>
          <p:cNvSpPr txBox="1"/>
          <p:nvPr/>
        </p:nvSpPr>
        <p:spPr>
          <a:xfrm>
            <a:off x="1798320" y="6324838"/>
            <a:ext cx="986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8430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barn(outHorizontal)">
                                      <p:cBhvr>
                                        <p:cTn id="6" dur="5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82682 -0.00555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57338" y="4643439"/>
            <a:ext cx="367188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57338" y="2014538"/>
            <a:ext cx="2386012" cy="262890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876628">
            <a:off x="-246647" y="1546289"/>
            <a:ext cx="5493754" cy="5546910"/>
          </a:xfrm>
          <a:prstGeom prst="arc">
            <a:avLst>
              <a:gd name="adj1" fmla="val 16200000"/>
              <a:gd name="adj2" fmla="val 21572447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208752">
            <a:off x="1160601" y="1574346"/>
            <a:ext cx="4465358" cy="4501301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ircular Arrow 19"/>
          <p:cNvSpPr/>
          <p:nvPr/>
        </p:nvSpPr>
        <p:spPr>
          <a:xfrm rot="5400000" flipH="1">
            <a:off x="1786213" y="3694684"/>
            <a:ext cx="1170938" cy="108576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115567"/>
              <a:gd name="adj5" fmla="val 125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545005" y="5072063"/>
            <a:ext cx="3668980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79596" y="3679075"/>
                <a:ext cx="932628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bn-BD" sz="4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96" y="3679075"/>
                <a:ext cx="932628" cy="7847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370167" y="5039684"/>
            <a:ext cx="1507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3986787">
            <a:off x="4853277" y="1829011"/>
            <a:ext cx="318228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বৃত্তচাপ=ব্যাসার্ধ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 rot="9318417">
            <a:off x="5428774" y="2502054"/>
            <a:ext cx="698881" cy="442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12304" y="4159156"/>
            <a:ext cx="60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/>
              <a:t>A</a:t>
            </a:r>
            <a:endParaRPr lang="en-US" sz="5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3511" y="4159156"/>
            <a:ext cx="652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/>
              <a:t>O</a:t>
            </a:r>
            <a:endParaRPr lang="en-US" sz="5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69309" y="1120899"/>
            <a:ext cx="561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/>
              <a:t>B</a:t>
            </a:r>
            <a:endParaRPr lang="en-US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98019" y="810840"/>
                <a:ext cx="4096338" cy="565289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4800" u="sng" dirty="0">
                    <a:solidFill>
                      <a:srgbClr val="FFFF00"/>
                    </a:solidFill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রেডিয়ান কোণঃ </a:t>
                </a:r>
                <a:b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কোন বৃত্তের ব্যাসার্ধের সমান দৈর্ঘ্য বিশিষ্ট বৃত্ত চাপ এর কেন্দ্রে যে কোণ উৎপন্ন করে তাকে  এক রেডিয়ান কোণ বলে।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600" dirty="0"/>
                  <a:t>AOB=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 রেডিয়ান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360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180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019" y="810840"/>
                <a:ext cx="4096338" cy="5652894"/>
              </a:xfrm>
              <a:prstGeom prst="rect">
                <a:avLst/>
              </a:prstGeom>
              <a:blipFill>
                <a:blip r:embed="rId3"/>
                <a:stretch>
                  <a:fillRect l="-6845" t="-2481" r="-5060" b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4F1A75C-F315-4195-9786-DDB44B482164}"/>
              </a:ext>
            </a:extLst>
          </p:cNvPr>
          <p:cNvSpPr/>
          <p:nvPr/>
        </p:nvSpPr>
        <p:spPr>
          <a:xfrm>
            <a:off x="1402081" y="6321475"/>
            <a:ext cx="10267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783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9" grpId="0"/>
      <p:bldP spid="30" grpId="0" animBg="1"/>
      <p:bldP spid="32" grpId="0" animBg="1"/>
      <p:bldP spid="3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4C278E5C-1943-4B46-A1B2-BD6CD852AB14}"/>
              </a:ext>
            </a:extLst>
          </p:cNvPr>
          <p:cNvSpPr/>
          <p:nvPr/>
        </p:nvSpPr>
        <p:spPr>
          <a:xfrm>
            <a:off x="130629" y="145144"/>
            <a:ext cx="11393714" cy="119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0629" y="432528"/>
            <a:ext cx="11116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c4ba4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1" y="1928554"/>
            <a:ext cx="5071871" cy="3962400"/>
          </a:xfrm>
          <a:prstGeom prst="rect">
            <a:avLst/>
          </a:prstGeom>
        </p:spPr>
      </p:pic>
      <p:pic>
        <p:nvPicPr>
          <p:cNvPr id="4" name="Picture 3" descr="angle-pi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114801"/>
            <a:ext cx="2819400" cy="2161361"/>
          </a:xfrm>
          <a:prstGeom prst="rect">
            <a:avLst/>
          </a:prstGeom>
        </p:spPr>
      </p:pic>
      <p:pic>
        <p:nvPicPr>
          <p:cNvPr id="5" name="Picture 4" descr="220px-Radian_cropped_color_svg.png"/>
          <p:cNvPicPr>
            <a:picLocks noChangeAspect="1"/>
          </p:cNvPicPr>
          <p:nvPr/>
        </p:nvPicPr>
        <p:blipFill>
          <a:blip r:embed="rId4" cstate="print"/>
          <a:srcRect t="14545" b="9091"/>
          <a:stretch>
            <a:fillRect/>
          </a:stretch>
        </p:blipFill>
        <p:spPr>
          <a:xfrm>
            <a:off x="1981200" y="1676400"/>
            <a:ext cx="2853296" cy="2233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850563-D1CF-41B1-AB5F-F690FF574F2B}"/>
              </a:ext>
            </a:extLst>
          </p:cNvPr>
          <p:cNvSpPr txBox="1"/>
          <p:nvPr/>
        </p:nvSpPr>
        <p:spPr>
          <a:xfrm>
            <a:off x="1249680" y="6324838"/>
            <a:ext cx="1040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759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82682 -0.00555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3261360" y="670560"/>
            <a:ext cx="5789612" cy="1828800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360" y="1036320"/>
            <a:ext cx="22860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ষাটমূলক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9600" y="1066800"/>
            <a:ext cx="19812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08720" y="914400"/>
            <a:ext cx="2286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বৃত্তীয়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রেডিয়ান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101840" y="2987040"/>
            <a:ext cx="3200400" cy="3266420"/>
            <a:chOff x="5105400" y="2819400"/>
            <a:chExt cx="3200400" cy="3266420"/>
          </a:xfrm>
        </p:grpSpPr>
        <p:sp>
          <p:nvSpPr>
            <p:cNvPr id="12" name="Oval 11"/>
            <p:cNvSpPr/>
            <p:nvPr/>
          </p:nvSpPr>
          <p:spPr>
            <a:xfrm>
              <a:off x="5105400" y="3276600"/>
              <a:ext cx="2895600" cy="27432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 flipH="1" flipV="1">
              <a:off x="6096000" y="3733800"/>
              <a:ext cx="12954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05600" y="4648201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973918">
              <a:off x="7361938" y="3401153"/>
              <a:ext cx="10263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0" y="28194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01000" y="44958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6000" y="4495800"/>
              <a:ext cx="3810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5562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747803" y="3998051"/>
              <a:ext cx="414997" cy="650149"/>
            </a:xfrm>
            <a:custGeom>
              <a:avLst/>
              <a:gdLst>
                <a:gd name="connsiteX0" fmla="*/ 182880 w 337625"/>
                <a:gd name="connsiteY0" fmla="*/ 656011 h 656011"/>
                <a:gd name="connsiteX1" fmla="*/ 225083 w 337625"/>
                <a:gd name="connsiteY1" fmla="*/ 641943 h 656011"/>
                <a:gd name="connsiteX2" fmla="*/ 337625 w 337625"/>
                <a:gd name="connsiteY2" fmla="*/ 557537 h 656011"/>
                <a:gd name="connsiteX3" fmla="*/ 323557 w 337625"/>
                <a:gd name="connsiteY3" fmla="*/ 233980 h 656011"/>
                <a:gd name="connsiteX4" fmla="*/ 295422 w 337625"/>
                <a:gd name="connsiteY4" fmla="*/ 149574 h 656011"/>
                <a:gd name="connsiteX5" fmla="*/ 267286 w 337625"/>
                <a:gd name="connsiteY5" fmla="*/ 121438 h 656011"/>
                <a:gd name="connsiteX6" fmla="*/ 196948 w 337625"/>
                <a:gd name="connsiteY6" fmla="*/ 65167 h 656011"/>
                <a:gd name="connsiteX7" fmla="*/ 168812 w 337625"/>
                <a:gd name="connsiteY7" fmla="*/ 37032 h 656011"/>
                <a:gd name="connsiteX8" fmla="*/ 0 w 337625"/>
                <a:gd name="connsiteY8" fmla="*/ 8897 h 65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625" h="656011">
                  <a:moveTo>
                    <a:pt x="182880" y="656011"/>
                  </a:moveTo>
                  <a:cubicBezTo>
                    <a:pt x="196948" y="651322"/>
                    <a:pt x="212120" y="649144"/>
                    <a:pt x="225083" y="641943"/>
                  </a:cubicBezTo>
                  <a:cubicBezTo>
                    <a:pt x="296662" y="602176"/>
                    <a:pt x="294938" y="600223"/>
                    <a:pt x="337625" y="557537"/>
                  </a:cubicBezTo>
                  <a:cubicBezTo>
                    <a:pt x="332936" y="449685"/>
                    <a:pt x="334665" y="341361"/>
                    <a:pt x="323557" y="233980"/>
                  </a:cubicBezTo>
                  <a:cubicBezTo>
                    <a:pt x="320505" y="204480"/>
                    <a:pt x="316393" y="170545"/>
                    <a:pt x="295422" y="149574"/>
                  </a:cubicBezTo>
                  <a:cubicBezTo>
                    <a:pt x="286043" y="140195"/>
                    <a:pt x="275572" y="131795"/>
                    <a:pt x="267286" y="121438"/>
                  </a:cubicBezTo>
                  <a:cubicBezTo>
                    <a:pt x="221009" y="63591"/>
                    <a:pt x="263888" y="87481"/>
                    <a:pt x="196948" y="65167"/>
                  </a:cubicBezTo>
                  <a:cubicBezTo>
                    <a:pt x="187569" y="55789"/>
                    <a:pt x="180675" y="42963"/>
                    <a:pt x="168812" y="37032"/>
                  </a:cubicBezTo>
                  <a:cubicBezTo>
                    <a:pt x="94747" y="0"/>
                    <a:pt x="78931" y="8897"/>
                    <a:pt x="0" y="889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477000" y="4572000"/>
              <a:ext cx="15240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708732" y="2956560"/>
            <a:ext cx="3320468" cy="1986260"/>
            <a:chOff x="381000" y="2590800"/>
            <a:chExt cx="3124200" cy="2352020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1" y="2819400"/>
              <a:ext cx="2151745" cy="1927714"/>
              <a:chOff x="1066007" y="3048794"/>
              <a:chExt cx="2151745" cy="1927714"/>
            </a:xfrm>
          </p:grpSpPr>
          <p:cxnSp>
            <p:nvCxnSpPr>
              <p:cNvPr id="9" name="Straight Arrow Connector 8"/>
              <p:cNvCxnSpPr>
                <a:cxnSpLocks/>
              </p:cNvCxnSpPr>
              <p:nvPr/>
            </p:nvCxnSpPr>
            <p:spPr>
              <a:xfrm>
                <a:off x="1066800" y="4953000"/>
                <a:ext cx="2150952" cy="235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5400000" flipH="1" flipV="1">
                <a:off x="114301" y="4000500"/>
                <a:ext cx="1905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1066800" y="4419600"/>
                <a:ext cx="457994" cy="534194"/>
                <a:chOff x="1066800" y="4419600"/>
                <a:chExt cx="457994" cy="534194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066800" y="4419600"/>
                  <a:ext cx="457200" cy="158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1257300" y="4686300"/>
                  <a:ext cx="533400" cy="158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 35"/>
              <p:cNvSpPr/>
              <p:nvPr/>
            </p:nvSpPr>
            <p:spPr>
              <a:xfrm rot="19588474">
                <a:off x="1102066" y="4495800"/>
                <a:ext cx="534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90°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81000" y="2590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1000" y="4419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24200" y="43434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</p:grp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953000"/>
            <a:ext cx="3276600" cy="484368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410200"/>
            <a:ext cx="3124200" cy="510686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943600"/>
            <a:ext cx="3124200" cy="485312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524001" y="5963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524001" y="11488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524001" y="19108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369F8A-F7CB-4D7A-8648-01BF65FCA3B1}"/>
              </a:ext>
            </a:extLst>
          </p:cNvPr>
          <p:cNvSpPr txBox="1"/>
          <p:nvPr/>
        </p:nvSpPr>
        <p:spPr>
          <a:xfrm>
            <a:off x="1371600" y="6324838"/>
            <a:ext cx="1028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378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82682 -0.00555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599369-E480-4B27-B0F0-B0E85838B553}"/>
              </a:ext>
            </a:extLst>
          </p:cNvPr>
          <p:cNvSpPr/>
          <p:nvPr/>
        </p:nvSpPr>
        <p:spPr>
          <a:xfrm>
            <a:off x="1016000" y="673826"/>
            <a:ext cx="8874760" cy="10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2524BD-D54A-4ECA-8400-0538E9742667}"/>
                  </a:ext>
                </a:extLst>
              </p:cNvPr>
              <p:cNvSpPr txBox="1"/>
              <p:nvPr/>
            </p:nvSpPr>
            <p:spPr>
              <a:xfrm>
                <a:off x="1158240" y="947784"/>
                <a:ext cx="8732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উদাহরণঃ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কে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রেডিয়ানে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প্রকাশ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কর</a:t>
                </a:r>
                <a:r>
                  <a:rPr lang="en-US" sz="3200" dirty="0">
                    <a:solidFill>
                      <a:schemeClr val="tx1"/>
                    </a:solidFill>
                  </a:rPr>
                  <a:t>।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2524BD-D54A-4ECA-8400-0538E9742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" y="947784"/>
                <a:ext cx="8732520" cy="584775"/>
              </a:xfrm>
              <a:prstGeom prst="rect">
                <a:avLst/>
              </a:prstGeom>
              <a:blipFill>
                <a:blip r:embed="rId2"/>
                <a:stretch>
                  <a:fillRect l="-1745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F82BA9-33F5-437E-AEC9-A2B3B2F218EC}"/>
                  </a:ext>
                </a:extLst>
              </p:cNvPr>
              <p:cNvSpPr txBox="1"/>
              <p:nvPr/>
            </p:nvSpPr>
            <p:spPr>
              <a:xfrm>
                <a:off x="1173480" y="2164080"/>
                <a:ext cx="4876800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সমাধানঃ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F82BA9-33F5-437E-AEC9-A2B3B2F21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" y="2164080"/>
                <a:ext cx="4876800" cy="791820"/>
              </a:xfrm>
              <a:prstGeom prst="rect">
                <a:avLst/>
              </a:prstGeom>
              <a:blipFill>
                <a:blip r:embed="rId3"/>
                <a:stretch>
                  <a:fillRect l="-2625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2AC50A-6453-4A31-AE57-9EF97D8BA01A}"/>
                  </a:ext>
                </a:extLst>
              </p:cNvPr>
              <p:cNvSpPr txBox="1"/>
              <p:nvPr/>
            </p:nvSpPr>
            <p:spPr>
              <a:xfrm>
                <a:off x="1341120" y="3247152"/>
                <a:ext cx="6629400" cy="80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37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37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=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75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2AC50A-6453-4A31-AE57-9EF97D8BA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" y="3247152"/>
                <a:ext cx="6629400" cy="804707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4DED0B-B7A1-44FD-A32C-22D0A7F08532}"/>
                  </a:ext>
                </a:extLst>
              </p:cNvPr>
              <p:cNvSpPr txBox="1"/>
              <p:nvPr/>
            </p:nvSpPr>
            <p:spPr>
              <a:xfrm>
                <a:off x="1264920" y="4243650"/>
                <a:ext cx="7315200" cy="1785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/>
                  <a:t>= 50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সমকোন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সমকো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ন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400" dirty="0"/>
                  <a:t>রেডিয়ান</a:t>
                </a:r>
                <a:r>
                  <a:rPr lang="en-US" sz="2800" dirty="0"/>
                  <a:t> =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400" dirty="0"/>
                  <a:t>রেডিয়ান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4DED0B-B7A1-44FD-A32C-22D0A7F08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" y="4243650"/>
                <a:ext cx="7315200" cy="1785489"/>
              </a:xfrm>
              <a:prstGeom prst="rect">
                <a:avLst/>
              </a:prstGeom>
              <a:blipFill>
                <a:blip r:embed="rId5"/>
                <a:stretch>
                  <a:fillRect b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5C88D9-70B4-401B-AD3E-E225A48A9109}"/>
              </a:ext>
            </a:extLst>
          </p:cNvPr>
          <p:cNvSpPr txBox="1"/>
          <p:nvPr/>
        </p:nvSpPr>
        <p:spPr>
          <a:xfrm>
            <a:off x="868680" y="6324838"/>
            <a:ext cx="1078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3024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82682 -0.005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BD72CB-29DE-4747-A9C1-B9BAF1775AE9}"/>
              </a:ext>
            </a:extLst>
          </p:cNvPr>
          <p:cNvSpPr/>
          <p:nvPr/>
        </p:nvSpPr>
        <p:spPr>
          <a:xfrm>
            <a:off x="1188720" y="609600"/>
            <a:ext cx="9585960" cy="1241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0F6DD8-DADC-4CE9-BAE5-6B7700495DB6}"/>
                  </a:ext>
                </a:extLst>
              </p:cNvPr>
              <p:cNvSpPr txBox="1"/>
              <p:nvPr/>
            </p:nvSpPr>
            <p:spPr>
              <a:xfrm>
                <a:off x="1264920" y="975360"/>
                <a:ext cx="9814560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উদাহরণঃ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/>
                  <a:t>কে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রেডিয়ানকে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ডিগ্রিতে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প্রকাশ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কর</a:t>
                </a:r>
                <a:r>
                  <a:rPr lang="en-US" sz="3600" dirty="0"/>
                  <a:t>।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0F6DD8-DADC-4CE9-BAE5-6B7700495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" y="975360"/>
                <a:ext cx="9814560" cy="876137"/>
              </a:xfrm>
              <a:prstGeom prst="rect">
                <a:avLst/>
              </a:prstGeom>
              <a:blipFill>
                <a:blip r:embed="rId2"/>
                <a:stretch>
                  <a:fillRect l="-192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F02EA-6358-4FC4-BA08-D0C893AA3256}"/>
                  </a:ext>
                </a:extLst>
              </p:cNvPr>
              <p:cNvSpPr txBox="1"/>
              <p:nvPr/>
            </p:nvSpPr>
            <p:spPr>
              <a:xfrm>
                <a:off x="1264920" y="2362200"/>
                <a:ext cx="9951720" cy="4299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সমাধানঃ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 sz="3600" dirty="0"/>
                      <m:t>রেডিয়ান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r>
                  <a:rPr lang="en-US" sz="4000" dirty="0"/>
                  <a:t>                 </a:t>
                </a:r>
              </a:p>
              <a:p>
                <a:r>
                  <a:rPr lang="en-US" sz="4000" dirty="0"/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m:rPr>
                        <m:nor/>
                      </m:rPr>
                      <a:rPr lang="en-US" sz="3600" dirty="0"/>
                      <m:t>ডিগ্রি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</a:t>
                </a:r>
              </a:p>
              <a:p>
                <a:r>
                  <a:rPr lang="en-US" sz="40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63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dirty="0"/>
              </a:p>
              <a:p>
                <a:endParaRPr lang="en-US" sz="4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F02EA-6358-4FC4-BA08-D0C893AA3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" y="2362200"/>
                <a:ext cx="9951720" cy="4299190"/>
              </a:xfrm>
              <a:prstGeom prst="rect">
                <a:avLst/>
              </a:prstGeom>
              <a:blipFill>
                <a:blip r:embed="rId3"/>
                <a:stretch>
                  <a:fillRect l="-2206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D31D999-C066-44F7-891C-7D30BB0A3414}"/>
              </a:ext>
            </a:extLst>
          </p:cNvPr>
          <p:cNvSpPr/>
          <p:nvPr/>
        </p:nvSpPr>
        <p:spPr>
          <a:xfrm>
            <a:off x="2057400" y="6476724"/>
            <a:ext cx="10835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7038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90327" y="975220"/>
            <a:ext cx="3774086" cy="386830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1434680">
            <a:off x="2988903" y="2063573"/>
            <a:ext cx="513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Symbol"/>
              </a:rPr>
              <a:t>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357421" y="341479"/>
            <a:ext cx="428329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8612" y="2293979"/>
            <a:ext cx="51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8985" y="2629304"/>
            <a:ext cx="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itchFamily="34" charset="0"/>
                <a:cs typeface="Arial" pitchFamily="34" charset="0"/>
              </a:rPr>
              <a:t>O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233097" y="2498709"/>
            <a:ext cx="300" cy="6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28064" y="2879538"/>
            <a:ext cx="1887043" cy="29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78584" y="1171473"/>
            <a:ext cx="943521" cy="17463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016574">
            <a:off x="1724226" y="982760"/>
            <a:ext cx="3026112" cy="3012031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36775" y="763075"/>
                <a:ext cx="5085922" cy="4962256"/>
              </a:xfrm>
              <a:prstGeom prst="rect">
                <a:avLst/>
              </a:prstGeom>
              <a:solidFill>
                <a:srgbClr val="3BFF9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5400" u="sng" dirty="0">
                    <a:solidFill>
                      <a:srgbClr val="C00000"/>
                    </a:solidFill>
                  </a:rPr>
                  <a:t>বৃত্ত চাপের দৈর্ঘ্যঃ </a:t>
                </a:r>
              </a:p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ব্যাসার্ধের কোন বৃত্তে  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s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দৈর্ঘ্যের কোন চাপ কেন্দ্রে  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θ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কোণ উৎপন্ন করলে  </a:t>
                </a:r>
              </a:p>
              <a:p>
                <a:r>
                  <a:rPr lang="en-US" sz="4000" dirty="0"/>
                  <a:t>S(AB) =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4800" dirty="0"/>
              </a:p>
              <a:p>
                <a:r>
                  <a:rPr lang="en-US" sz="4800" dirty="0"/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রেডিয়ান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75" y="763075"/>
                <a:ext cx="5085922" cy="4962256"/>
              </a:xfrm>
              <a:prstGeom prst="rect">
                <a:avLst/>
              </a:prstGeom>
              <a:blipFill>
                <a:blip r:embed="rId2"/>
                <a:stretch>
                  <a:fillRect l="-6475" t="-3440" r="-6954" b="-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875CEB8-1BE2-4170-B12D-1C29E184C6E9}"/>
              </a:ext>
            </a:extLst>
          </p:cNvPr>
          <p:cNvSpPr txBox="1"/>
          <p:nvPr/>
        </p:nvSpPr>
        <p:spPr>
          <a:xfrm>
            <a:off x="1508760" y="6324838"/>
            <a:ext cx="1014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761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82683 -0.00555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8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e 16"/>
          <p:cNvSpPr/>
          <p:nvPr/>
        </p:nvSpPr>
        <p:spPr>
          <a:xfrm rot="16356265">
            <a:off x="582964" y="2467305"/>
            <a:ext cx="3407124" cy="3308140"/>
          </a:xfrm>
          <a:prstGeom prst="pie">
            <a:avLst>
              <a:gd name="adj1" fmla="val 2030933"/>
              <a:gd name="adj2" fmla="val 5103021"/>
            </a:avLst>
          </a:prstGeom>
          <a:solidFill>
            <a:schemeClr val="accent6">
              <a:lumMod val="7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380" y="794078"/>
            <a:ext cx="7430277" cy="769441"/>
          </a:xfrm>
          <a:solidFill>
            <a:srgbClr val="25B6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b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 কলা ও বৃত্ত কলার ক্ষেত্রফল নির্ণয়</a:t>
            </a:r>
            <a:r>
              <a:rPr lang="en-US" sz="4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2960" y="1705358"/>
                <a:ext cx="7002285" cy="419298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endParaRPr lang="bn-BD" dirty="0"/>
              </a:p>
              <a:p>
                <a:pPr>
                  <a:buNone/>
                </a:pP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বৃত্ত চাপ বৃত্তের কেন্দ্রের সাথে যে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তৈরী করে  তাকে বৃত্ত কলা বলে। </a:t>
                </a:r>
                <a:r>
                  <a:rPr lang="en-US" sz="39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কেন্দ্র বিশিষ্ট বৃত্তে চাপ 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s</a:t>
                </a:r>
                <a:r>
                  <a:rPr lang="en-US" sz="39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(AB)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কেন্দ্রের সাথে </a:t>
                </a:r>
                <a:r>
                  <a:rPr lang="en-US" sz="39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OAB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 কলা গঠন করে। </a:t>
                </a:r>
              </a:p>
              <a:p>
                <a:pPr>
                  <a:buNone/>
                </a:pPr>
                <a:r>
                  <a:rPr lang="en-US" sz="4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 কলার ক্ষেত্রফল</a:t>
                </a:r>
                <a:r>
                  <a:rPr lang="bn-BD" sz="4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𝜃𝜋</m:t>
                        </m:r>
                        <m:sSup>
                          <m:sSupPr>
                            <m:ctrlPr>
                              <a:rPr lang="bn-BD" sz="4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4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2960" y="1705358"/>
                <a:ext cx="7002285" cy="4192980"/>
              </a:xfrm>
              <a:blipFill>
                <a:blip r:embed="rId2"/>
                <a:stretch>
                  <a:fillRect l="-1480" r="-435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72995" y="53013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434295" y="2339928"/>
            <a:ext cx="3523507" cy="34398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39509" y="2100650"/>
            <a:ext cx="2657790" cy="2467001"/>
            <a:chOff x="1739509" y="2100650"/>
            <a:chExt cx="2657790" cy="2467001"/>
          </a:xfrm>
        </p:grpSpPr>
        <p:sp>
          <p:nvSpPr>
            <p:cNvPr id="20" name="TextBox 19"/>
            <p:cNvSpPr txBox="1"/>
            <p:nvPr/>
          </p:nvSpPr>
          <p:spPr>
            <a:xfrm rot="21434680">
              <a:off x="2581104" y="3545798"/>
              <a:ext cx="4566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ym typeface="Symbol"/>
                </a:rPr>
                <a:t></a:t>
              </a:r>
              <a:endParaRPr lang="en-US" sz="3200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739509" y="2100650"/>
              <a:ext cx="2657790" cy="2467001"/>
              <a:chOff x="-2063320" y="1879670"/>
              <a:chExt cx="2759520" cy="3053116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00616" y="3847225"/>
                <a:ext cx="395584" cy="876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491048" y="1879670"/>
                <a:ext cx="560238" cy="952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2063320" y="4056719"/>
                <a:ext cx="606160" cy="876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O</a:t>
                </a:r>
              </a:p>
            </p:txBody>
          </p:sp>
        </p:grpSp>
      </p:grpSp>
      <p:cxnSp>
        <p:nvCxnSpPr>
          <p:cNvPr id="25" name="Straight Connector 24"/>
          <p:cNvCxnSpPr/>
          <p:nvPr/>
        </p:nvCxnSpPr>
        <p:spPr>
          <a:xfrm flipV="1">
            <a:off x="6387853" y="3063484"/>
            <a:ext cx="384" cy="37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e 15"/>
          <p:cNvSpPr/>
          <p:nvPr/>
        </p:nvSpPr>
        <p:spPr>
          <a:xfrm rot="16356265">
            <a:off x="582965" y="2467304"/>
            <a:ext cx="3407124" cy="3308140"/>
          </a:xfrm>
          <a:prstGeom prst="pie">
            <a:avLst>
              <a:gd name="adj1" fmla="val 2030933"/>
              <a:gd name="adj2" fmla="val 5103021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A7494A-1810-4673-99DF-FC2DA38F395B}"/>
              </a:ext>
            </a:extLst>
          </p:cNvPr>
          <p:cNvSpPr txBox="1"/>
          <p:nvPr/>
        </p:nvSpPr>
        <p:spPr>
          <a:xfrm>
            <a:off x="1739509" y="6488668"/>
            <a:ext cx="100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784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82683 -0.00556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build="p"/>
      <p:bldP spid="18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818" y="518160"/>
                <a:ext cx="9825317" cy="1212890"/>
              </a:xfrm>
              <a:solidFill>
                <a:srgbClr val="25B6FF"/>
              </a:solidFill>
              <a:ln>
                <a:solidFill>
                  <a:srgbClr val="00A7FA"/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softEdge rad="63500"/>
              </a:effectLst>
            </p:spPr>
            <p:txBody>
              <a:bodyPr>
                <a:noAutofit/>
              </a:bodyPr>
              <a:lstStyle/>
              <a:p>
                <a:br>
                  <a:rPr lang="en-US" u="sng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br>
                  <a:rPr lang="en-US" u="sng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br>
                  <a:rPr lang="en-US" u="sng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BD" sz="3600" u="sng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bn-BD" sz="36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bn-BD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বৃত্তের ব্যাসার্ধ </a:t>
                </a:r>
                <a:r>
                  <a:rPr lang="en-US" sz="3600" dirty="0">
                    <a:solidFill>
                      <a:srgbClr val="002060"/>
                    </a:solidFill>
                  </a:rPr>
                  <a:t>10 </a:t>
                </a:r>
                <a:r>
                  <a:rPr lang="bn-BD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 মি এবং বৃত্তচাপ কেন্দ্রে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bn-BD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 উৎপন্ন করে। বৃত্তচাপটির দৈর্ঘ্য কত? </a:t>
                </a:r>
                <a:r>
                  <a:rPr lang="bn-BD" sz="36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বৃত্তকলার</a:t>
                </a:r>
                <a:r>
                  <a:rPr lang="bn-BD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ক্ষেত্রফল নির্ণয় কর। </a:t>
                </a:r>
                <a:endPara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818" y="518160"/>
                <a:ext cx="9825317" cy="1212890"/>
              </a:xfrm>
              <a:blipFill>
                <a:blip r:embed="rId2"/>
                <a:stretch>
                  <a:fillRect l="-361" r="-1145" b="-5668"/>
                </a:stretch>
              </a:blipFill>
              <a:ln>
                <a:solidFill>
                  <a:srgbClr val="00A7FA"/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587F38-4009-47EB-9D34-3FE8BF59A8E6}"/>
                  </a:ext>
                </a:extLst>
              </p:cNvPr>
              <p:cNvSpPr txBox="1"/>
              <p:nvPr/>
            </p:nvSpPr>
            <p:spPr>
              <a:xfrm>
                <a:off x="762817" y="2129244"/>
                <a:ext cx="9825317" cy="104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chemeClr val="tx1"/>
                    </a:solidFill>
                  </a:rPr>
                  <a:t>সমাধানঃ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 ব্যাসার্ধ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r=10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 </a:t>
                </a:r>
                <a:r>
                  <a:rPr lang="bn-BD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 কেন্দ্রে </a:t>
                </a:r>
                <a:r>
                  <a:rPr lang="bn-BD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রেডিয়ান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রেডিয়ান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587F38-4009-47EB-9D34-3FE8BF59A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7" y="2129244"/>
                <a:ext cx="9825317" cy="1048044"/>
              </a:xfrm>
              <a:prstGeom prst="rect">
                <a:avLst/>
              </a:prstGeom>
              <a:blipFill>
                <a:blip r:embed="rId3"/>
                <a:stretch>
                  <a:fillRect l="-1241" t="-8140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64F176-382E-44E7-B656-3F7D8171124F}"/>
                  </a:ext>
                </a:extLst>
              </p:cNvPr>
              <p:cNvSpPr txBox="1"/>
              <p:nvPr/>
            </p:nvSpPr>
            <p:spPr>
              <a:xfrm>
                <a:off x="762817" y="3316886"/>
                <a:ext cx="9951720" cy="1134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বৃত্তচাপটির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দৈর্ঘ্য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S=r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1416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3.491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BD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বৃত্তচাপটির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দৈর্ঘ্য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3.491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64F176-382E-44E7-B656-3F7D81711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7" y="3316886"/>
                <a:ext cx="9951720" cy="1134798"/>
              </a:xfrm>
              <a:prstGeom prst="rect">
                <a:avLst/>
              </a:prstGeom>
              <a:blipFill>
                <a:blip r:embed="rId4"/>
                <a:stretch>
                  <a:fillRect l="-1225" b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F10C19-9261-41EB-9DA5-472E4B5D6266}"/>
                  </a:ext>
                </a:extLst>
              </p:cNvPr>
              <p:cNvSpPr txBox="1"/>
              <p:nvPr/>
            </p:nvSpPr>
            <p:spPr>
              <a:xfrm>
                <a:off x="762817" y="4815840"/>
                <a:ext cx="10297069" cy="1318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আবার,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বৃত্তকলার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ক্ষেত্রফল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রেডিয়ান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বর্গ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1416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বর্গ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17.4533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F10C19-9261-41EB-9DA5-472E4B5D6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7" y="4815840"/>
                <a:ext cx="10297069" cy="1318438"/>
              </a:xfrm>
              <a:prstGeom prst="rect">
                <a:avLst/>
              </a:prstGeom>
              <a:blipFill>
                <a:blip r:embed="rId5"/>
                <a:stretch>
                  <a:fillRect l="-1184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4E1FF1E-94C5-41AF-930A-705D45B65A78}"/>
              </a:ext>
            </a:extLst>
          </p:cNvPr>
          <p:cNvSpPr txBox="1"/>
          <p:nvPr/>
        </p:nvSpPr>
        <p:spPr>
          <a:xfrm>
            <a:off x="1493520" y="6324838"/>
            <a:ext cx="1016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30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82682 -0.00555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161" y="579879"/>
                <a:ext cx="10149839" cy="12003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BD" sz="3600" u="sng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 </a:t>
                </a:r>
                <a:r>
                  <a:rPr lang="bn-BD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 ব্যাসার্ধ </a:t>
                </a:r>
                <a:r>
                  <a:rPr lang="en-US" sz="3600" dirty="0">
                    <a:solidFill>
                      <a:srgbClr val="FF0000"/>
                    </a:solidFill>
                  </a:rPr>
                  <a:t>6440 </a:t>
                </a:r>
                <a:r>
                  <a:rPr lang="bn-BD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কিলোমিটার। ঢাকা ও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কিশোরগঞ্জ</a:t>
                </a:r>
                <a:r>
                  <a:rPr lang="bn-BD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পৃথিবীর কেন্দ্রে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BD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 উৎপন্ন </a:t>
                </a:r>
                <a:r>
                  <a:rPr lang="bn-BD" sz="3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করে।ঢাকা</a:t>
                </a:r>
                <a:r>
                  <a:rPr lang="bn-BD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কিশোরগঞ্জের</a:t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 কত?</a:t>
                </a:r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1" y="579879"/>
                <a:ext cx="10149839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31D076-D377-4F13-BC45-9A8671306B8B}"/>
                  </a:ext>
                </a:extLst>
              </p:cNvPr>
              <p:cNvSpPr txBox="1"/>
              <p:nvPr/>
            </p:nvSpPr>
            <p:spPr>
              <a:xfrm>
                <a:off x="1159059" y="2313940"/>
                <a:ext cx="8590912" cy="1094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সমাধানঃ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দেওয়া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আছে</a:t>
                </a:r>
                <a:r>
                  <a:rPr lang="en-US" sz="2400" dirty="0">
                    <a:solidFill>
                      <a:schemeClr val="tx1"/>
                    </a:solidFill>
                  </a:rPr>
                  <a:t> ,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 = </a:t>
                </a:r>
                <a:r>
                  <a:rPr lang="en-US" sz="2800" dirty="0">
                    <a:solidFill>
                      <a:schemeClr val="tx1"/>
                    </a:solidFill>
                  </a:rPr>
                  <a:t>6440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কিলোমিটার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 কেন্দ্রে কোণ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= 5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রেডিয়ান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রেডিয়ান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31D076-D377-4F13-BC45-9A8671306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59" y="2313940"/>
                <a:ext cx="8590912" cy="1094467"/>
              </a:xfrm>
              <a:prstGeom prst="rect">
                <a:avLst/>
              </a:prstGeom>
              <a:blipFill>
                <a:blip r:embed="rId3"/>
                <a:stretch>
                  <a:fillRect l="-1774" t="-6145" r="-1845" b="-16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54BA9E-EEAA-4512-9193-BA3B0D227652}"/>
                  </a:ext>
                </a:extLst>
              </p:cNvPr>
              <p:cNvSpPr txBox="1"/>
              <p:nvPr/>
            </p:nvSpPr>
            <p:spPr>
              <a:xfrm>
                <a:off x="1026162" y="3840480"/>
                <a:ext cx="9799318" cy="1278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ঢাকা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কিশোরগঞ্জের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s=r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6440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 =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6440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1416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কি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 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561.9973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কি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  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562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কি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  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54BA9E-EEAA-4512-9193-BA3B0D227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62" y="3840480"/>
                <a:ext cx="9799318" cy="1278492"/>
              </a:xfrm>
              <a:prstGeom prst="rect">
                <a:avLst/>
              </a:prstGeom>
              <a:blipFill>
                <a:blip r:embed="rId4"/>
                <a:stretch>
                  <a:fillRect t="-3810"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5DC608A-C028-48B7-ACD6-FF8E67FDC73D}"/>
              </a:ext>
            </a:extLst>
          </p:cNvPr>
          <p:cNvSpPr txBox="1"/>
          <p:nvPr/>
        </p:nvSpPr>
        <p:spPr>
          <a:xfrm>
            <a:off x="1159059" y="6324838"/>
            <a:ext cx="1049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891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82682 -0.00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F73A09-FCB4-4A27-96CD-7DC15EAE8D8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01140" y="1580242"/>
                <a:ext cx="6156960" cy="487375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4500" b="1" dirty="0" err="1"/>
                  <a:t>সমাধানঃ</a:t>
                </a:r>
                <a:r>
                  <a:rPr lang="en-US" sz="3400" dirty="0"/>
                  <a:t> </a:t>
                </a:r>
                <a:r>
                  <a:rPr lang="en-US" sz="3800" dirty="0" err="1"/>
                  <a:t>নির্ণেয়</a:t>
                </a:r>
                <a:r>
                  <a:rPr lang="en-US" sz="3800" dirty="0"/>
                  <a:t> </a:t>
                </a:r>
                <a:r>
                  <a:rPr lang="en-US" sz="3800" dirty="0" err="1"/>
                  <a:t>মধ্যবর্তী</a:t>
                </a:r>
                <a:r>
                  <a:rPr lang="en-US" sz="3800" dirty="0"/>
                  <a:t> </a:t>
                </a:r>
                <a:r>
                  <a:rPr lang="en-US" sz="3800" dirty="0" err="1"/>
                  <a:t>কোণ</a:t>
                </a:r>
                <a:r>
                  <a:rPr lang="en-US" sz="3800" dirty="0"/>
                  <a:t>                </a:t>
                </a:r>
              </a:p>
              <a:p>
                <a:pPr marL="0" indent="0">
                  <a:buNone/>
                </a:pPr>
                <a:r>
                  <a:rPr lang="en-US" sz="3800" dirty="0"/>
                  <a:t>               </a:t>
                </a:r>
              </a:p>
              <a:p>
                <a:pPr marL="0" indent="0">
                  <a:buNone/>
                </a:pPr>
                <a:r>
                  <a:rPr lang="en-US" sz="3800" dirty="0"/>
                  <a:t>               </a:t>
                </a:r>
                <a:r>
                  <a:rPr lang="en-US" sz="4400" b="1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𝟔𝟎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ea typeface="Cambria Math" panose="02040503050406030204" pitchFamily="18" charset="0"/>
                  </a:rPr>
                  <a:t>                                  </a:t>
                </a:r>
                <a:endParaRPr lang="en-US" sz="36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                </a:t>
                </a:r>
                <a:r>
                  <a:rPr lang="en-US" sz="3600" b="1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𝟔𝟎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𝟏𝟏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b="1" dirty="0">
                    <a:ea typeface="Cambria Math" panose="020405030504060302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ea typeface="Cambria Math" panose="02040503050406030204" pitchFamily="18" charset="0"/>
                  </a:rPr>
                  <a:t>         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ea typeface="Cambria Math" panose="02040503050406030204" pitchFamily="18" charset="0"/>
                  </a:rPr>
                  <a:t>             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𝟏𝟐𝟎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𝟐𝟐𝟎</m:t>
                            </m:r>
                          </m:num>
                          <m:den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36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>
                    <a:ea typeface="Cambria Math" panose="02040503050406030204" pitchFamily="18" charset="0"/>
                  </a:rPr>
                  <a:t>             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𝟓𝟎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ea typeface="Cambria Math" panose="02040503050406030204" pitchFamily="18" charset="0"/>
                  </a:rPr>
                  <a:t>               = 50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endParaRPr lang="en-US" sz="36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F73A09-FCB4-4A27-96CD-7DC15EAE8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01140" y="1580242"/>
                <a:ext cx="6156960" cy="4873752"/>
              </a:xfrm>
              <a:blipFill>
                <a:blip r:embed="rId2"/>
                <a:stretch>
                  <a:fillRect l="-1980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7C0728E-60B8-4A2E-9A6B-1527729FEB3B}"/>
              </a:ext>
            </a:extLst>
          </p:cNvPr>
          <p:cNvSpPr/>
          <p:nvPr/>
        </p:nvSpPr>
        <p:spPr>
          <a:xfrm>
            <a:off x="1143000" y="444501"/>
            <a:ext cx="8496300" cy="11684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>
              <a:ln w="0"/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u="sng" dirty="0">
              <a:ln w="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u="sng" dirty="0" err="1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4000" b="1" u="sng" dirty="0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2টা 20 </a:t>
            </a:r>
            <a:r>
              <a:rPr lang="en-US" sz="4000" b="1" u="sng" dirty="0" err="1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মিনিটের</a:t>
            </a:r>
            <a:r>
              <a:rPr lang="en-US" sz="4000" b="1" u="sng" dirty="0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u="sng" dirty="0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ঘন্টার</a:t>
            </a:r>
            <a:r>
              <a:rPr lang="en-US" sz="4000" b="1" u="sng" dirty="0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US" sz="4000" b="1" u="sng" dirty="0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ctr"/>
            <a:r>
              <a:rPr lang="en-US" sz="4000" b="1" u="sng" dirty="0" err="1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মিনিটের</a:t>
            </a:r>
            <a:r>
              <a:rPr lang="en-US" sz="4000" b="1" u="sng" dirty="0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US" sz="3600" b="1" u="sng" dirty="0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600" b="1" u="sng" dirty="0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3600" b="1" u="sng" dirty="0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b="1" u="sng" dirty="0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u="sng" dirty="0">
                <a:ln w="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4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BC111-F59E-4D88-801A-D0AAF0FD7F17}"/>
              </a:ext>
            </a:extLst>
          </p:cNvPr>
          <p:cNvSpPr txBox="1"/>
          <p:nvPr/>
        </p:nvSpPr>
        <p:spPr>
          <a:xfrm>
            <a:off x="746760" y="6324838"/>
            <a:ext cx="1091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724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82683 -0.00555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E7D2AD8-3FF2-4567-AEFD-D33F33F1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777538"/>
            <a:ext cx="6493725" cy="60550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54B9CC-C937-49A8-9D68-D238B4464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77" y="1958635"/>
            <a:ext cx="1987751" cy="1846433"/>
          </a:xfrm>
          <a:prstGeom prst="rect">
            <a:avLst/>
          </a:prstGeom>
        </p:spPr>
      </p:pic>
      <p:sp>
        <p:nvSpPr>
          <p:cNvPr id="13" name="Flowchart: Preparation 12">
            <a:extLst>
              <a:ext uri="{FF2B5EF4-FFF2-40B4-BE49-F238E27FC236}">
                <a16:creationId xmlns:a16="http://schemas.microsoft.com/office/drawing/2014/main" id="{AA58B3DF-5C62-4A8C-AB73-51797C5B03CF}"/>
              </a:ext>
            </a:extLst>
          </p:cNvPr>
          <p:cNvSpPr/>
          <p:nvPr/>
        </p:nvSpPr>
        <p:spPr>
          <a:xfrm>
            <a:off x="692856" y="565566"/>
            <a:ext cx="4312920" cy="73152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F64C9-9B68-4701-9594-976C52B369D8}"/>
              </a:ext>
            </a:extLst>
          </p:cNvPr>
          <p:cNvSpPr txBox="1"/>
          <p:nvPr/>
        </p:nvSpPr>
        <p:spPr>
          <a:xfrm>
            <a:off x="997788" y="592038"/>
            <a:ext cx="370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পরিচিতি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E448C-24D3-4D18-B956-2AFB52EAA15F}"/>
              </a:ext>
            </a:extLst>
          </p:cNvPr>
          <p:cNvSpPr txBox="1"/>
          <p:nvPr/>
        </p:nvSpPr>
        <p:spPr>
          <a:xfrm>
            <a:off x="288075" y="1825031"/>
            <a:ext cx="82463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solidFill>
                  <a:srgbClr val="C000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>
                <a:solidFill>
                  <a:srgbClr val="C000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4400" b="1" dirty="0">
                <a:solidFill>
                  <a:srgbClr val="C000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b="1" dirty="0">
                <a:solidFill>
                  <a:srgbClr val="C000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>
                <a:solidFill>
                  <a:srgbClr val="C000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b="1" dirty="0">
                <a:solidFill>
                  <a:srgbClr val="C000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solidFill>
                  <a:srgbClr val="C000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গণিত বিভাগ</a:t>
            </a:r>
            <a:r>
              <a:rPr lang="en-US" sz="4400" b="1" dirty="0">
                <a:solidFill>
                  <a:srgbClr val="C000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C000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C000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rgbClr val="0066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আবুজর</a:t>
            </a:r>
            <a:r>
              <a:rPr lang="en-US" sz="4400" b="1" dirty="0">
                <a:solidFill>
                  <a:srgbClr val="0066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গিফারি</a:t>
            </a:r>
            <a:r>
              <a:rPr lang="en-US" sz="4400" b="1" dirty="0">
                <a:solidFill>
                  <a:srgbClr val="0066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66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r>
              <a:rPr lang="en-US" sz="4400" b="1" dirty="0">
                <a:solidFill>
                  <a:srgbClr val="0066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  <a:p>
            <a:pPr>
              <a:defRPr/>
            </a:pPr>
            <a:r>
              <a:rPr lang="en-US" sz="44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rgbClr val="0066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মালিবাগ</a:t>
            </a:r>
            <a:r>
              <a:rPr lang="en-US" sz="4400" b="1" dirty="0">
                <a:solidFill>
                  <a:srgbClr val="0066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66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4400" b="1" dirty="0">
              <a:solidFill>
                <a:srgbClr val="006600"/>
              </a:solidFill>
              <a:highlight>
                <a:srgbClr val="3BFF9D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44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solidFill>
                  <a:srgbClr val="0066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মোবাইল:</a:t>
            </a:r>
            <a:r>
              <a:rPr lang="en-US" sz="4400" b="1" dirty="0">
                <a:solidFill>
                  <a:srgbClr val="0066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>
                <a:solidFill>
                  <a:srgbClr val="006600"/>
                </a:solidFill>
                <a:highlight>
                  <a:srgbClr val="3BFF9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01717704172</a:t>
            </a:r>
            <a:r>
              <a:rPr lang="en-US" sz="4400" b="1" dirty="0">
                <a:solidFill>
                  <a:srgbClr val="0066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66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armanmathju@gmail.com</a:t>
            </a:r>
            <a:r>
              <a:rPr lang="en-US" sz="4400" b="1" dirty="0">
                <a:solidFill>
                  <a:srgbClr val="006600"/>
                </a:solidFill>
                <a:highlight>
                  <a:srgbClr val="3BFF9D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F1657-4446-4D65-9106-5DBE1422503C}"/>
              </a:ext>
            </a:extLst>
          </p:cNvPr>
          <p:cNvSpPr txBox="1"/>
          <p:nvPr/>
        </p:nvSpPr>
        <p:spPr>
          <a:xfrm>
            <a:off x="288075" y="6324838"/>
            <a:ext cx="1137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443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82683 -0.005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19A2C45F-9507-4746-8616-C3D5BDA64D5B}"/>
              </a:ext>
            </a:extLst>
          </p:cNvPr>
          <p:cNvSpPr/>
          <p:nvPr/>
        </p:nvSpPr>
        <p:spPr>
          <a:xfrm>
            <a:off x="965982" y="317695"/>
            <a:ext cx="9854418" cy="1010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E4EB95-9E98-4F41-8AFF-77DA142C1F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66800" y="236538"/>
                <a:ext cx="9956800" cy="110399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b="1" dirty="0" smtClean="0">
                        <a:ln w="0"/>
                        <a:solidFill>
                          <a:schemeClr val="tx1"/>
                        </a:soli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সমস্যাঃ</m:t>
                    </m:r>
                    <m:r>
                      <m:rPr>
                        <m:nor/>
                      </m:rPr>
                      <a:rPr lang="en-US" sz="3600" b="1" i="0" dirty="0" smtClean="0">
                        <a:ln w="0"/>
                        <a:solidFill>
                          <a:schemeClr val="tx1"/>
                        </a:soli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outerShdw blurRad="60007" dist="200025" dir="15000000" sy="30000" kx="-1800000" algn="bl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=90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OA=2 </a:t>
                </a:r>
                <a:r>
                  <a:rPr lang="en-US" dirty="0" err="1">
                    <a:solidFill>
                      <a:schemeClr val="tx1"/>
                    </a:solidFill>
                  </a:rPr>
                  <a:t>হলে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চিত্রে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ছায়াঘেরা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অংশের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ক্ষেত্রফল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নির্ণয়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কর</a:t>
                </a:r>
                <a:r>
                  <a:rPr lang="en-US" dirty="0">
                    <a:solidFill>
                      <a:schemeClr val="tx1"/>
                    </a:solidFill>
                  </a:rPr>
                  <a:t> ।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E4EB95-9E98-4F41-8AFF-77DA142C1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6800" y="236538"/>
                <a:ext cx="9956800" cy="1103996"/>
              </a:xfrm>
              <a:blipFill>
                <a:blip r:embed="rId2"/>
                <a:stretch>
                  <a:fillRect l="-1408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7D323DD-5740-4F9A-87BC-CF39E11E13EF}"/>
              </a:ext>
            </a:extLst>
          </p:cNvPr>
          <p:cNvSpPr/>
          <p:nvPr/>
        </p:nvSpPr>
        <p:spPr>
          <a:xfrm>
            <a:off x="8153400" y="1993900"/>
            <a:ext cx="2362200" cy="22479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8DC4020-B48E-4A77-9B4F-C9A96DF41C23}"/>
              </a:ext>
            </a:extLst>
          </p:cNvPr>
          <p:cNvSpPr/>
          <p:nvPr/>
        </p:nvSpPr>
        <p:spPr>
          <a:xfrm>
            <a:off x="9334500" y="309880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3FE636-053B-4CE8-994C-1FE4C439080E}"/>
              </a:ext>
            </a:extLst>
          </p:cNvPr>
          <p:cNvCxnSpPr>
            <a:stCxn id="4" idx="0"/>
            <a:endCxn id="5" idx="5"/>
          </p:cNvCxnSpPr>
          <p:nvPr/>
        </p:nvCxnSpPr>
        <p:spPr>
          <a:xfrm>
            <a:off x="9334500" y="1993900"/>
            <a:ext cx="39024" cy="11439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E40801-4B6C-4AF0-BA2A-2639ADBB6079}"/>
              </a:ext>
            </a:extLst>
          </p:cNvPr>
          <p:cNvCxnSpPr>
            <a:cxnSpLocks/>
          </p:cNvCxnSpPr>
          <p:nvPr/>
        </p:nvCxnSpPr>
        <p:spPr>
          <a:xfrm rot="5400000">
            <a:off x="9906000" y="2514600"/>
            <a:ext cx="39024" cy="11439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A0CA1D-1D74-417D-9E24-5479D4A92C29}"/>
              </a:ext>
            </a:extLst>
          </p:cNvPr>
          <p:cNvCxnSpPr>
            <a:cxnSpLocks/>
          </p:cNvCxnSpPr>
          <p:nvPr/>
        </p:nvCxnSpPr>
        <p:spPr>
          <a:xfrm flipH="1">
            <a:off x="9392574" y="2565862"/>
            <a:ext cx="994365" cy="539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222BE1EA-8CF5-4F6F-BBD6-F65CE968B824}"/>
              </a:ext>
            </a:extLst>
          </p:cNvPr>
          <p:cNvSpPr/>
          <p:nvPr/>
        </p:nvSpPr>
        <p:spPr>
          <a:xfrm>
            <a:off x="9353550" y="2748886"/>
            <a:ext cx="353610" cy="337676"/>
          </a:xfrm>
          <a:prstGeom prst="arc">
            <a:avLst>
              <a:gd name="adj1" fmla="val 1314587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752E67D4-2D76-410B-BDE7-B304D2EB52B8}"/>
              </a:ext>
            </a:extLst>
          </p:cNvPr>
          <p:cNvSpPr/>
          <p:nvPr/>
        </p:nvSpPr>
        <p:spPr>
          <a:xfrm>
            <a:off x="9638468" y="2858942"/>
            <a:ext cx="353610" cy="337676"/>
          </a:xfrm>
          <a:prstGeom prst="arc">
            <a:avLst>
              <a:gd name="adj1" fmla="val 16200000"/>
              <a:gd name="adj2" fmla="val 25821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358888-34E6-4030-8306-BFFADAC88CB3}"/>
                  </a:ext>
                </a:extLst>
              </p:cNvPr>
              <p:cNvSpPr txBox="1"/>
              <p:nvPr/>
            </p:nvSpPr>
            <p:spPr>
              <a:xfrm>
                <a:off x="9373524" y="2392680"/>
                <a:ext cx="5918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358888-34E6-4030-8306-BFFADAC88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524" y="2392680"/>
                <a:ext cx="591885" cy="369332"/>
              </a:xfrm>
              <a:prstGeom prst="rect">
                <a:avLst/>
              </a:prstGeom>
              <a:blipFill>
                <a:blip r:embed="rId3"/>
                <a:stretch>
                  <a:fillRect l="-9278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CF572B-413E-4E34-A7C2-1F3F589990B9}"/>
                  </a:ext>
                </a:extLst>
              </p:cNvPr>
              <p:cNvSpPr txBox="1"/>
              <p:nvPr/>
            </p:nvSpPr>
            <p:spPr>
              <a:xfrm>
                <a:off x="9866890" y="2746399"/>
                <a:ext cx="9189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CF572B-413E-4E34-A7C2-1F3F58999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890" y="2746399"/>
                <a:ext cx="918977" cy="646331"/>
              </a:xfrm>
              <a:prstGeom prst="rect">
                <a:avLst/>
              </a:prstGeom>
              <a:blipFill>
                <a:blip r:embed="rId4"/>
                <a:stretch>
                  <a:fillRect l="-6000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CEFAB7-73CE-437D-AAAE-CD81B2E26948}"/>
              </a:ext>
            </a:extLst>
          </p:cNvPr>
          <p:cNvCxnSpPr>
            <a:cxnSpLocks/>
          </p:cNvCxnSpPr>
          <p:nvPr/>
        </p:nvCxnSpPr>
        <p:spPr>
          <a:xfrm>
            <a:off x="9334500" y="1993900"/>
            <a:ext cx="1052439" cy="5719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4DBDFE-227D-4508-A580-7A5445833153}"/>
              </a:ext>
            </a:extLst>
          </p:cNvPr>
          <p:cNvCxnSpPr>
            <a:cxnSpLocks/>
          </p:cNvCxnSpPr>
          <p:nvPr/>
        </p:nvCxnSpPr>
        <p:spPr>
          <a:xfrm>
            <a:off x="9889756" y="2035224"/>
            <a:ext cx="0" cy="22514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C201394-AA2F-463B-9A43-EE9455739B91}"/>
              </a:ext>
            </a:extLst>
          </p:cNvPr>
          <p:cNvCxnSpPr/>
          <p:nvPr/>
        </p:nvCxnSpPr>
        <p:spPr>
          <a:xfrm flipH="1">
            <a:off x="9925512" y="2154844"/>
            <a:ext cx="39897" cy="1055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BCD203C-EDF4-40B0-A374-BE8896CF3DF4}"/>
              </a:ext>
            </a:extLst>
          </p:cNvPr>
          <p:cNvCxnSpPr>
            <a:cxnSpLocks/>
          </p:cNvCxnSpPr>
          <p:nvPr/>
        </p:nvCxnSpPr>
        <p:spPr>
          <a:xfrm>
            <a:off x="9530355" y="2014164"/>
            <a:ext cx="722367" cy="41188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2547A8-B29A-4A98-8493-3AAC8954F12C}"/>
              </a:ext>
            </a:extLst>
          </p:cNvPr>
          <p:cNvCxnSpPr>
            <a:cxnSpLocks/>
          </p:cNvCxnSpPr>
          <p:nvPr/>
        </p:nvCxnSpPr>
        <p:spPr>
          <a:xfrm>
            <a:off x="9455726" y="2026263"/>
            <a:ext cx="856584" cy="4631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025641-9613-4E0C-A160-1FF764E6BD2B}"/>
              </a:ext>
            </a:extLst>
          </p:cNvPr>
          <p:cNvCxnSpPr>
            <a:cxnSpLocks/>
          </p:cNvCxnSpPr>
          <p:nvPr/>
        </p:nvCxnSpPr>
        <p:spPr>
          <a:xfrm>
            <a:off x="9650330" y="2037983"/>
            <a:ext cx="428355" cy="2278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32109F2-2975-4E07-99E5-A569ADAED169}"/>
              </a:ext>
            </a:extLst>
          </p:cNvPr>
          <p:cNvSpPr txBox="1"/>
          <p:nvPr/>
        </p:nvSpPr>
        <p:spPr>
          <a:xfrm>
            <a:off x="9186205" y="3084074"/>
            <a:ext cx="15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84F9D2E-6A4D-4D40-9E2B-DF9447294334}"/>
              </a:ext>
            </a:extLst>
          </p:cNvPr>
          <p:cNvCxnSpPr>
            <a:cxnSpLocks/>
          </p:cNvCxnSpPr>
          <p:nvPr/>
        </p:nvCxnSpPr>
        <p:spPr>
          <a:xfrm>
            <a:off x="9453378" y="1981711"/>
            <a:ext cx="856584" cy="4631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27E2654-2562-41D4-9D1C-0FB88E4A5D53}"/>
              </a:ext>
            </a:extLst>
          </p:cNvPr>
          <p:cNvSpPr txBox="1"/>
          <p:nvPr/>
        </p:nvSpPr>
        <p:spPr>
          <a:xfrm>
            <a:off x="10520289" y="2898849"/>
            <a:ext cx="26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97E0D5-B3DA-423B-A3F2-E8DC097F9804}"/>
              </a:ext>
            </a:extLst>
          </p:cNvPr>
          <p:cNvSpPr txBox="1"/>
          <p:nvPr/>
        </p:nvSpPr>
        <p:spPr>
          <a:xfrm>
            <a:off x="10393679" y="2364279"/>
            <a:ext cx="34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923D8DB-2E5A-44FB-A7F0-677E9ADC0C5F}"/>
              </a:ext>
            </a:extLst>
          </p:cNvPr>
          <p:cNvSpPr txBox="1"/>
          <p:nvPr/>
        </p:nvSpPr>
        <p:spPr>
          <a:xfrm>
            <a:off x="9181508" y="1630419"/>
            <a:ext cx="42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0CF1E5D-A974-4985-90E4-B5A6EBD781A8}"/>
                  </a:ext>
                </a:extLst>
              </p:cNvPr>
              <p:cNvSpPr txBox="1"/>
              <p:nvPr/>
            </p:nvSpPr>
            <p:spPr>
              <a:xfrm>
                <a:off x="1167618" y="1798653"/>
                <a:ext cx="6954341" cy="4933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OA = r = 2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AOC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OC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BOC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বৃ্ত্তকলার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24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aseline="30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OA = OB =OC = r =2 [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OBC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. OB.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OC.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S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in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=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. 2. 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ছায়াঘেরা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=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0.3623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0CF1E5D-A974-4985-90E4-B5A6EBD78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18" y="1798653"/>
                <a:ext cx="6954341" cy="4933338"/>
              </a:xfrm>
              <a:prstGeom prst="rect">
                <a:avLst/>
              </a:prstGeom>
              <a:blipFill>
                <a:blip r:embed="rId5"/>
                <a:stretch>
                  <a:fillRect l="-1404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5944EFDF-6E2B-47B0-93A3-ACBFBE686D20}"/>
              </a:ext>
            </a:extLst>
          </p:cNvPr>
          <p:cNvSpPr txBox="1"/>
          <p:nvPr/>
        </p:nvSpPr>
        <p:spPr>
          <a:xfrm>
            <a:off x="1223888" y="1468273"/>
            <a:ext cx="194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সমাধানঃ</a:t>
            </a:r>
            <a:endParaRPr 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5781AC-A6E1-4F74-8DC7-950D8461C938}"/>
              </a:ext>
            </a:extLst>
          </p:cNvPr>
          <p:cNvSpPr txBox="1"/>
          <p:nvPr/>
        </p:nvSpPr>
        <p:spPr>
          <a:xfrm>
            <a:off x="1066800" y="6324838"/>
            <a:ext cx="1059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341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82682 -0.00555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4852" y="879438"/>
            <a:ext cx="2603598" cy="1107996"/>
          </a:xfrm>
          <a:prstGeom prst="rect">
            <a:avLst/>
          </a:prstGeom>
          <a:solidFill>
            <a:srgbClr val="6666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67984" y="2521772"/>
                <a:ext cx="7637027" cy="3600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 কত </a:t>
                </a:r>
                <a:r>
                  <a:rPr lang="bn-BD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রেডিয়ান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2.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বৃত্তচাপের দৈর্ঘ্য নির্ণয়ের সূত্র কী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বৃত্তকলার ক্ষেত্রফল নির্ণয়ের সূত্র কী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রেডিয়ান কোণ কাকে বলে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984" y="2521772"/>
                <a:ext cx="7637027" cy="3600986"/>
              </a:xfrm>
              <a:prstGeom prst="rect">
                <a:avLst/>
              </a:prstGeom>
              <a:blipFill>
                <a:blip r:embed="rId2"/>
                <a:stretch>
                  <a:fillRect l="-3671" t="-3390" r="-2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7176" y="-137160"/>
            <a:ext cx="10028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9" y="0"/>
            <a:ext cx="11364682" cy="67513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E95773-CB46-4310-9E52-4CA2B4C3370C}"/>
              </a:ext>
            </a:extLst>
          </p:cNvPr>
          <p:cNvSpPr/>
          <p:nvPr/>
        </p:nvSpPr>
        <p:spPr>
          <a:xfrm>
            <a:off x="3502097" y="2726174"/>
            <a:ext cx="418576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37181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57091CF-5609-47E8-B068-81713938A8E4}"/>
              </a:ext>
            </a:extLst>
          </p:cNvPr>
          <p:cNvSpPr/>
          <p:nvPr/>
        </p:nvSpPr>
        <p:spPr>
          <a:xfrm>
            <a:off x="3581400" y="640080"/>
            <a:ext cx="4404360" cy="1493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5FBD28-EBE8-46DC-AE1E-EFFCD903E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547682"/>
              </p:ext>
            </p:extLst>
          </p:nvPr>
        </p:nvGraphicFramePr>
        <p:xfrm>
          <a:off x="1051560" y="1098973"/>
          <a:ext cx="9692640" cy="551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53D638-19A7-402C-8AB4-493DEE20BED1}"/>
              </a:ext>
            </a:extLst>
          </p:cNvPr>
          <p:cNvSpPr txBox="1"/>
          <p:nvPr/>
        </p:nvSpPr>
        <p:spPr>
          <a:xfrm>
            <a:off x="4023360" y="883920"/>
            <a:ext cx="316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CCDF5-33A3-463A-9E46-D03CC6B9383D}"/>
              </a:ext>
            </a:extLst>
          </p:cNvPr>
          <p:cNvSpPr txBox="1"/>
          <p:nvPr/>
        </p:nvSpPr>
        <p:spPr>
          <a:xfrm>
            <a:off x="701040" y="6324838"/>
            <a:ext cx="1095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58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6AE6131F-182E-429D-85F4-26C8B427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63A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6AE6131F-182E-429D-85F4-26C8B427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6AE6131F-182E-429D-85F4-26C8B427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ABC06713-01EA-41C5-B498-C7F837A1D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63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ABC06713-01EA-41C5-B498-C7F837A1D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ABC06713-01EA-41C5-B498-C7F837A1D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4AD6475F-20AB-414E-A4BA-9DE686D2C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63A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graphicEl>
                                              <a:dgm id="{4AD6475F-20AB-414E-A4BA-9DE686D2C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4AD6475F-20AB-414E-A4BA-9DE686D2C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82B32778-7C19-416D-BB33-639677D1E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63A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82B32778-7C19-416D-BB33-639677D1E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82B32778-7C19-416D-BB33-639677D1E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graphicEl>
                                              <a:dgm id="{9856B102-E78E-491C-87B7-BB6318F6F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63A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9856B102-E78E-491C-87B7-BB6318F6F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9856B102-E78E-491C-87B7-BB6318F6F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D1321A70-E523-44EB-89DC-2CB29874F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63A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graphicEl>
                                              <a:dgm id="{D1321A70-E523-44EB-89DC-2CB29874F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graphicEl>
                                              <a:dgm id="{D1321A70-E523-44EB-89DC-2CB29874F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D6D63745-E891-4CCE-A30D-C0470A17B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63A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D6D63745-E891-4CCE-A30D-C0470A17B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graphicEl>
                                              <a:dgm id="{D6D63745-E891-4CCE-A30D-C0470A17B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0F50E4CB-C645-4145-8525-FDC097B27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63A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0F50E4CB-C645-4145-8525-FDC097B27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0F50E4CB-C645-4145-8525-FDC097B27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82682 -0.00555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20" y="1828801"/>
            <a:ext cx="106222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... …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রেডিয়ান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রেডিয়ান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r>
              <a:rPr lang="bn-BD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রেডিয়ান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পরিমাপে বৃত্ত চাপের দৈর্ঘ্য ও বৃত্ত কলার ক্ষেত্রফল নির্ণয় 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B397B-6A8E-4989-9664-DC36F27109ED}"/>
              </a:ext>
            </a:extLst>
          </p:cNvPr>
          <p:cNvSpPr txBox="1"/>
          <p:nvPr/>
        </p:nvSpPr>
        <p:spPr>
          <a:xfrm>
            <a:off x="2727960" y="579121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5206C-95CB-4E16-B551-4897E871A049}"/>
              </a:ext>
            </a:extLst>
          </p:cNvPr>
          <p:cNvSpPr txBox="1"/>
          <p:nvPr/>
        </p:nvSpPr>
        <p:spPr>
          <a:xfrm>
            <a:off x="1630680" y="6324838"/>
            <a:ext cx="1002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9905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82682 -0.00555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975360"/>
            <a:ext cx="10448365" cy="5163670"/>
          </a:xfrm>
        </p:spPr>
        <p:txBody>
          <a:bodyPr>
            <a:no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ত্রিকোণমিতির ইংরেজি প্রতিশব্দ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Trigonometry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‘trigon’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 কোণ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metron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গণিত শাস্ত্রের যে শাখায় ত্রিভুজের তিনটি কোণ ও তিনটি বাহুর পরিমাণ এবং এসব সম্পর্কিত ধর্মাবলী আলোচনা করা হয় তাকে ত্রিকোণমিতি বলে।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ঋনাত্বক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প্রকৌশলীর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BD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বায়োটেকনোলজি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কোণ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5230E0-CBD0-4899-A0EB-BE8FF5144178}"/>
              </a:ext>
            </a:extLst>
          </p:cNvPr>
          <p:cNvSpPr txBox="1"/>
          <p:nvPr/>
        </p:nvSpPr>
        <p:spPr>
          <a:xfrm>
            <a:off x="853440" y="6324838"/>
            <a:ext cx="108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414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82682 -0.00555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701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629025" y="171450"/>
            <a:ext cx="4648200" cy="6096000"/>
            <a:chOff x="3124200" y="304800"/>
            <a:chExt cx="2743200" cy="5867400"/>
          </a:xfrm>
        </p:grpSpPr>
        <p:grpSp>
          <p:nvGrpSpPr>
            <p:cNvPr id="12" name="Group 11"/>
            <p:cNvGrpSpPr/>
            <p:nvPr/>
          </p:nvGrpSpPr>
          <p:grpSpPr>
            <a:xfrm>
              <a:off x="3124200" y="304800"/>
              <a:ext cx="2743200" cy="5867400"/>
              <a:chOff x="3124200" y="304800"/>
              <a:chExt cx="2743200" cy="58674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>
                <a:off x="3124200" y="304800"/>
                <a:ext cx="1447800" cy="586740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572000" y="304800"/>
                <a:ext cx="1295400" cy="586740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124200" y="6172200"/>
                <a:ext cx="2743200" cy="0"/>
              </a:xfrm>
              <a:prstGeom prst="line">
                <a:avLst/>
              </a:prstGeom>
              <a:ln w="571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4572000" y="304800"/>
              <a:ext cx="0" cy="5867400"/>
            </a:xfrm>
            <a:prstGeom prst="line">
              <a:avLst/>
            </a:prstGeom>
            <a:ln w="57150">
              <a:solidFill>
                <a:srgbClr val="00CC00"/>
              </a:solidFill>
              <a:prstDash val="lgDashDot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58FFCF0-971B-4F8B-BCFF-0795E0941A7E}"/>
              </a:ext>
            </a:extLst>
          </p:cNvPr>
          <p:cNvSpPr txBox="1"/>
          <p:nvPr/>
        </p:nvSpPr>
        <p:spPr>
          <a:xfrm>
            <a:off x="685800" y="6324838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3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82682 -0.00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156B44-864C-4C59-9C47-92422A7949CF}"/>
              </a:ext>
            </a:extLst>
          </p:cNvPr>
          <p:cNvSpPr/>
          <p:nvPr/>
        </p:nvSpPr>
        <p:spPr>
          <a:xfrm>
            <a:off x="2011680" y="562708"/>
            <a:ext cx="4568892" cy="697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unnamed.jpg"/>
          <p:cNvPicPr>
            <a:picLocks noChangeAspect="1"/>
          </p:cNvPicPr>
          <p:nvPr/>
        </p:nvPicPr>
        <p:blipFill>
          <a:blip r:embed="rId3" cstate="print"/>
          <a:srcRect l="9260" t="12222" r="11112" b="41111"/>
          <a:stretch>
            <a:fillRect/>
          </a:stretch>
        </p:blipFill>
        <p:spPr>
          <a:xfrm>
            <a:off x="7315201" y="381001"/>
            <a:ext cx="2590801" cy="2530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33400"/>
            <a:ext cx="5048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289560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6019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477000" y="3429000"/>
            <a:ext cx="3505200" cy="2743200"/>
            <a:chOff x="4953000" y="3429000"/>
            <a:chExt cx="3505200" cy="274320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4953000" y="4836898"/>
              <a:ext cx="3505200" cy="1545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5371289" y="4799823"/>
              <a:ext cx="2743200" cy="1554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867400" y="3962400"/>
              <a:ext cx="1640732" cy="16310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86000" y="3429000"/>
            <a:ext cx="3505200" cy="2743200"/>
            <a:chOff x="762000" y="3429000"/>
            <a:chExt cx="3505200" cy="2743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762000" y="4836898"/>
              <a:ext cx="3505200" cy="1545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1180289" y="4799823"/>
              <a:ext cx="2743200" cy="1554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676400" y="3962400"/>
              <a:ext cx="1640732" cy="16310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28"/>
          <p:cNvSpPr/>
          <p:nvPr/>
        </p:nvSpPr>
        <p:spPr>
          <a:xfrm>
            <a:off x="4419600" y="4038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743200" y="601980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610600" y="4038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F7C6B-66DF-4A9D-9AFF-C9EA61BB3F68}"/>
              </a:ext>
            </a:extLst>
          </p:cNvPr>
          <p:cNvSpPr txBox="1"/>
          <p:nvPr/>
        </p:nvSpPr>
        <p:spPr>
          <a:xfrm>
            <a:off x="640080" y="6324838"/>
            <a:ext cx="1101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74644966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417 -0.02776 C -0.004 -0.02776 0.0375 0.02659 0.0375 0.09435 C 0.0375 0.16119 -0.004 0.21646 -0.05417 0.21646 C -0.10504 0.21646 -0.14584 0.16119 -0.14584 0.09435 C -0.14584 0.02659 -0.10504 -0.02776 -0.05417 -0.02776 Z " pathEditMode="relative" rAng="0" ptsTypes="fffff">
                                      <p:cBhvr>
                                        <p:cTn id="23" dur="5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 -0.02776 C 0.00035 -0.02776 0.04167 0.02659 0.04167 0.09435 C 0.04167 0.16119 0.00035 0.21646 -0.05 0.21646 C -0.10086 0.21646 -0.14166 0.16119 -0.14166 0.09435 C -0.14166 0.02659 -0.10086 -0.02776 -0.05 -0.02776 Z " pathEditMode="relative" rAng="0" ptsTypes="fffff">
                                      <p:cBhvr>
                                        <p:cTn id="3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82682 -0.00555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29" grpId="0" animBg="1"/>
      <p:bldP spid="30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A1B955-45C2-4A07-A0C1-3587DD6CA037}"/>
              </a:ext>
            </a:extLst>
          </p:cNvPr>
          <p:cNvSpPr/>
          <p:nvPr/>
        </p:nvSpPr>
        <p:spPr>
          <a:xfrm>
            <a:off x="3082390" y="619780"/>
            <a:ext cx="5996220" cy="955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981200" y="2250831"/>
            <a:ext cx="3581400" cy="3311769"/>
            <a:chOff x="457200" y="2250831"/>
            <a:chExt cx="3581400" cy="3311769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457200" y="3959087"/>
              <a:ext cx="3581400" cy="728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>
              <a:off x="2119532" y="2250831"/>
              <a:ext cx="91823" cy="331176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591488" y="2501348"/>
            <a:ext cx="2386393" cy="2870753"/>
            <a:chOff x="1067488" y="2501348"/>
            <a:chExt cx="2386393" cy="2870753"/>
          </a:xfrm>
        </p:grpSpPr>
        <p:sp>
          <p:nvSpPr>
            <p:cNvPr id="12" name="Freeform 11"/>
            <p:cNvSpPr/>
            <p:nvPr/>
          </p:nvSpPr>
          <p:spPr>
            <a:xfrm>
              <a:off x="1558390" y="3334615"/>
              <a:ext cx="1451330" cy="1248433"/>
            </a:xfrm>
            <a:custGeom>
              <a:avLst/>
              <a:gdLst>
                <a:gd name="connsiteX0" fmla="*/ 1259871 w 1513089"/>
                <a:gd name="connsiteY0" fmla="*/ 690371 h 1305180"/>
                <a:gd name="connsiteX1" fmla="*/ 1245803 w 1513089"/>
                <a:gd name="connsiteY1" fmla="*/ 634100 h 1305180"/>
                <a:gd name="connsiteX2" fmla="*/ 1231736 w 1513089"/>
                <a:gd name="connsiteY2" fmla="*/ 549694 h 1305180"/>
                <a:gd name="connsiteX3" fmla="*/ 1217668 w 1513089"/>
                <a:gd name="connsiteY3" fmla="*/ 507491 h 1305180"/>
                <a:gd name="connsiteX4" fmla="*/ 1161397 w 1513089"/>
                <a:gd name="connsiteY4" fmla="*/ 451220 h 1305180"/>
                <a:gd name="connsiteX5" fmla="*/ 1105126 w 1513089"/>
                <a:gd name="connsiteY5" fmla="*/ 366814 h 1305180"/>
                <a:gd name="connsiteX6" fmla="*/ 1048856 w 1513089"/>
                <a:gd name="connsiteY6" fmla="*/ 296475 h 1305180"/>
                <a:gd name="connsiteX7" fmla="*/ 964449 w 1513089"/>
                <a:gd name="connsiteY7" fmla="*/ 254272 h 1305180"/>
                <a:gd name="connsiteX8" fmla="*/ 922246 w 1513089"/>
                <a:gd name="connsiteY8" fmla="*/ 226137 h 1305180"/>
                <a:gd name="connsiteX9" fmla="*/ 837840 w 1513089"/>
                <a:gd name="connsiteY9" fmla="*/ 198002 h 1305180"/>
                <a:gd name="connsiteX10" fmla="*/ 795637 w 1513089"/>
                <a:gd name="connsiteY10" fmla="*/ 183934 h 1305180"/>
                <a:gd name="connsiteX11" fmla="*/ 443945 w 1513089"/>
                <a:gd name="connsiteY11" fmla="*/ 198002 h 1305180"/>
                <a:gd name="connsiteX12" fmla="*/ 331403 w 1513089"/>
                <a:gd name="connsiteY12" fmla="*/ 240205 h 1305180"/>
                <a:gd name="connsiteX13" fmla="*/ 246997 w 1513089"/>
                <a:gd name="connsiteY13" fmla="*/ 296475 h 1305180"/>
                <a:gd name="connsiteX14" fmla="*/ 190726 w 1513089"/>
                <a:gd name="connsiteY14" fmla="*/ 352746 h 1305180"/>
                <a:gd name="connsiteX15" fmla="*/ 162591 w 1513089"/>
                <a:gd name="connsiteY15" fmla="*/ 380882 h 1305180"/>
                <a:gd name="connsiteX16" fmla="*/ 120388 w 1513089"/>
                <a:gd name="connsiteY16" fmla="*/ 409017 h 1305180"/>
                <a:gd name="connsiteX17" fmla="*/ 92253 w 1513089"/>
                <a:gd name="connsiteY17" fmla="*/ 451220 h 1305180"/>
                <a:gd name="connsiteX18" fmla="*/ 64117 w 1513089"/>
                <a:gd name="connsiteY18" fmla="*/ 479355 h 1305180"/>
                <a:gd name="connsiteX19" fmla="*/ 35982 w 1513089"/>
                <a:gd name="connsiteY19" fmla="*/ 577829 h 1305180"/>
                <a:gd name="connsiteX20" fmla="*/ 7846 w 1513089"/>
                <a:gd name="connsiteY20" fmla="*/ 662235 h 1305180"/>
                <a:gd name="connsiteX21" fmla="*/ 21914 w 1513089"/>
                <a:gd name="connsiteY21" fmla="*/ 943589 h 1305180"/>
                <a:gd name="connsiteX22" fmla="*/ 92253 w 1513089"/>
                <a:gd name="connsiteY22" fmla="*/ 1013928 h 1305180"/>
                <a:gd name="connsiteX23" fmla="*/ 162591 w 1513089"/>
                <a:gd name="connsiteY23" fmla="*/ 1070199 h 1305180"/>
                <a:gd name="connsiteX24" fmla="*/ 204794 w 1513089"/>
                <a:gd name="connsiteY24" fmla="*/ 1098334 h 1305180"/>
                <a:gd name="connsiteX25" fmla="*/ 275133 w 1513089"/>
                <a:gd name="connsiteY25" fmla="*/ 1154605 h 1305180"/>
                <a:gd name="connsiteX26" fmla="*/ 359539 w 1513089"/>
                <a:gd name="connsiteY26" fmla="*/ 1210875 h 1305180"/>
                <a:gd name="connsiteX27" fmla="*/ 387674 w 1513089"/>
                <a:gd name="connsiteY27" fmla="*/ 1239011 h 1305180"/>
                <a:gd name="connsiteX28" fmla="*/ 556486 w 1513089"/>
                <a:gd name="connsiteY28" fmla="*/ 1267146 h 1305180"/>
                <a:gd name="connsiteX29" fmla="*/ 753434 w 1513089"/>
                <a:gd name="connsiteY29" fmla="*/ 1281214 h 1305180"/>
                <a:gd name="connsiteX30" fmla="*/ 865976 w 1513089"/>
                <a:gd name="connsiteY30" fmla="*/ 1281214 h 1305180"/>
                <a:gd name="connsiteX31" fmla="*/ 908179 w 1513089"/>
                <a:gd name="connsiteY31" fmla="*/ 1253079 h 1305180"/>
                <a:gd name="connsiteX32" fmla="*/ 978517 w 1513089"/>
                <a:gd name="connsiteY32" fmla="*/ 1239011 h 1305180"/>
                <a:gd name="connsiteX33" fmla="*/ 1091059 w 1513089"/>
                <a:gd name="connsiteY33" fmla="*/ 1182740 h 1305180"/>
                <a:gd name="connsiteX34" fmla="*/ 1091059 w 1513089"/>
                <a:gd name="connsiteY34" fmla="*/ 1182740 h 1305180"/>
                <a:gd name="connsiteX35" fmla="*/ 1133262 w 1513089"/>
                <a:gd name="connsiteY35" fmla="*/ 1154605 h 1305180"/>
                <a:gd name="connsiteX36" fmla="*/ 1161397 w 1513089"/>
                <a:gd name="connsiteY36" fmla="*/ 1126469 h 1305180"/>
                <a:gd name="connsiteX37" fmla="*/ 1203600 w 1513089"/>
                <a:gd name="connsiteY37" fmla="*/ 1112402 h 1305180"/>
                <a:gd name="connsiteX38" fmla="*/ 1231736 w 1513089"/>
                <a:gd name="connsiteY38" fmla="*/ 1084266 h 1305180"/>
                <a:gd name="connsiteX39" fmla="*/ 1273939 w 1513089"/>
                <a:gd name="connsiteY39" fmla="*/ 1070199 h 1305180"/>
                <a:gd name="connsiteX40" fmla="*/ 1344277 w 1513089"/>
                <a:gd name="connsiteY40" fmla="*/ 999860 h 1305180"/>
                <a:gd name="connsiteX41" fmla="*/ 1372413 w 1513089"/>
                <a:gd name="connsiteY41" fmla="*/ 971725 h 1305180"/>
                <a:gd name="connsiteX42" fmla="*/ 1400548 w 1513089"/>
                <a:gd name="connsiteY42" fmla="*/ 887319 h 1305180"/>
                <a:gd name="connsiteX43" fmla="*/ 1428683 w 1513089"/>
                <a:gd name="connsiteY43" fmla="*/ 859183 h 1305180"/>
                <a:gd name="connsiteX44" fmla="*/ 1484954 w 1513089"/>
                <a:gd name="connsiteY44" fmla="*/ 760709 h 1305180"/>
                <a:gd name="connsiteX45" fmla="*/ 1499022 w 1513089"/>
                <a:gd name="connsiteY45" fmla="*/ 690371 h 1305180"/>
                <a:gd name="connsiteX46" fmla="*/ 1513089 w 1513089"/>
                <a:gd name="connsiteY46" fmla="*/ 648168 h 1305180"/>
                <a:gd name="connsiteX47" fmla="*/ 1484954 w 1513089"/>
                <a:gd name="connsiteY47" fmla="*/ 479355 h 1305180"/>
                <a:gd name="connsiteX48" fmla="*/ 1470886 w 1513089"/>
                <a:gd name="connsiteY48" fmla="*/ 240205 h 1305180"/>
                <a:gd name="connsiteX49" fmla="*/ 1456819 w 1513089"/>
                <a:gd name="connsiteY49" fmla="*/ 198002 h 1305180"/>
                <a:gd name="connsiteX50" fmla="*/ 1428683 w 1513089"/>
                <a:gd name="connsiteY50" fmla="*/ 169866 h 1305180"/>
                <a:gd name="connsiteX51" fmla="*/ 1344277 w 1513089"/>
                <a:gd name="connsiteY51" fmla="*/ 141731 h 1305180"/>
                <a:gd name="connsiteX52" fmla="*/ 1316142 w 1513089"/>
                <a:gd name="connsiteY52" fmla="*/ 113595 h 1305180"/>
                <a:gd name="connsiteX53" fmla="*/ 1273939 w 1513089"/>
                <a:gd name="connsiteY53" fmla="*/ 99528 h 1305180"/>
                <a:gd name="connsiteX54" fmla="*/ 1245803 w 1513089"/>
                <a:gd name="connsiteY54" fmla="*/ 57325 h 1305180"/>
                <a:gd name="connsiteX55" fmla="*/ 1217668 w 1513089"/>
                <a:gd name="connsiteY55" fmla="*/ 29189 h 1305180"/>
                <a:gd name="connsiteX56" fmla="*/ 1203600 w 1513089"/>
                <a:gd name="connsiteY56" fmla="*/ 71392 h 1305180"/>
                <a:gd name="connsiteX57" fmla="*/ 1217668 w 1513089"/>
                <a:gd name="connsiteY57" fmla="*/ 155799 h 1305180"/>
                <a:gd name="connsiteX58" fmla="*/ 1231736 w 1513089"/>
                <a:gd name="connsiteY58" fmla="*/ 15122 h 1305180"/>
                <a:gd name="connsiteX59" fmla="*/ 1273939 w 1513089"/>
                <a:gd name="connsiteY59" fmla="*/ 43257 h 1305180"/>
                <a:gd name="connsiteX60" fmla="*/ 1414616 w 1513089"/>
                <a:gd name="connsiteY60" fmla="*/ 71392 h 1305180"/>
                <a:gd name="connsiteX61" fmla="*/ 1288006 w 1513089"/>
                <a:gd name="connsiteY61" fmla="*/ 29189 h 1305180"/>
                <a:gd name="connsiteX62" fmla="*/ 1245803 w 1513089"/>
                <a:gd name="connsiteY62" fmla="*/ 15122 h 1305180"/>
                <a:gd name="connsiteX63" fmla="*/ 1217668 w 1513089"/>
                <a:gd name="connsiteY63" fmla="*/ 155799 h 1305180"/>
                <a:gd name="connsiteX64" fmla="*/ 1217668 w 1513089"/>
                <a:gd name="connsiteY64" fmla="*/ 169866 h 1305180"/>
                <a:gd name="connsiteX65" fmla="*/ 1231736 w 1513089"/>
                <a:gd name="connsiteY65" fmla="*/ 71392 h 1305180"/>
                <a:gd name="connsiteX66" fmla="*/ 1273939 w 1513089"/>
                <a:gd name="connsiteY66" fmla="*/ 43257 h 1305180"/>
                <a:gd name="connsiteX67" fmla="*/ 1414616 w 1513089"/>
                <a:gd name="connsiteY67" fmla="*/ 85460 h 13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513089" h="1305180">
                  <a:moveTo>
                    <a:pt x="1259871" y="690371"/>
                  </a:moveTo>
                  <a:cubicBezTo>
                    <a:pt x="1255182" y="671614"/>
                    <a:pt x="1249595" y="653059"/>
                    <a:pt x="1245803" y="634100"/>
                  </a:cubicBezTo>
                  <a:cubicBezTo>
                    <a:pt x="1240209" y="606131"/>
                    <a:pt x="1237924" y="577538"/>
                    <a:pt x="1231736" y="549694"/>
                  </a:cubicBezTo>
                  <a:cubicBezTo>
                    <a:pt x="1228519" y="535218"/>
                    <a:pt x="1226287" y="519558"/>
                    <a:pt x="1217668" y="507491"/>
                  </a:cubicBezTo>
                  <a:cubicBezTo>
                    <a:pt x="1202250" y="485906"/>
                    <a:pt x="1161397" y="451220"/>
                    <a:pt x="1161397" y="451220"/>
                  </a:cubicBezTo>
                  <a:cubicBezTo>
                    <a:pt x="1136674" y="377052"/>
                    <a:pt x="1163669" y="437066"/>
                    <a:pt x="1105126" y="366814"/>
                  </a:cubicBezTo>
                  <a:cubicBezTo>
                    <a:pt x="1068569" y="322946"/>
                    <a:pt x="1089781" y="329215"/>
                    <a:pt x="1048856" y="296475"/>
                  </a:cubicBezTo>
                  <a:cubicBezTo>
                    <a:pt x="981668" y="242724"/>
                    <a:pt x="1033785" y="288939"/>
                    <a:pt x="964449" y="254272"/>
                  </a:cubicBezTo>
                  <a:cubicBezTo>
                    <a:pt x="949327" y="246711"/>
                    <a:pt x="937696" y="233004"/>
                    <a:pt x="922246" y="226137"/>
                  </a:cubicBezTo>
                  <a:cubicBezTo>
                    <a:pt x="895145" y="214092"/>
                    <a:pt x="865975" y="207380"/>
                    <a:pt x="837840" y="198002"/>
                  </a:cubicBezTo>
                  <a:lnTo>
                    <a:pt x="795637" y="183934"/>
                  </a:lnTo>
                  <a:cubicBezTo>
                    <a:pt x="678406" y="188623"/>
                    <a:pt x="560991" y="189930"/>
                    <a:pt x="443945" y="198002"/>
                  </a:cubicBezTo>
                  <a:cubicBezTo>
                    <a:pt x="406217" y="200604"/>
                    <a:pt x="362787" y="221375"/>
                    <a:pt x="331403" y="240205"/>
                  </a:cubicBezTo>
                  <a:cubicBezTo>
                    <a:pt x="302407" y="257602"/>
                    <a:pt x="270907" y="272565"/>
                    <a:pt x="246997" y="296475"/>
                  </a:cubicBezTo>
                  <a:lnTo>
                    <a:pt x="190726" y="352746"/>
                  </a:lnTo>
                  <a:cubicBezTo>
                    <a:pt x="181348" y="362125"/>
                    <a:pt x="173627" y="373525"/>
                    <a:pt x="162591" y="380882"/>
                  </a:cubicBezTo>
                  <a:lnTo>
                    <a:pt x="120388" y="409017"/>
                  </a:lnTo>
                  <a:cubicBezTo>
                    <a:pt x="111010" y="423085"/>
                    <a:pt x="102815" y="438018"/>
                    <a:pt x="92253" y="451220"/>
                  </a:cubicBezTo>
                  <a:cubicBezTo>
                    <a:pt x="83967" y="461577"/>
                    <a:pt x="70941" y="467982"/>
                    <a:pt x="64117" y="479355"/>
                  </a:cubicBezTo>
                  <a:cubicBezTo>
                    <a:pt x="54660" y="495116"/>
                    <a:pt x="39662" y="565563"/>
                    <a:pt x="35982" y="577829"/>
                  </a:cubicBezTo>
                  <a:cubicBezTo>
                    <a:pt x="27460" y="606236"/>
                    <a:pt x="7846" y="662235"/>
                    <a:pt x="7846" y="662235"/>
                  </a:cubicBezTo>
                  <a:cubicBezTo>
                    <a:pt x="12535" y="756020"/>
                    <a:pt x="0" y="852280"/>
                    <a:pt x="21914" y="943589"/>
                  </a:cubicBezTo>
                  <a:cubicBezTo>
                    <a:pt x="29652" y="975832"/>
                    <a:pt x="64664" y="995535"/>
                    <a:pt x="92253" y="1013928"/>
                  </a:cubicBezTo>
                  <a:cubicBezTo>
                    <a:pt x="222149" y="1100524"/>
                    <a:pt x="62365" y="990018"/>
                    <a:pt x="162591" y="1070199"/>
                  </a:cubicBezTo>
                  <a:cubicBezTo>
                    <a:pt x="175793" y="1080761"/>
                    <a:pt x="190726" y="1088956"/>
                    <a:pt x="204794" y="1098334"/>
                  </a:cubicBezTo>
                  <a:cubicBezTo>
                    <a:pt x="267716" y="1192718"/>
                    <a:pt x="193593" y="1100245"/>
                    <a:pt x="275133" y="1154605"/>
                  </a:cubicBezTo>
                  <a:cubicBezTo>
                    <a:pt x="380508" y="1224855"/>
                    <a:pt x="259192" y="1177427"/>
                    <a:pt x="359539" y="1210875"/>
                  </a:cubicBezTo>
                  <a:cubicBezTo>
                    <a:pt x="368917" y="1220254"/>
                    <a:pt x="376301" y="1232187"/>
                    <a:pt x="387674" y="1239011"/>
                  </a:cubicBezTo>
                  <a:cubicBezTo>
                    <a:pt x="424963" y="1261385"/>
                    <a:pt x="544565" y="1266109"/>
                    <a:pt x="556486" y="1267146"/>
                  </a:cubicBezTo>
                  <a:cubicBezTo>
                    <a:pt x="622055" y="1272848"/>
                    <a:pt x="687785" y="1276525"/>
                    <a:pt x="753434" y="1281214"/>
                  </a:cubicBezTo>
                  <a:cubicBezTo>
                    <a:pt x="805316" y="1298508"/>
                    <a:pt x="802066" y="1305180"/>
                    <a:pt x="865976" y="1281214"/>
                  </a:cubicBezTo>
                  <a:cubicBezTo>
                    <a:pt x="881807" y="1275278"/>
                    <a:pt x="892348" y="1259016"/>
                    <a:pt x="908179" y="1253079"/>
                  </a:cubicBezTo>
                  <a:cubicBezTo>
                    <a:pt x="930567" y="1244683"/>
                    <a:pt x="955071" y="1243700"/>
                    <a:pt x="978517" y="1239011"/>
                  </a:cubicBezTo>
                  <a:cubicBezTo>
                    <a:pt x="1027624" y="1189904"/>
                    <a:pt x="994070" y="1215069"/>
                    <a:pt x="1091059" y="1182740"/>
                  </a:cubicBezTo>
                  <a:lnTo>
                    <a:pt x="1091059" y="1182740"/>
                  </a:lnTo>
                  <a:cubicBezTo>
                    <a:pt x="1105127" y="1173362"/>
                    <a:pt x="1120060" y="1165167"/>
                    <a:pt x="1133262" y="1154605"/>
                  </a:cubicBezTo>
                  <a:cubicBezTo>
                    <a:pt x="1143619" y="1146319"/>
                    <a:pt x="1150024" y="1133293"/>
                    <a:pt x="1161397" y="1126469"/>
                  </a:cubicBezTo>
                  <a:cubicBezTo>
                    <a:pt x="1174112" y="1118840"/>
                    <a:pt x="1189532" y="1117091"/>
                    <a:pt x="1203600" y="1112402"/>
                  </a:cubicBezTo>
                  <a:cubicBezTo>
                    <a:pt x="1212979" y="1103023"/>
                    <a:pt x="1220363" y="1091090"/>
                    <a:pt x="1231736" y="1084266"/>
                  </a:cubicBezTo>
                  <a:cubicBezTo>
                    <a:pt x="1244451" y="1076637"/>
                    <a:pt x="1262076" y="1079096"/>
                    <a:pt x="1273939" y="1070199"/>
                  </a:cubicBezTo>
                  <a:cubicBezTo>
                    <a:pt x="1300465" y="1050304"/>
                    <a:pt x="1320831" y="1023306"/>
                    <a:pt x="1344277" y="999860"/>
                  </a:cubicBezTo>
                  <a:lnTo>
                    <a:pt x="1372413" y="971725"/>
                  </a:lnTo>
                  <a:cubicBezTo>
                    <a:pt x="1381791" y="943590"/>
                    <a:pt x="1379578" y="908290"/>
                    <a:pt x="1400548" y="887319"/>
                  </a:cubicBezTo>
                  <a:cubicBezTo>
                    <a:pt x="1409926" y="877940"/>
                    <a:pt x="1420398" y="869540"/>
                    <a:pt x="1428683" y="859183"/>
                  </a:cubicBezTo>
                  <a:cubicBezTo>
                    <a:pt x="1455198" y="826039"/>
                    <a:pt x="1465697" y="799224"/>
                    <a:pt x="1484954" y="760709"/>
                  </a:cubicBezTo>
                  <a:cubicBezTo>
                    <a:pt x="1489643" y="737263"/>
                    <a:pt x="1493223" y="713567"/>
                    <a:pt x="1499022" y="690371"/>
                  </a:cubicBezTo>
                  <a:cubicBezTo>
                    <a:pt x="1502618" y="675985"/>
                    <a:pt x="1513089" y="662997"/>
                    <a:pt x="1513089" y="648168"/>
                  </a:cubicBezTo>
                  <a:cubicBezTo>
                    <a:pt x="1513089" y="582300"/>
                    <a:pt x="1499771" y="538622"/>
                    <a:pt x="1484954" y="479355"/>
                  </a:cubicBezTo>
                  <a:cubicBezTo>
                    <a:pt x="1480265" y="399638"/>
                    <a:pt x="1478832" y="319663"/>
                    <a:pt x="1470886" y="240205"/>
                  </a:cubicBezTo>
                  <a:cubicBezTo>
                    <a:pt x="1469411" y="225450"/>
                    <a:pt x="1464448" y="210717"/>
                    <a:pt x="1456819" y="198002"/>
                  </a:cubicBezTo>
                  <a:cubicBezTo>
                    <a:pt x="1449995" y="186629"/>
                    <a:pt x="1440546" y="175798"/>
                    <a:pt x="1428683" y="169866"/>
                  </a:cubicBezTo>
                  <a:cubicBezTo>
                    <a:pt x="1402157" y="156603"/>
                    <a:pt x="1344277" y="141731"/>
                    <a:pt x="1344277" y="141731"/>
                  </a:cubicBezTo>
                  <a:cubicBezTo>
                    <a:pt x="1334899" y="132352"/>
                    <a:pt x="1327515" y="120419"/>
                    <a:pt x="1316142" y="113595"/>
                  </a:cubicBezTo>
                  <a:cubicBezTo>
                    <a:pt x="1303427" y="105966"/>
                    <a:pt x="1285518" y="108791"/>
                    <a:pt x="1273939" y="99528"/>
                  </a:cubicBezTo>
                  <a:cubicBezTo>
                    <a:pt x="1260736" y="88966"/>
                    <a:pt x="1256365" y="70527"/>
                    <a:pt x="1245803" y="57325"/>
                  </a:cubicBezTo>
                  <a:cubicBezTo>
                    <a:pt x="1237518" y="46968"/>
                    <a:pt x="1227046" y="38568"/>
                    <a:pt x="1217668" y="29189"/>
                  </a:cubicBezTo>
                  <a:cubicBezTo>
                    <a:pt x="1212979" y="43257"/>
                    <a:pt x="1203600" y="56563"/>
                    <a:pt x="1203600" y="71392"/>
                  </a:cubicBezTo>
                  <a:cubicBezTo>
                    <a:pt x="1203600" y="99916"/>
                    <a:pt x="1217668" y="155799"/>
                    <a:pt x="1217668" y="155799"/>
                  </a:cubicBezTo>
                  <a:cubicBezTo>
                    <a:pt x="1222357" y="108907"/>
                    <a:pt x="1210661" y="57273"/>
                    <a:pt x="1231736" y="15122"/>
                  </a:cubicBezTo>
                  <a:cubicBezTo>
                    <a:pt x="1239297" y="0"/>
                    <a:pt x="1258817" y="35696"/>
                    <a:pt x="1273939" y="43257"/>
                  </a:cubicBezTo>
                  <a:cubicBezTo>
                    <a:pt x="1313226" y="62901"/>
                    <a:pt x="1378320" y="66207"/>
                    <a:pt x="1414616" y="71392"/>
                  </a:cubicBezTo>
                  <a:lnTo>
                    <a:pt x="1288006" y="29189"/>
                  </a:lnTo>
                  <a:lnTo>
                    <a:pt x="1245803" y="15122"/>
                  </a:lnTo>
                  <a:cubicBezTo>
                    <a:pt x="1169644" y="40507"/>
                    <a:pt x="1183841" y="20491"/>
                    <a:pt x="1217668" y="155799"/>
                  </a:cubicBezTo>
                  <a:cubicBezTo>
                    <a:pt x="1223583" y="179460"/>
                    <a:pt x="1280960" y="233160"/>
                    <a:pt x="1217668" y="169866"/>
                  </a:cubicBezTo>
                  <a:cubicBezTo>
                    <a:pt x="1222357" y="137041"/>
                    <a:pt x="1218269" y="101692"/>
                    <a:pt x="1231736" y="71392"/>
                  </a:cubicBezTo>
                  <a:cubicBezTo>
                    <a:pt x="1238603" y="55942"/>
                    <a:pt x="1257090" y="44661"/>
                    <a:pt x="1273939" y="43257"/>
                  </a:cubicBezTo>
                  <a:cubicBezTo>
                    <a:pt x="1398179" y="32904"/>
                    <a:pt x="1384716" y="25662"/>
                    <a:pt x="1414616" y="85460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030760" y="2608853"/>
              <a:ext cx="1530626" cy="13156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7488" y="4686301"/>
              <a:ext cx="1028700" cy="685800"/>
            </a:xfrm>
            <a:prstGeom prst="rect">
              <a:avLst/>
            </a:prstGeom>
            <a:noFill/>
          </p:spPr>
        </p:pic>
      </p:grp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629400" y="2133600"/>
            <a:ext cx="3581400" cy="3352800"/>
            <a:chOff x="5105400" y="2133600"/>
            <a:chExt cx="3581400" cy="335280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5105400" y="3882887"/>
              <a:ext cx="3581400" cy="728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5146610" y="3773455"/>
              <a:ext cx="3352800" cy="7309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730833" y="2994324"/>
            <a:ext cx="2347777" cy="2034876"/>
            <a:chOff x="5206833" y="2994324"/>
            <a:chExt cx="2347777" cy="2034876"/>
          </a:xfrm>
        </p:grpSpPr>
        <p:sp>
          <p:nvSpPr>
            <p:cNvPr id="34" name="Freeform 33"/>
            <p:cNvSpPr/>
            <p:nvPr/>
          </p:nvSpPr>
          <p:spPr>
            <a:xfrm>
              <a:off x="6202503" y="3543886"/>
              <a:ext cx="1352107" cy="1026942"/>
            </a:xfrm>
            <a:custGeom>
              <a:avLst/>
              <a:gdLst>
                <a:gd name="connsiteX0" fmla="*/ 1020085 w 1352107"/>
                <a:gd name="connsiteY0" fmla="*/ 379828 h 1026942"/>
                <a:gd name="connsiteX1" fmla="*/ 977882 w 1352107"/>
                <a:gd name="connsiteY1" fmla="*/ 506437 h 1026942"/>
                <a:gd name="connsiteX2" fmla="*/ 963814 w 1352107"/>
                <a:gd name="connsiteY2" fmla="*/ 548640 h 1026942"/>
                <a:gd name="connsiteX3" fmla="*/ 935679 w 1352107"/>
                <a:gd name="connsiteY3" fmla="*/ 590843 h 1026942"/>
                <a:gd name="connsiteX4" fmla="*/ 893475 w 1352107"/>
                <a:gd name="connsiteY4" fmla="*/ 661182 h 1026942"/>
                <a:gd name="connsiteX5" fmla="*/ 879408 w 1352107"/>
                <a:gd name="connsiteY5" fmla="*/ 703385 h 1026942"/>
                <a:gd name="connsiteX6" fmla="*/ 766866 w 1352107"/>
                <a:gd name="connsiteY6" fmla="*/ 801859 h 1026942"/>
                <a:gd name="connsiteX7" fmla="*/ 724663 w 1352107"/>
                <a:gd name="connsiteY7" fmla="*/ 815926 h 1026942"/>
                <a:gd name="connsiteX8" fmla="*/ 443309 w 1352107"/>
                <a:gd name="connsiteY8" fmla="*/ 801859 h 1026942"/>
                <a:gd name="connsiteX9" fmla="*/ 401106 w 1352107"/>
                <a:gd name="connsiteY9" fmla="*/ 787791 h 1026942"/>
                <a:gd name="connsiteX10" fmla="*/ 358903 w 1352107"/>
                <a:gd name="connsiteY10" fmla="*/ 759656 h 1026942"/>
                <a:gd name="connsiteX11" fmla="*/ 330768 w 1352107"/>
                <a:gd name="connsiteY11" fmla="*/ 717452 h 1026942"/>
                <a:gd name="connsiteX12" fmla="*/ 274497 w 1352107"/>
                <a:gd name="connsiteY12" fmla="*/ 647114 h 1026942"/>
                <a:gd name="connsiteX13" fmla="*/ 260429 w 1352107"/>
                <a:gd name="connsiteY13" fmla="*/ 604911 h 1026942"/>
                <a:gd name="connsiteX14" fmla="*/ 204159 w 1352107"/>
                <a:gd name="connsiteY14" fmla="*/ 520505 h 1026942"/>
                <a:gd name="connsiteX15" fmla="*/ 176023 w 1352107"/>
                <a:gd name="connsiteY15" fmla="*/ 478302 h 1026942"/>
                <a:gd name="connsiteX16" fmla="*/ 147888 w 1352107"/>
                <a:gd name="connsiteY16" fmla="*/ 393896 h 1026942"/>
                <a:gd name="connsiteX17" fmla="*/ 161955 w 1352107"/>
                <a:gd name="connsiteY17" fmla="*/ 253219 h 1026942"/>
                <a:gd name="connsiteX18" fmla="*/ 176023 w 1352107"/>
                <a:gd name="connsiteY18" fmla="*/ 211016 h 1026942"/>
                <a:gd name="connsiteX19" fmla="*/ 246362 w 1352107"/>
                <a:gd name="connsiteY19" fmla="*/ 140677 h 1026942"/>
                <a:gd name="connsiteX20" fmla="*/ 274497 w 1352107"/>
                <a:gd name="connsiteY20" fmla="*/ 98474 h 1026942"/>
                <a:gd name="connsiteX21" fmla="*/ 316700 w 1352107"/>
                <a:gd name="connsiteY21" fmla="*/ 70339 h 1026942"/>
                <a:gd name="connsiteX22" fmla="*/ 344835 w 1352107"/>
                <a:gd name="connsiteY22" fmla="*/ 42203 h 1026942"/>
                <a:gd name="connsiteX23" fmla="*/ 569919 w 1352107"/>
                <a:gd name="connsiteY23" fmla="*/ 0 h 1026942"/>
                <a:gd name="connsiteX24" fmla="*/ 949746 w 1352107"/>
                <a:gd name="connsiteY24" fmla="*/ 14068 h 1026942"/>
                <a:gd name="connsiteX25" fmla="*/ 991949 w 1352107"/>
                <a:gd name="connsiteY25" fmla="*/ 28136 h 1026942"/>
                <a:gd name="connsiteX26" fmla="*/ 1020085 w 1352107"/>
                <a:gd name="connsiteY26" fmla="*/ 56271 h 1026942"/>
                <a:gd name="connsiteX27" fmla="*/ 1146694 w 1352107"/>
                <a:gd name="connsiteY27" fmla="*/ 140677 h 1026942"/>
                <a:gd name="connsiteX28" fmla="*/ 1188897 w 1352107"/>
                <a:gd name="connsiteY28" fmla="*/ 168812 h 1026942"/>
                <a:gd name="connsiteX29" fmla="*/ 1245168 w 1352107"/>
                <a:gd name="connsiteY29" fmla="*/ 225083 h 1026942"/>
                <a:gd name="connsiteX30" fmla="*/ 1287371 w 1352107"/>
                <a:gd name="connsiteY30" fmla="*/ 351692 h 1026942"/>
                <a:gd name="connsiteX31" fmla="*/ 1301439 w 1352107"/>
                <a:gd name="connsiteY31" fmla="*/ 393896 h 1026942"/>
                <a:gd name="connsiteX32" fmla="*/ 1315506 w 1352107"/>
                <a:gd name="connsiteY32" fmla="*/ 450166 h 1026942"/>
                <a:gd name="connsiteX33" fmla="*/ 1273303 w 1352107"/>
                <a:gd name="connsiteY33" fmla="*/ 773723 h 1026942"/>
                <a:gd name="connsiteX34" fmla="*/ 1217032 w 1352107"/>
                <a:gd name="connsiteY34" fmla="*/ 829994 h 1026942"/>
                <a:gd name="connsiteX35" fmla="*/ 1132626 w 1352107"/>
                <a:gd name="connsiteY35" fmla="*/ 872197 h 1026942"/>
                <a:gd name="connsiteX36" fmla="*/ 1090423 w 1352107"/>
                <a:gd name="connsiteY36" fmla="*/ 900332 h 1026942"/>
                <a:gd name="connsiteX37" fmla="*/ 1048220 w 1352107"/>
                <a:gd name="connsiteY37" fmla="*/ 914400 h 1026942"/>
                <a:gd name="connsiteX38" fmla="*/ 1006017 w 1352107"/>
                <a:gd name="connsiteY38" fmla="*/ 942536 h 1026942"/>
                <a:gd name="connsiteX39" fmla="*/ 921611 w 1352107"/>
                <a:gd name="connsiteY39" fmla="*/ 970671 h 1026942"/>
                <a:gd name="connsiteX40" fmla="*/ 893475 w 1352107"/>
                <a:gd name="connsiteY40" fmla="*/ 998806 h 1026942"/>
                <a:gd name="connsiteX41" fmla="*/ 809069 w 1352107"/>
                <a:gd name="connsiteY41" fmla="*/ 1026942 h 1026942"/>
                <a:gd name="connsiteX42" fmla="*/ 330768 w 1352107"/>
                <a:gd name="connsiteY42" fmla="*/ 1012874 h 1026942"/>
                <a:gd name="connsiteX43" fmla="*/ 232294 w 1352107"/>
                <a:gd name="connsiteY43" fmla="*/ 970671 h 1026942"/>
                <a:gd name="connsiteX44" fmla="*/ 161955 w 1352107"/>
                <a:gd name="connsiteY44" fmla="*/ 900332 h 1026942"/>
                <a:gd name="connsiteX45" fmla="*/ 49414 w 1352107"/>
                <a:gd name="connsiteY45" fmla="*/ 815926 h 1026942"/>
                <a:gd name="connsiteX46" fmla="*/ 35346 w 1352107"/>
                <a:gd name="connsiteY46" fmla="*/ 928468 h 1026942"/>
                <a:gd name="connsiteX47" fmla="*/ 7211 w 1352107"/>
                <a:gd name="connsiteY47" fmla="*/ 844062 h 1026942"/>
                <a:gd name="connsiteX48" fmla="*/ 49414 w 1352107"/>
                <a:gd name="connsiteY48" fmla="*/ 829994 h 1026942"/>
                <a:gd name="connsiteX49" fmla="*/ 133820 w 1352107"/>
                <a:gd name="connsiteY49" fmla="*/ 801859 h 1026942"/>
                <a:gd name="connsiteX50" fmla="*/ 21279 w 1352107"/>
                <a:gd name="connsiteY50" fmla="*/ 815926 h 1026942"/>
                <a:gd name="connsiteX51" fmla="*/ 49414 w 1352107"/>
                <a:gd name="connsiteY51" fmla="*/ 984739 h 1026942"/>
                <a:gd name="connsiteX52" fmla="*/ 63482 w 1352107"/>
                <a:gd name="connsiteY52" fmla="*/ 942536 h 1026942"/>
                <a:gd name="connsiteX53" fmla="*/ 49414 w 1352107"/>
                <a:gd name="connsiteY53" fmla="*/ 829994 h 1026942"/>
                <a:gd name="connsiteX54" fmla="*/ 91617 w 1352107"/>
                <a:gd name="connsiteY54" fmla="*/ 815926 h 1026942"/>
                <a:gd name="connsiteX55" fmla="*/ 246362 w 1352107"/>
                <a:gd name="connsiteY55" fmla="*/ 829994 h 102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52107" h="1026942">
                  <a:moveTo>
                    <a:pt x="1020085" y="379828"/>
                  </a:moveTo>
                  <a:lnTo>
                    <a:pt x="977882" y="506437"/>
                  </a:lnTo>
                  <a:cubicBezTo>
                    <a:pt x="973193" y="520505"/>
                    <a:pt x="972039" y="536302"/>
                    <a:pt x="963814" y="548640"/>
                  </a:cubicBezTo>
                  <a:cubicBezTo>
                    <a:pt x="954436" y="562708"/>
                    <a:pt x="943240" y="575721"/>
                    <a:pt x="935679" y="590843"/>
                  </a:cubicBezTo>
                  <a:cubicBezTo>
                    <a:pt x="899156" y="663890"/>
                    <a:pt x="948430" y="606227"/>
                    <a:pt x="893475" y="661182"/>
                  </a:cubicBezTo>
                  <a:cubicBezTo>
                    <a:pt x="888786" y="675250"/>
                    <a:pt x="888027" y="691318"/>
                    <a:pt x="879408" y="703385"/>
                  </a:cubicBezTo>
                  <a:cubicBezTo>
                    <a:pt x="860622" y="729686"/>
                    <a:pt x="796572" y="784884"/>
                    <a:pt x="766866" y="801859"/>
                  </a:cubicBezTo>
                  <a:cubicBezTo>
                    <a:pt x="753991" y="809216"/>
                    <a:pt x="738731" y="811237"/>
                    <a:pt x="724663" y="815926"/>
                  </a:cubicBezTo>
                  <a:cubicBezTo>
                    <a:pt x="630878" y="811237"/>
                    <a:pt x="536858" y="809994"/>
                    <a:pt x="443309" y="801859"/>
                  </a:cubicBezTo>
                  <a:cubicBezTo>
                    <a:pt x="428536" y="800574"/>
                    <a:pt x="414369" y="794423"/>
                    <a:pt x="401106" y="787791"/>
                  </a:cubicBezTo>
                  <a:cubicBezTo>
                    <a:pt x="385984" y="780230"/>
                    <a:pt x="372971" y="769034"/>
                    <a:pt x="358903" y="759656"/>
                  </a:cubicBezTo>
                  <a:cubicBezTo>
                    <a:pt x="349525" y="745588"/>
                    <a:pt x="341330" y="730655"/>
                    <a:pt x="330768" y="717452"/>
                  </a:cubicBezTo>
                  <a:cubicBezTo>
                    <a:pt x="295872" y="673832"/>
                    <a:pt x="303367" y="704853"/>
                    <a:pt x="274497" y="647114"/>
                  </a:cubicBezTo>
                  <a:cubicBezTo>
                    <a:pt x="267865" y="633851"/>
                    <a:pt x="267630" y="617874"/>
                    <a:pt x="260429" y="604911"/>
                  </a:cubicBezTo>
                  <a:cubicBezTo>
                    <a:pt x="244007" y="575352"/>
                    <a:pt x="222916" y="548640"/>
                    <a:pt x="204159" y="520505"/>
                  </a:cubicBezTo>
                  <a:cubicBezTo>
                    <a:pt x="194780" y="506437"/>
                    <a:pt x="181370" y="494342"/>
                    <a:pt x="176023" y="478302"/>
                  </a:cubicBezTo>
                  <a:lnTo>
                    <a:pt x="147888" y="393896"/>
                  </a:lnTo>
                  <a:cubicBezTo>
                    <a:pt x="152577" y="347004"/>
                    <a:pt x="154789" y="299797"/>
                    <a:pt x="161955" y="253219"/>
                  </a:cubicBezTo>
                  <a:cubicBezTo>
                    <a:pt x="164210" y="238563"/>
                    <a:pt x="167126" y="222879"/>
                    <a:pt x="176023" y="211016"/>
                  </a:cubicBezTo>
                  <a:cubicBezTo>
                    <a:pt x="195918" y="184490"/>
                    <a:pt x="227969" y="168266"/>
                    <a:pt x="246362" y="140677"/>
                  </a:cubicBezTo>
                  <a:cubicBezTo>
                    <a:pt x="255740" y="126609"/>
                    <a:pt x="262542" y="110429"/>
                    <a:pt x="274497" y="98474"/>
                  </a:cubicBezTo>
                  <a:cubicBezTo>
                    <a:pt x="286452" y="86519"/>
                    <a:pt x="303498" y="80901"/>
                    <a:pt x="316700" y="70339"/>
                  </a:cubicBezTo>
                  <a:cubicBezTo>
                    <a:pt x="327057" y="62053"/>
                    <a:pt x="332972" y="48134"/>
                    <a:pt x="344835" y="42203"/>
                  </a:cubicBezTo>
                  <a:cubicBezTo>
                    <a:pt x="420149" y="4546"/>
                    <a:pt x="485222" y="8470"/>
                    <a:pt x="569919" y="0"/>
                  </a:cubicBezTo>
                  <a:cubicBezTo>
                    <a:pt x="696528" y="4689"/>
                    <a:pt x="823331" y="5640"/>
                    <a:pt x="949746" y="14068"/>
                  </a:cubicBezTo>
                  <a:cubicBezTo>
                    <a:pt x="964542" y="15054"/>
                    <a:pt x="979233" y="20507"/>
                    <a:pt x="991949" y="28136"/>
                  </a:cubicBezTo>
                  <a:cubicBezTo>
                    <a:pt x="1003322" y="34960"/>
                    <a:pt x="1009474" y="48313"/>
                    <a:pt x="1020085" y="56271"/>
                  </a:cubicBezTo>
                  <a:cubicBezTo>
                    <a:pt x="1020099" y="56281"/>
                    <a:pt x="1125585" y="126605"/>
                    <a:pt x="1146694" y="140677"/>
                  </a:cubicBezTo>
                  <a:cubicBezTo>
                    <a:pt x="1160762" y="150055"/>
                    <a:pt x="1176942" y="156857"/>
                    <a:pt x="1188897" y="168812"/>
                  </a:cubicBezTo>
                  <a:lnTo>
                    <a:pt x="1245168" y="225083"/>
                  </a:lnTo>
                  <a:lnTo>
                    <a:pt x="1287371" y="351692"/>
                  </a:lnTo>
                  <a:cubicBezTo>
                    <a:pt x="1292060" y="365760"/>
                    <a:pt x="1297843" y="379510"/>
                    <a:pt x="1301439" y="393896"/>
                  </a:cubicBezTo>
                  <a:lnTo>
                    <a:pt x="1315506" y="450166"/>
                  </a:lnTo>
                  <a:cubicBezTo>
                    <a:pt x="1308480" y="590700"/>
                    <a:pt x="1352107" y="681785"/>
                    <a:pt x="1273303" y="773723"/>
                  </a:cubicBezTo>
                  <a:cubicBezTo>
                    <a:pt x="1256040" y="793863"/>
                    <a:pt x="1239103" y="815280"/>
                    <a:pt x="1217032" y="829994"/>
                  </a:cubicBezTo>
                  <a:cubicBezTo>
                    <a:pt x="1096084" y="910625"/>
                    <a:pt x="1249111" y="813954"/>
                    <a:pt x="1132626" y="872197"/>
                  </a:cubicBezTo>
                  <a:cubicBezTo>
                    <a:pt x="1117504" y="879758"/>
                    <a:pt x="1105545" y="892771"/>
                    <a:pt x="1090423" y="900332"/>
                  </a:cubicBezTo>
                  <a:cubicBezTo>
                    <a:pt x="1077160" y="906964"/>
                    <a:pt x="1061483" y="907768"/>
                    <a:pt x="1048220" y="914400"/>
                  </a:cubicBezTo>
                  <a:cubicBezTo>
                    <a:pt x="1033098" y="921961"/>
                    <a:pt x="1021467" y="935669"/>
                    <a:pt x="1006017" y="942536"/>
                  </a:cubicBezTo>
                  <a:cubicBezTo>
                    <a:pt x="978916" y="954581"/>
                    <a:pt x="921611" y="970671"/>
                    <a:pt x="921611" y="970671"/>
                  </a:cubicBezTo>
                  <a:cubicBezTo>
                    <a:pt x="912232" y="980049"/>
                    <a:pt x="905338" y="992875"/>
                    <a:pt x="893475" y="998806"/>
                  </a:cubicBezTo>
                  <a:cubicBezTo>
                    <a:pt x="866949" y="1012069"/>
                    <a:pt x="809069" y="1026942"/>
                    <a:pt x="809069" y="1026942"/>
                  </a:cubicBezTo>
                  <a:cubicBezTo>
                    <a:pt x="649635" y="1022253"/>
                    <a:pt x="490050" y="1021257"/>
                    <a:pt x="330768" y="1012874"/>
                  </a:cubicBezTo>
                  <a:cubicBezTo>
                    <a:pt x="292424" y="1010856"/>
                    <a:pt x="260564" y="995408"/>
                    <a:pt x="232294" y="970671"/>
                  </a:cubicBezTo>
                  <a:cubicBezTo>
                    <a:pt x="207340" y="948836"/>
                    <a:pt x="189544" y="918725"/>
                    <a:pt x="161955" y="900332"/>
                  </a:cubicBezTo>
                  <a:cubicBezTo>
                    <a:pt x="66513" y="836705"/>
                    <a:pt x="101459" y="867973"/>
                    <a:pt x="49414" y="815926"/>
                  </a:cubicBezTo>
                  <a:cubicBezTo>
                    <a:pt x="44725" y="853440"/>
                    <a:pt x="66802" y="907497"/>
                    <a:pt x="35346" y="928468"/>
                  </a:cubicBezTo>
                  <a:cubicBezTo>
                    <a:pt x="10670" y="944919"/>
                    <a:pt x="7211" y="844062"/>
                    <a:pt x="7211" y="844062"/>
                  </a:cubicBezTo>
                  <a:cubicBezTo>
                    <a:pt x="21279" y="839373"/>
                    <a:pt x="34758" y="832249"/>
                    <a:pt x="49414" y="829994"/>
                  </a:cubicBezTo>
                  <a:cubicBezTo>
                    <a:pt x="188006" y="808672"/>
                    <a:pt x="244558" y="829542"/>
                    <a:pt x="133820" y="801859"/>
                  </a:cubicBezTo>
                  <a:cubicBezTo>
                    <a:pt x="96306" y="806548"/>
                    <a:pt x="42959" y="784954"/>
                    <a:pt x="21279" y="815926"/>
                  </a:cubicBezTo>
                  <a:cubicBezTo>
                    <a:pt x="0" y="846325"/>
                    <a:pt x="34833" y="940997"/>
                    <a:pt x="49414" y="984739"/>
                  </a:cubicBezTo>
                  <a:cubicBezTo>
                    <a:pt x="54103" y="970671"/>
                    <a:pt x="63482" y="957365"/>
                    <a:pt x="63482" y="942536"/>
                  </a:cubicBezTo>
                  <a:cubicBezTo>
                    <a:pt x="63482" y="904730"/>
                    <a:pt x="41213" y="866900"/>
                    <a:pt x="49414" y="829994"/>
                  </a:cubicBezTo>
                  <a:cubicBezTo>
                    <a:pt x="52631" y="815518"/>
                    <a:pt x="77549" y="820615"/>
                    <a:pt x="91617" y="815926"/>
                  </a:cubicBezTo>
                  <a:cubicBezTo>
                    <a:pt x="218118" y="831739"/>
                    <a:pt x="166353" y="829994"/>
                    <a:pt x="246362" y="82999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0800000" flipV="1">
              <a:off x="5257800" y="3886200"/>
              <a:ext cx="16002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06833" y="2994324"/>
              <a:ext cx="1333500" cy="650488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2286000" y="76200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ত্রিকোণমিতিতে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5715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430°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48400" y="5715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430°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৩য়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E8AB8B-90B4-445F-BBCD-33C5EB839F60}"/>
                  </a:ext>
                </a:extLst>
              </p:cNvPr>
              <p:cNvSpPr txBox="1"/>
              <p:nvPr/>
            </p:nvSpPr>
            <p:spPr>
              <a:xfrm>
                <a:off x="3873500" y="4749800"/>
                <a:ext cx="2298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= 90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E8AB8B-90B4-445F-BBCD-33C5EB839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500" y="4749800"/>
                <a:ext cx="2298700" cy="461665"/>
              </a:xfrm>
              <a:prstGeom prst="rect">
                <a:avLst/>
              </a:prstGeom>
              <a:blipFill>
                <a:blip r:embed="rId4"/>
                <a:stretch>
                  <a:fillRect l="-3968" t="-10526" r="-52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F08D44-E23E-450A-9375-1B4C20764978}"/>
                  </a:ext>
                </a:extLst>
              </p:cNvPr>
              <p:cNvSpPr txBox="1"/>
              <p:nvPr/>
            </p:nvSpPr>
            <p:spPr>
              <a:xfrm>
                <a:off x="8463552" y="3045626"/>
                <a:ext cx="2691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=  - 90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F08D44-E23E-450A-9375-1B4C20764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552" y="3045626"/>
                <a:ext cx="2691951" cy="461665"/>
              </a:xfrm>
              <a:prstGeom prst="rect">
                <a:avLst/>
              </a:prstGeom>
              <a:blipFill>
                <a:blip r:embed="rId5"/>
                <a:stretch>
                  <a:fillRect l="-339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D4A501CB-F545-42D6-A236-8E15972AC330}"/>
              </a:ext>
            </a:extLst>
          </p:cNvPr>
          <p:cNvSpPr txBox="1"/>
          <p:nvPr/>
        </p:nvSpPr>
        <p:spPr>
          <a:xfrm>
            <a:off x="1828800" y="6324838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22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82682 -0.00555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4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5-ang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33403"/>
            <a:ext cx="3429000" cy="1785937"/>
          </a:xfrm>
          <a:prstGeom prst="rect">
            <a:avLst/>
          </a:prstGeom>
        </p:spPr>
      </p:pic>
      <p:pic>
        <p:nvPicPr>
          <p:cNvPr id="3" name="Picture 2" descr="geometry-notes-powerpoint-8-728.jpg"/>
          <p:cNvPicPr>
            <a:picLocks noChangeAspect="1"/>
          </p:cNvPicPr>
          <p:nvPr/>
        </p:nvPicPr>
        <p:blipFill>
          <a:blip r:embed="rId3" cstate="print"/>
          <a:srcRect l="32967" t="64835" r="32967" b="11722"/>
          <a:stretch>
            <a:fillRect/>
          </a:stretch>
        </p:blipFill>
        <p:spPr>
          <a:xfrm>
            <a:off x="2300288" y="533400"/>
            <a:ext cx="3186113" cy="1787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2362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জ্যামিতিতে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0°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360°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Freeform 8"/>
          <p:cNvSpPr/>
          <p:nvPr/>
        </p:nvSpPr>
        <p:spPr>
          <a:xfrm>
            <a:off x="5195668" y="3756457"/>
            <a:ext cx="1471408" cy="1420455"/>
          </a:xfrm>
          <a:custGeom>
            <a:avLst/>
            <a:gdLst>
              <a:gd name="connsiteX0" fmla="*/ 1167618 w 1471408"/>
              <a:gd name="connsiteY0" fmla="*/ 801476 h 1420455"/>
              <a:gd name="connsiteX1" fmla="*/ 1083212 w 1471408"/>
              <a:gd name="connsiteY1" fmla="*/ 731138 h 1420455"/>
              <a:gd name="connsiteX2" fmla="*/ 1026941 w 1471408"/>
              <a:gd name="connsiteY2" fmla="*/ 576393 h 1420455"/>
              <a:gd name="connsiteX3" fmla="*/ 984738 w 1471408"/>
              <a:gd name="connsiteY3" fmla="*/ 548258 h 1420455"/>
              <a:gd name="connsiteX4" fmla="*/ 956603 w 1471408"/>
              <a:gd name="connsiteY4" fmla="*/ 520122 h 1420455"/>
              <a:gd name="connsiteX5" fmla="*/ 872197 w 1471408"/>
              <a:gd name="connsiteY5" fmla="*/ 491987 h 1420455"/>
              <a:gd name="connsiteX6" fmla="*/ 773723 w 1471408"/>
              <a:gd name="connsiteY6" fmla="*/ 449784 h 1420455"/>
              <a:gd name="connsiteX7" fmla="*/ 309489 w 1471408"/>
              <a:gd name="connsiteY7" fmla="*/ 463852 h 1420455"/>
              <a:gd name="connsiteX8" fmla="*/ 182880 w 1471408"/>
              <a:gd name="connsiteY8" fmla="*/ 520122 h 1420455"/>
              <a:gd name="connsiteX9" fmla="*/ 154744 w 1471408"/>
              <a:gd name="connsiteY9" fmla="*/ 548258 h 1420455"/>
              <a:gd name="connsiteX10" fmla="*/ 56270 w 1471408"/>
              <a:gd name="connsiteY10" fmla="*/ 632664 h 1420455"/>
              <a:gd name="connsiteX11" fmla="*/ 28135 w 1471408"/>
              <a:gd name="connsiteY11" fmla="*/ 674867 h 1420455"/>
              <a:gd name="connsiteX12" fmla="*/ 0 w 1471408"/>
              <a:gd name="connsiteY12" fmla="*/ 759273 h 1420455"/>
              <a:gd name="connsiteX13" fmla="*/ 14067 w 1471408"/>
              <a:gd name="connsiteY13" fmla="*/ 1012492 h 1420455"/>
              <a:gd name="connsiteX14" fmla="*/ 42203 w 1471408"/>
              <a:gd name="connsiteY14" fmla="*/ 1096898 h 1420455"/>
              <a:gd name="connsiteX15" fmla="*/ 70338 w 1471408"/>
              <a:gd name="connsiteY15" fmla="*/ 1181304 h 1420455"/>
              <a:gd name="connsiteX16" fmla="*/ 98474 w 1471408"/>
              <a:gd name="connsiteY16" fmla="*/ 1223507 h 1420455"/>
              <a:gd name="connsiteX17" fmla="*/ 253218 w 1471408"/>
              <a:gd name="connsiteY17" fmla="*/ 1350116 h 1420455"/>
              <a:gd name="connsiteX18" fmla="*/ 351692 w 1471408"/>
              <a:gd name="connsiteY18" fmla="*/ 1378252 h 1420455"/>
              <a:gd name="connsiteX19" fmla="*/ 393895 w 1471408"/>
              <a:gd name="connsiteY19" fmla="*/ 1392319 h 1420455"/>
              <a:gd name="connsiteX20" fmla="*/ 576775 w 1471408"/>
              <a:gd name="connsiteY20" fmla="*/ 1420455 h 1420455"/>
              <a:gd name="connsiteX21" fmla="*/ 914400 w 1471408"/>
              <a:gd name="connsiteY21" fmla="*/ 1406387 h 1420455"/>
              <a:gd name="connsiteX22" fmla="*/ 1111347 w 1471408"/>
              <a:gd name="connsiteY22" fmla="*/ 1378252 h 1420455"/>
              <a:gd name="connsiteX23" fmla="*/ 1195754 w 1471408"/>
              <a:gd name="connsiteY23" fmla="*/ 1350116 h 1420455"/>
              <a:gd name="connsiteX24" fmla="*/ 1237957 w 1471408"/>
              <a:gd name="connsiteY24" fmla="*/ 1336049 h 1420455"/>
              <a:gd name="connsiteX25" fmla="*/ 1308295 w 1471408"/>
              <a:gd name="connsiteY25" fmla="*/ 1293846 h 1420455"/>
              <a:gd name="connsiteX26" fmla="*/ 1364566 w 1471408"/>
              <a:gd name="connsiteY26" fmla="*/ 1237575 h 1420455"/>
              <a:gd name="connsiteX27" fmla="*/ 1392701 w 1471408"/>
              <a:gd name="connsiteY27" fmla="*/ 1209439 h 1420455"/>
              <a:gd name="connsiteX28" fmla="*/ 1434904 w 1471408"/>
              <a:gd name="connsiteY28" fmla="*/ 1082830 h 1420455"/>
              <a:gd name="connsiteX29" fmla="*/ 1448972 w 1471408"/>
              <a:gd name="connsiteY29" fmla="*/ 1040627 h 1420455"/>
              <a:gd name="connsiteX30" fmla="*/ 1448972 w 1471408"/>
              <a:gd name="connsiteY30" fmla="*/ 717070 h 1420455"/>
              <a:gd name="connsiteX31" fmla="*/ 1434904 w 1471408"/>
              <a:gd name="connsiteY31" fmla="*/ 674867 h 1420455"/>
              <a:gd name="connsiteX32" fmla="*/ 1364566 w 1471408"/>
              <a:gd name="connsiteY32" fmla="*/ 590461 h 1420455"/>
              <a:gd name="connsiteX33" fmla="*/ 1322363 w 1471408"/>
              <a:gd name="connsiteY33" fmla="*/ 520122 h 1420455"/>
              <a:gd name="connsiteX34" fmla="*/ 1223889 w 1471408"/>
              <a:gd name="connsiteY34" fmla="*/ 393513 h 1420455"/>
              <a:gd name="connsiteX35" fmla="*/ 1167618 w 1471408"/>
              <a:gd name="connsiteY35" fmla="*/ 323175 h 1420455"/>
              <a:gd name="connsiteX36" fmla="*/ 1111347 w 1471408"/>
              <a:gd name="connsiteY36" fmla="*/ 266904 h 1420455"/>
              <a:gd name="connsiteX37" fmla="*/ 1069144 w 1471408"/>
              <a:gd name="connsiteY37" fmla="*/ 224701 h 1420455"/>
              <a:gd name="connsiteX38" fmla="*/ 984738 w 1471408"/>
              <a:gd name="connsiteY38" fmla="*/ 182498 h 1420455"/>
              <a:gd name="connsiteX39" fmla="*/ 956603 w 1471408"/>
              <a:gd name="connsiteY39" fmla="*/ 154362 h 1420455"/>
              <a:gd name="connsiteX40" fmla="*/ 900332 w 1471408"/>
              <a:gd name="connsiteY40" fmla="*/ 140295 h 1420455"/>
              <a:gd name="connsiteX41" fmla="*/ 858129 w 1471408"/>
              <a:gd name="connsiteY41" fmla="*/ 126227 h 1420455"/>
              <a:gd name="connsiteX42" fmla="*/ 801858 w 1471408"/>
              <a:gd name="connsiteY42" fmla="*/ 112159 h 1420455"/>
              <a:gd name="connsiteX43" fmla="*/ 717452 w 1471408"/>
              <a:gd name="connsiteY43" fmla="*/ 84024 h 1420455"/>
              <a:gd name="connsiteX44" fmla="*/ 604910 w 1471408"/>
              <a:gd name="connsiteY44" fmla="*/ 98092 h 1420455"/>
              <a:gd name="connsiteX45" fmla="*/ 689317 w 1471408"/>
              <a:gd name="connsiteY45" fmla="*/ 69956 h 1420455"/>
              <a:gd name="connsiteX46" fmla="*/ 731520 w 1471408"/>
              <a:gd name="connsiteY46" fmla="*/ 41821 h 1420455"/>
              <a:gd name="connsiteX47" fmla="*/ 689317 w 1471408"/>
              <a:gd name="connsiteY47" fmla="*/ 27753 h 1420455"/>
              <a:gd name="connsiteX48" fmla="*/ 576775 w 1471408"/>
              <a:gd name="connsiteY48" fmla="*/ 55889 h 1420455"/>
              <a:gd name="connsiteX49" fmla="*/ 618978 w 1471408"/>
              <a:gd name="connsiteY49" fmla="*/ 69956 h 1420455"/>
              <a:gd name="connsiteX50" fmla="*/ 689317 w 1471408"/>
              <a:gd name="connsiteY50" fmla="*/ 55889 h 1420455"/>
              <a:gd name="connsiteX51" fmla="*/ 647114 w 1471408"/>
              <a:gd name="connsiteY51" fmla="*/ 84024 h 1420455"/>
              <a:gd name="connsiteX52" fmla="*/ 618978 w 1471408"/>
              <a:gd name="connsiteY52" fmla="*/ 112159 h 1420455"/>
              <a:gd name="connsiteX53" fmla="*/ 633046 w 1471408"/>
              <a:gd name="connsiteY53" fmla="*/ 154362 h 1420455"/>
              <a:gd name="connsiteX54" fmla="*/ 675249 w 1471408"/>
              <a:gd name="connsiteY54" fmla="*/ 168430 h 1420455"/>
              <a:gd name="connsiteX55" fmla="*/ 661181 w 1471408"/>
              <a:gd name="connsiteY55" fmla="*/ 126227 h 1420455"/>
              <a:gd name="connsiteX56" fmla="*/ 604910 w 1471408"/>
              <a:gd name="connsiteY56" fmla="*/ 112159 h 1420455"/>
              <a:gd name="connsiteX57" fmla="*/ 703384 w 1471408"/>
              <a:gd name="connsiteY57" fmla="*/ 27753 h 14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71408" h="1420455">
                <a:moveTo>
                  <a:pt x="1167618" y="801476"/>
                </a:moveTo>
                <a:cubicBezTo>
                  <a:pt x="1144881" y="786318"/>
                  <a:pt x="1094986" y="757040"/>
                  <a:pt x="1083212" y="731138"/>
                </a:cubicBezTo>
                <a:cubicBezTo>
                  <a:pt x="1049873" y="657791"/>
                  <a:pt x="1077009" y="626461"/>
                  <a:pt x="1026941" y="576393"/>
                </a:cubicBezTo>
                <a:cubicBezTo>
                  <a:pt x="1014986" y="564438"/>
                  <a:pt x="997940" y="558820"/>
                  <a:pt x="984738" y="548258"/>
                </a:cubicBezTo>
                <a:cubicBezTo>
                  <a:pt x="974381" y="539972"/>
                  <a:pt x="968466" y="526054"/>
                  <a:pt x="956603" y="520122"/>
                </a:cubicBezTo>
                <a:cubicBezTo>
                  <a:pt x="930077" y="506859"/>
                  <a:pt x="872197" y="491987"/>
                  <a:pt x="872197" y="491987"/>
                </a:cubicBezTo>
                <a:cubicBezTo>
                  <a:pt x="836400" y="456192"/>
                  <a:pt x="840397" y="449784"/>
                  <a:pt x="773723" y="449784"/>
                </a:cubicBezTo>
                <a:cubicBezTo>
                  <a:pt x="618907" y="449784"/>
                  <a:pt x="464234" y="459163"/>
                  <a:pt x="309489" y="463852"/>
                </a:cubicBezTo>
                <a:cubicBezTo>
                  <a:pt x="242563" y="486160"/>
                  <a:pt x="230650" y="481906"/>
                  <a:pt x="182880" y="520122"/>
                </a:cubicBezTo>
                <a:cubicBezTo>
                  <a:pt x="172523" y="528408"/>
                  <a:pt x="165101" y="539972"/>
                  <a:pt x="154744" y="548258"/>
                </a:cubicBezTo>
                <a:cubicBezTo>
                  <a:pt x="109288" y="584623"/>
                  <a:pt x="94971" y="574611"/>
                  <a:pt x="56270" y="632664"/>
                </a:cubicBezTo>
                <a:cubicBezTo>
                  <a:pt x="46892" y="646732"/>
                  <a:pt x="35002" y="659417"/>
                  <a:pt x="28135" y="674867"/>
                </a:cubicBezTo>
                <a:cubicBezTo>
                  <a:pt x="16090" y="701968"/>
                  <a:pt x="0" y="759273"/>
                  <a:pt x="0" y="759273"/>
                </a:cubicBezTo>
                <a:cubicBezTo>
                  <a:pt x="4689" y="843679"/>
                  <a:pt x="3582" y="928608"/>
                  <a:pt x="14067" y="1012492"/>
                </a:cubicBezTo>
                <a:cubicBezTo>
                  <a:pt x="17746" y="1041920"/>
                  <a:pt x="32825" y="1068763"/>
                  <a:pt x="42203" y="1096898"/>
                </a:cubicBezTo>
                <a:cubicBezTo>
                  <a:pt x="42205" y="1096903"/>
                  <a:pt x="70335" y="1181300"/>
                  <a:pt x="70338" y="1181304"/>
                </a:cubicBezTo>
                <a:cubicBezTo>
                  <a:pt x="79717" y="1195372"/>
                  <a:pt x="87340" y="1210783"/>
                  <a:pt x="98474" y="1223507"/>
                </a:cubicBezTo>
                <a:cubicBezTo>
                  <a:pt x="130873" y="1260534"/>
                  <a:pt x="204297" y="1333809"/>
                  <a:pt x="253218" y="1350116"/>
                </a:cubicBezTo>
                <a:cubicBezTo>
                  <a:pt x="354386" y="1383839"/>
                  <a:pt x="228069" y="1342932"/>
                  <a:pt x="351692" y="1378252"/>
                </a:cubicBezTo>
                <a:cubicBezTo>
                  <a:pt x="365950" y="1382326"/>
                  <a:pt x="379420" y="1389102"/>
                  <a:pt x="393895" y="1392319"/>
                </a:cubicBezTo>
                <a:cubicBezTo>
                  <a:pt x="429033" y="1400127"/>
                  <a:pt x="545358" y="1415967"/>
                  <a:pt x="576775" y="1420455"/>
                </a:cubicBezTo>
                <a:cubicBezTo>
                  <a:pt x="689317" y="1415766"/>
                  <a:pt x="802110" y="1415252"/>
                  <a:pt x="914400" y="1406387"/>
                </a:cubicBezTo>
                <a:cubicBezTo>
                  <a:pt x="980510" y="1401168"/>
                  <a:pt x="1111347" y="1378252"/>
                  <a:pt x="1111347" y="1378252"/>
                </a:cubicBezTo>
                <a:lnTo>
                  <a:pt x="1195754" y="1350116"/>
                </a:lnTo>
                <a:lnTo>
                  <a:pt x="1237957" y="1336049"/>
                </a:lnTo>
                <a:cubicBezTo>
                  <a:pt x="1341906" y="1232096"/>
                  <a:pt x="1180470" y="1385148"/>
                  <a:pt x="1308295" y="1293846"/>
                </a:cubicBezTo>
                <a:cubicBezTo>
                  <a:pt x="1329880" y="1278428"/>
                  <a:pt x="1345809" y="1256332"/>
                  <a:pt x="1364566" y="1237575"/>
                </a:cubicBezTo>
                <a:lnTo>
                  <a:pt x="1392701" y="1209439"/>
                </a:lnTo>
                <a:lnTo>
                  <a:pt x="1434904" y="1082830"/>
                </a:lnTo>
                <a:lnTo>
                  <a:pt x="1448972" y="1040627"/>
                </a:lnTo>
                <a:cubicBezTo>
                  <a:pt x="1468645" y="883245"/>
                  <a:pt x="1471408" y="918987"/>
                  <a:pt x="1448972" y="717070"/>
                </a:cubicBezTo>
                <a:cubicBezTo>
                  <a:pt x="1447334" y="702332"/>
                  <a:pt x="1441536" y="688130"/>
                  <a:pt x="1434904" y="674867"/>
                </a:cubicBezTo>
                <a:cubicBezTo>
                  <a:pt x="1415318" y="635695"/>
                  <a:pt x="1395679" y="621574"/>
                  <a:pt x="1364566" y="590461"/>
                </a:cubicBezTo>
                <a:cubicBezTo>
                  <a:pt x="1337668" y="509770"/>
                  <a:pt x="1368707" y="581914"/>
                  <a:pt x="1322363" y="520122"/>
                </a:cubicBezTo>
                <a:cubicBezTo>
                  <a:pt x="1221407" y="385514"/>
                  <a:pt x="1309800" y="479424"/>
                  <a:pt x="1223889" y="393513"/>
                </a:cubicBezTo>
                <a:cubicBezTo>
                  <a:pt x="1200222" y="322514"/>
                  <a:pt x="1227008" y="374080"/>
                  <a:pt x="1167618" y="323175"/>
                </a:cubicBezTo>
                <a:cubicBezTo>
                  <a:pt x="1147478" y="305912"/>
                  <a:pt x="1130104" y="285661"/>
                  <a:pt x="1111347" y="266904"/>
                </a:cubicBezTo>
                <a:cubicBezTo>
                  <a:pt x="1097279" y="252836"/>
                  <a:pt x="1088018" y="230992"/>
                  <a:pt x="1069144" y="224701"/>
                </a:cubicBezTo>
                <a:cubicBezTo>
                  <a:pt x="1024571" y="209843"/>
                  <a:pt x="1023694" y="213663"/>
                  <a:pt x="984738" y="182498"/>
                </a:cubicBezTo>
                <a:cubicBezTo>
                  <a:pt x="974381" y="174212"/>
                  <a:pt x="968466" y="160293"/>
                  <a:pt x="956603" y="154362"/>
                </a:cubicBezTo>
                <a:cubicBezTo>
                  <a:pt x="939310" y="145715"/>
                  <a:pt x="918922" y="145606"/>
                  <a:pt x="900332" y="140295"/>
                </a:cubicBezTo>
                <a:cubicBezTo>
                  <a:pt x="886074" y="136221"/>
                  <a:pt x="872387" y="130301"/>
                  <a:pt x="858129" y="126227"/>
                </a:cubicBezTo>
                <a:cubicBezTo>
                  <a:pt x="839539" y="120915"/>
                  <a:pt x="820377" y="117715"/>
                  <a:pt x="801858" y="112159"/>
                </a:cubicBezTo>
                <a:cubicBezTo>
                  <a:pt x="773452" y="103637"/>
                  <a:pt x="717452" y="84024"/>
                  <a:pt x="717452" y="84024"/>
                </a:cubicBezTo>
                <a:cubicBezTo>
                  <a:pt x="679938" y="88713"/>
                  <a:pt x="638724" y="115000"/>
                  <a:pt x="604910" y="98092"/>
                </a:cubicBezTo>
                <a:cubicBezTo>
                  <a:pt x="578384" y="84828"/>
                  <a:pt x="664640" y="86407"/>
                  <a:pt x="689317" y="69956"/>
                </a:cubicBezTo>
                <a:lnTo>
                  <a:pt x="731520" y="41821"/>
                </a:lnTo>
                <a:cubicBezTo>
                  <a:pt x="717452" y="37132"/>
                  <a:pt x="704146" y="27753"/>
                  <a:pt x="689317" y="27753"/>
                </a:cubicBezTo>
                <a:cubicBezTo>
                  <a:pt x="655365" y="27753"/>
                  <a:pt x="610078" y="44788"/>
                  <a:pt x="576775" y="55889"/>
                </a:cubicBezTo>
                <a:cubicBezTo>
                  <a:pt x="590843" y="60578"/>
                  <a:pt x="604149" y="69956"/>
                  <a:pt x="618978" y="69956"/>
                </a:cubicBezTo>
                <a:cubicBezTo>
                  <a:pt x="642889" y="69956"/>
                  <a:pt x="667931" y="45196"/>
                  <a:pt x="689317" y="55889"/>
                </a:cubicBezTo>
                <a:cubicBezTo>
                  <a:pt x="704439" y="63450"/>
                  <a:pt x="660316" y="73462"/>
                  <a:pt x="647114" y="84024"/>
                </a:cubicBezTo>
                <a:cubicBezTo>
                  <a:pt x="636757" y="92309"/>
                  <a:pt x="628357" y="102781"/>
                  <a:pt x="618978" y="112159"/>
                </a:cubicBezTo>
                <a:cubicBezTo>
                  <a:pt x="623667" y="126227"/>
                  <a:pt x="622561" y="143877"/>
                  <a:pt x="633046" y="154362"/>
                </a:cubicBezTo>
                <a:cubicBezTo>
                  <a:pt x="643531" y="164847"/>
                  <a:pt x="664764" y="178915"/>
                  <a:pt x="675249" y="168430"/>
                </a:cubicBezTo>
                <a:cubicBezTo>
                  <a:pt x="685734" y="157945"/>
                  <a:pt x="672760" y="135490"/>
                  <a:pt x="661181" y="126227"/>
                </a:cubicBezTo>
                <a:cubicBezTo>
                  <a:pt x="646083" y="114149"/>
                  <a:pt x="623667" y="116848"/>
                  <a:pt x="604910" y="112159"/>
                </a:cubicBezTo>
                <a:cubicBezTo>
                  <a:pt x="623604" y="0"/>
                  <a:pt x="590455" y="27753"/>
                  <a:pt x="703384" y="27753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81800" y="3276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চতুর্ভাগ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352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চতুর্ভাগ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5105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চতুর্ভাগ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510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চতুর্ভাগ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609600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ত্রিকোণমিতিতে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0°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360°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869224" y="4343401"/>
            <a:ext cx="6350976" cy="537864"/>
            <a:chOff x="1345224" y="4343401"/>
            <a:chExt cx="6350976" cy="537864"/>
          </a:xfrm>
        </p:grpSpPr>
        <p:cxnSp>
          <p:nvCxnSpPr>
            <p:cNvPr id="6" name="Straight Arrow Connector 5"/>
            <p:cNvCxnSpPr/>
            <p:nvPr/>
          </p:nvCxnSpPr>
          <p:spPr>
            <a:xfrm rot="10800000">
              <a:off x="1676400" y="4570411"/>
              <a:ext cx="5105400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858000" y="44196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45224" y="4343401"/>
              <a:ext cx="298937" cy="457199"/>
            </a:xfrm>
            <a:prstGeom prst="rect">
              <a:avLst/>
            </a:prstGeom>
            <a:noFill/>
          </p:spPr>
        </p:pic>
      </p:grp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24001" y="5201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524001" y="5201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524001" y="5201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790406" y="2743200"/>
            <a:ext cx="457994" cy="3505200"/>
            <a:chOff x="4266406" y="2743200"/>
            <a:chExt cx="457994" cy="3505200"/>
          </a:xfrm>
        </p:grpSpPr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2667000" y="4495800"/>
              <a:ext cx="3200400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19600" y="5791200"/>
              <a:ext cx="281355" cy="457200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4343400" y="2743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67200" y="4572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2F9C57C-A690-4923-B6B9-E8758EE16AE6}"/>
              </a:ext>
            </a:extLst>
          </p:cNvPr>
          <p:cNvSpPr txBox="1"/>
          <p:nvPr/>
        </p:nvSpPr>
        <p:spPr>
          <a:xfrm>
            <a:off x="1251268" y="6324838"/>
            <a:ext cx="1040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5175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82682 -0.00555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1339</TotalTime>
  <Words>1261</Words>
  <Application>Microsoft Office PowerPoint</Application>
  <PresentationFormat>Widescreen</PresentationFormat>
  <Paragraphs>164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Century Schoolbook</vt:lpstr>
      <vt:lpstr>NikoshBAN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ত্রিকোণমিতির ইংরেজি প্রতিশব্দ   Trigonometry শব্দটি দুইটি গ্রিক শব্দ ‘trigon’ যার অর্থ তিন কোণ এবং ‘metron’ যার অর্থ পরিমাপ, এর সমন্বয়ে গঠিত। গণিত শাস্ত্রের যে শাখায় ত্রিভুজের তিনটি কোণ ও তিনটি বাহুর পরিমাণ এবং এসব সম্পর্কিত ধর্মাবলী আলোচনা করা হয় তাকে ত্রিকোণমিতি বলে।   পরবর্তীতে ধনাত্বক কোণ, ঋনাত্বক কোণ তথা বহু সমস্যা সমাধানের জন্য এর ব্যবহার উল্লেখযোগ্য।   বিজ্ঞান ও প্রকৌশলীর বিভিন্ন শাখা ছাড়াও বিশ্লেষণী জ্যামিতি ও বিশ্লেষণী গণিত ত্রিকোণমিতির ভিত্তির ওপর প্রতিষ্ঠিত। বায়োটেকনোলজি, ভিডিও গেমস ও কম্পিউটার গ্রাফিক্সে ব্যাপক আকারে ত্রিকোণমিতিক কোণ ব্যবহার রয়েছে।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বৃত্ত কলা ও বৃত্ত কলার ক্ষেত্রফল নির্ণয়  </vt:lpstr>
      <vt:lpstr>   সমস্যাঃএকটি বৃত্তের ব্যাসার্ধ 10 সে মি এবং বৃত্তচাপ কেন্দ্রে 60^oকোণ উৎপন্ন করে। বৃত্তচাপটির দৈর্ঘ্য কত? বৃত্তকলার ক্ষেত্রফল নির্ণয় কর। </vt:lpstr>
      <vt:lpstr>PowerPoint Presentation</vt:lpstr>
      <vt:lpstr>PowerPoint Presentation</vt:lpstr>
      <vt:lpstr>"সমস্যাঃ   " ∠ AOC =90°, OA=2 হলে, চিত্রে ছায়াঘেরা অংশের ক্ষেত্রফল নির্ণয় কর ।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ataur.arman.85@gmail.com</cp:lastModifiedBy>
  <cp:revision>177</cp:revision>
  <dcterms:created xsi:type="dcterms:W3CDTF">2015-05-05T17:07:38Z</dcterms:created>
  <dcterms:modified xsi:type="dcterms:W3CDTF">2021-02-28T10:05:54Z</dcterms:modified>
</cp:coreProperties>
</file>