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8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V35N72" initials="1" lastIdx="1" clrIdx="0">
    <p:extLst>
      <p:ext uri="{19B8F6BF-5375-455C-9EA6-DF929625EA0E}">
        <p15:presenceInfo xmlns:p15="http://schemas.microsoft.com/office/powerpoint/2012/main" xmlns="" userId="1V35N7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0000" autoAdjust="0"/>
  </p:normalViewPr>
  <p:slideViewPr>
    <p:cSldViewPr>
      <p:cViewPr varScale="1">
        <p:scale>
          <a:sx n="55" d="100"/>
          <a:sy n="5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437E-8AE5-4934-8ACE-7EEB4CF0BEDE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6AD2-E6BC-4F83-AA2C-2C5CB51CE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 প্রশ্নগুলোর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দেয়ার জন্য শিক্ষার্থীদেরকে সময় দিতে 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কয়েকটি দলে ভাগ করে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দলীয় কাজে উল্লেখিত বিষয়গুলো বেরিয়ে না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আসলে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শিক্ষার্থীদেরকে জানিয়ে দিতে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ছাড়াও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নিজ থেকে পাঠ সংশিষ্ট প্রশ্নের মাধ্যমে শিক্ষার্থীকে মূল্যায়ন করতে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ব্যাবহারিক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বাডির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শিক্ষার্থীকে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বুঝিয়ে দেয়া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প্রাণিগুলোর বৈশিষ্ট্য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, দেহের গঠন বসবাসের মধ্যে পার্থক্যগুলো শিক্ষার্থীর কাছ থেকে বের করে আনার চেষ্টা করতে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9E60B-BA7F-4BE0-9E3A-E7B669B6AF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1514"/>
            <a:ext cx="6553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38389"/>
            <a:ext cx="655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সেফালোকর্ডাটা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Cephalochordata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09800"/>
            <a:ext cx="8991600" cy="1854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019" y="450005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সারা জীবনই এদের দেহে নটোকর্ডের উপস্থিতি লক্ষ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1361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দেখতে মাছের মত।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060" y="5867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ব্যাঙ্কিওস্টোমা।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464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ভার্টিব্রাটা (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Vertebrata)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162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উপপর্বের প্রাণীরাই মেরুদণ্ডী প্রাণী হিসেবে পরিচিত।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704820"/>
            <a:ext cx="38862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ব্যাঙ ও কুমির।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2730260"/>
            <a:ext cx="8296275" cy="2057400"/>
            <a:chOff x="609600" y="2819400"/>
            <a:chExt cx="8296275" cy="2057400"/>
          </a:xfrm>
        </p:grpSpPr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819400"/>
              <a:ext cx="3336324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kumi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819400"/>
              <a:ext cx="2428875" cy="1876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2895600"/>
              <a:ext cx="2505075" cy="1828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95400" y="5051568"/>
            <a:ext cx="50291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762000"/>
            <a:ext cx="64008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লক্ষ কর এবং নিচের প্রশ্নগুলোর উত্তর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486400"/>
            <a:ext cx="492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দেহের গঠন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9612" y="1691640"/>
            <a:ext cx="8389588" cy="3489960"/>
            <a:chOff x="304800" y="1691640"/>
            <a:chExt cx="8763000" cy="3337560"/>
          </a:xfrm>
        </p:grpSpPr>
        <p:pic>
          <p:nvPicPr>
            <p:cNvPr id="2" name="Picture 1" descr="Chondrichthy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774236"/>
              <a:ext cx="2464087" cy="1273762"/>
            </a:xfrm>
            <a:prstGeom prst="rect">
              <a:avLst/>
            </a:prstGeom>
          </p:spPr>
        </p:pic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1738541"/>
              <a:ext cx="2133600" cy="1309458"/>
            </a:xfrm>
            <a:prstGeom prst="rect">
              <a:avLst/>
            </a:prstGeom>
          </p:spPr>
        </p:pic>
        <p:pic>
          <p:nvPicPr>
            <p:cNvPr id="6" name="Picture 5" descr="haturi hangga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710744"/>
              <a:ext cx="2133600" cy="1337256"/>
            </a:xfrm>
            <a:prstGeom prst="rect">
              <a:avLst/>
            </a:prstGeom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200400"/>
              <a:ext cx="2505075" cy="1828800"/>
            </a:xfrm>
            <a:prstGeom prst="rect">
              <a:avLst/>
            </a:prstGeom>
          </p:spPr>
        </p:pic>
        <p:pic>
          <p:nvPicPr>
            <p:cNvPr id="8" name="Picture 7" descr="sap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9248" y="3200400"/>
              <a:ext cx="3400221" cy="1752600"/>
            </a:xfrm>
            <a:prstGeom prst="rect">
              <a:avLst/>
            </a:prstGeom>
          </p:spPr>
        </p:pic>
        <p:pic>
          <p:nvPicPr>
            <p:cNvPr id="9" name="Picture 8" descr="crow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3209925"/>
              <a:ext cx="2628900" cy="1743075"/>
            </a:xfrm>
            <a:prstGeom prst="rect">
              <a:avLst/>
            </a:prstGeom>
          </p:spPr>
        </p:pic>
        <p:pic>
          <p:nvPicPr>
            <p:cNvPr id="10" name="Picture 9" descr="index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000" y="1691640"/>
              <a:ext cx="1828800" cy="135636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96063" y="5479700"/>
            <a:ext cx="709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বৈশিষ্ট্যের মধ্যে কোন পার্থক্য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0780"/>
            <a:ext cx="876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মেরুদণ্ডী প্রাণীদেরকে ৭ টি  শ্রেণিতে ভাগ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7724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কনড্রিকথিস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উভচর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সরীসৃপ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পক্ষীকুল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স্তন্যপায়ী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00005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 লম্বা না খাট?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02756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লম্বাটে দেহ।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58" y="502756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61407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অনুপস্থিত।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242" y="5000053"/>
            <a:ext cx="413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মুখে চোয়াল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676400"/>
            <a:ext cx="8610600" cy="2971800"/>
            <a:chOff x="304800" y="1676400"/>
            <a:chExt cx="8610600" cy="2971800"/>
          </a:xfrm>
        </p:grpSpPr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3"/>
            <a:srcRect b="7692"/>
            <a:stretch>
              <a:fillRect/>
            </a:stretch>
          </p:blipFill>
          <p:spPr>
            <a:xfrm>
              <a:off x="304800" y="1676400"/>
              <a:ext cx="4575896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Cyclostomata (Petromijan).jpg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1676400"/>
              <a:ext cx="39116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343400" y="612901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মুখছিদ্র চোয়ালবিহীন।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242" y="610422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উদাহরণঃপেট্রোমাইজন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8275" y="673770"/>
            <a:ext cx="6705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কনড্রিকথিস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turi hang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74" y="1354815"/>
            <a:ext cx="5943600" cy="326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274" y="497583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 কোথায়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71422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পর্বের সকল প্রাণী সমুদ্রে বাস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26" y="4830810"/>
            <a:ext cx="4503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ফুলকাছিদ্র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0003" y="5463758"/>
            <a:ext cx="550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প্লাকয়েড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ফুলকাছিদ্র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3" y="497583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হাড় শক্ত না নরম?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1075" y="504625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কঙ্কাল তরুণাস্থিময়।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674" y="607816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হাতুড়ি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17" y="494053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কানকো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0126" y="636226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কানকো  থাকে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ndrichth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90" y="1569892"/>
            <a:ext cx="673116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9437" y="50393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কোন পানিতে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039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অধিকাংশই স্বাদু পানির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37" y="500642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কোন আঁইশ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51958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 সাইক্রোয়েড, গ্যানয়েড ধরণের আঁইশ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838" y="495490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কিসের সাহায্যে শ্বাসকার্য চালায়?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901076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ফুলকার সাহায্যে শ্বাসকার্য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37" y="5918937"/>
            <a:ext cx="279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ইলিশ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685800"/>
            <a:ext cx="584807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অসটিকথিস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884" y="667109"/>
            <a:ext cx="46794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উভচর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 descr="G:\picturess\bmelanostictus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248400" cy="3505200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5857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কী আঁইশ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981" y="546666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আঁইশবিহীন।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13910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 না শক্ত?  শুস্ক না ভেজা? গ্রন্থিযুক্ত না গ্রন্থিবিহীন?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83732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নরম, পাতলা ভেজা ও গ্রন্থিযুক্ত।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40565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গরম?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635502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শীতল রক্তের প্রাণী।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21935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কুনোব্যাঙ।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437" y="685799"/>
            <a:ext cx="541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শ্রেণি- সরীসৃপ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u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414790"/>
            <a:ext cx="5943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17326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901" y="5232502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বুকে ভর 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7326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ত্বক দেখতে 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9537" y="571724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2" y="499619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পায়ে কয়টি নখরযুক্ত আঙ্গুল 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928" y="620239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চারপায়ে পাঁচটি করে নখরযুক্ত আঙ্গুল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99124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কুমির, সাপ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065" y="484257"/>
            <a:ext cx="56749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শ্রেণি- পক্ষীকুল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83676"/>
            <a:ext cx="6442336" cy="361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25901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25901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পাখির দেহ পালকে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68" y="52590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কয়টি পা এবং কয়টি ডানা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550" y="578223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সামনের দু’পা ডানায় ও চোয়াল চঞ্চুতে পরিণত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506" y="528590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কিভাবে আকাশে উড়ে?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350" y="6305455"/>
            <a:ext cx="641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সাথে বায়ুথলি থাকায় এরা সহজে উড়তে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63054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048" y="609600"/>
            <a:ext cx="2895600" cy="99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lIns="76197" tIns="38098" rIns="76197" bIns="38098">
            <a:normAutofit/>
          </a:bodyPr>
          <a:lstStyle/>
          <a:p>
            <a:r>
              <a:rPr lang="en-US" sz="5000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i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660" y="2255838"/>
            <a:ext cx="4040188" cy="639762"/>
          </a:xfrm>
          <a:solidFill>
            <a:schemeClr val="accent3">
              <a:lumMod val="50000"/>
            </a:schemeClr>
          </a:solidFill>
        </p:spPr>
        <p:txBody>
          <a:bodyPr lIns="76197" tIns="38098" rIns="76197" bIns="38098">
            <a:noAutofit/>
          </a:bodyPr>
          <a:lstStyle/>
          <a:p>
            <a:r>
              <a:rPr lang="en-US" sz="3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895600"/>
            <a:ext cx="4114800" cy="3818403"/>
          </a:xfrm>
          <a:solidFill>
            <a:schemeClr val="accent5">
              <a:lumMod val="60000"/>
              <a:lumOff val="40000"/>
            </a:schemeClr>
          </a:solidFill>
        </p:spPr>
        <p:txBody>
          <a:bodyPr lIns="76197" tIns="38098" rIns="76197" bIns="38098"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২-৫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235943"/>
            <a:ext cx="4117975" cy="659657"/>
          </a:xfrm>
          <a:solidFill>
            <a:schemeClr val="accent3">
              <a:lumMod val="50000"/>
            </a:schemeClr>
          </a:solidFill>
        </p:spPr>
        <p:txBody>
          <a:bodyPr lIns="76197" tIns="38098" rIns="76197" bIns="38098">
            <a:noAutofit/>
          </a:bodyPr>
          <a:lstStyle/>
          <a:p>
            <a:r>
              <a:rPr lang="en-US" sz="3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2895600"/>
            <a:ext cx="4041648" cy="3818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76197" tIns="38098" rIns="76197" bIns="38098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মিঠামইন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|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০১৭১৫৩৯১৯৬৪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" y="214704"/>
            <a:ext cx="2164912" cy="2021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4703"/>
            <a:ext cx="1905000" cy="20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813" y="685800"/>
            <a:ext cx="63209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শ্রেণি- স্তন্যপায়ী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" y="1676400"/>
            <a:ext cx="3954162" cy="2790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65" y="4734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80629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লোম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65" y="469545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কীভাবে বংশ বিস্তার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847" y="536089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সন্তান প্রসবের মাধ্যমে বংশ বৃদ্ধি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12" y="4734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উষ্ণ?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256" y="593300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উষ্ণ রক্তের প্রাণী।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63" y="594196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হাতি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66" y="1698813"/>
            <a:ext cx="3962400" cy="27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8617" y="5821202"/>
            <a:ext cx="55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উল্লেখপূর্বক প্রাণীগুলোকে শ্রেণিভূক্ত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840" y="1905001"/>
            <a:ext cx="8305800" cy="3398518"/>
            <a:chOff x="228600" y="1666632"/>
            <a:chExt cx="8686800" cy="4075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666632"/>
              <a:ext cx="2514599" cy="21243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065" y="1666632"/>
              <a:ext cx="2924175" cy="21223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065" y="4180343"/>
              <a:ext cx="2924175" cy="15620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9363" y="3758610"/>
              <a:ext cx="1562099" cy="24055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840" y="4180343"/>
              <a:ext cx="3071560" cy="141588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33536" y="746760"/>
            <a:ext cx="4876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913343"/>
            <a:ext cx="20400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kumi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2798" y="1905000"/>
            <a:ext cx="2936842" cy="176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3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51816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2311" y="2583210"/>
            <a:ext cx="549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কর্ডাটা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উপপর্বে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491" y="5098037"/>
            <a:ext cx="5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সেফালোকর্ডাটা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উপপর্বের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3378699"/>
            <a:ext cx="7467600" cy="1508565"/>
            <a:chOff x="381000" y="4938474"/>
            <a:chExt cx="7467600" cy="15085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938474"/>
              <a:ext cx="2052638" cy="15085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67000" y="5257800"/>
              <a:ext cx="518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চিত্রের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প্রাণীটি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শ্রেণির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33759" y="6096000"/>
            <a:ext cx="535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4191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233148" y="745553"/>
                <a:ext cx="3630202" cy="1089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7376" y="2030712"/>
            <a:ext cx="683499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4907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27432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52400"/>
            <a:ext cx="4745187" cy="6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00089" y="1121759"/>
            <a:ext cx="2886723" cy="4396078"/>
            <a:chOff x="5611177" y="1308099"/>
            <a:chExt cx="2471087" cy="42097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77" y="1308099"/>
              <a:ext cx="2471087" cy="20960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77" y="3549962"/>
              <a:ext cx="2471087" cy="19678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29928" y="6035615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9868" y="3810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03561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603561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প্রাণিগুলো কোন কোন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:\picturess\bmelanostictus3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549962"/>
            <a:ext cx="3086100" cy="2077922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4" y="1121760"/>
            <a:ext cx="3086100" cy="21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317" y="152400"/>
            <a:ext cx="67056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(পর্ব-৯;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397151" cy="44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581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315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প্রাণীদের স্বভাব ও বাসস্থান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প্রাণীদের সাধারণ বৈশিষ্ট্য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কর্ডাটা পর্বের উপপর্বগুলো 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মেরুদণ্ডী প্রাণীদের শ্রেণিবিন্যাস বর্ণনা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4096"/>
            <a:ext cx="4487443" cy="274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178776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85598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41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990600"/>
            <a:ext cx="6781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998" y="2667399"/>
            <a:ext cx="2742404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4890576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952875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791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62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মেরুদণ্ডী প্রাণীরা পৃথিবীর সকল পরিবেশে বসবাস করে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যেমনঃ স্থলচর, জলচর, বৃক্ষবাসী, মরুবাসী, মেরুবাসী, গুহাবাসী ও খেচর।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9144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3152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পৃষ্ঠীয়দেশ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অখন্ডায়িত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570" y="421555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634" y="5105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চক্রের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পার্শ্বীয়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গলবিলীয়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72625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ইউরো 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Urochordata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1062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ক) প্রাথমিক অবস্থায় ফুলকারন্ধ্র, ফাঁপা স্নায়ুরজ্জু থাকে।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2209800"/>
            <a:ext cx="6835633" cy="2667000"/>
            <a:chOff x="762000" y="2209800"/>
            <a:chExt cx="6835633" cy="2667000"/>
          </a:xfrm>
        </p:grpSpPr>
        <p:pic>
          <p:nvPicPr>
            <p:cNvPr id="7" name="Picture 6" descr="Urochordat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2209800"/>
              <a:ext cx="3330433" cy="2667000"/>
            </a:xfrm>
            <a:prstGeom prst="rect">
              <a:avLst/>
            </a:prstGeom>
          </p:spPr>
        </p:pic>
        <p:pic>
          <p:nvPicPr>
            <p:cNvPr id="8" name="Picture 7" descr="Ascidi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209800"/>
              <a:ext cx="3276600" cy="2667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7200" y="619890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উদাহরণঃ অ্যাসিডিয়া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120" y="5675687"/>
            <a:ext cx="6009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খ) শুধুমাত্র লার্ভা অবস্থায় এদের লেজে নটোকর্ড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1104</Words>
  <Application>Microsoft Office PowerPoint</Application>
  <PresentationFormat>On-screen Show (4:3)</PresentationFormat>
  <Paragraphs>173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Lotus</cp:lastModifiedBy>
  <cp:revision>88</cp:revision>
  <dcterms:created xsi:type="dcterms:W3CDTF">2014-12-14T05:03:39Z</dcterms:created>
  <dcterms:modified xsi:type="dcterms:W3CDTF">2021-02-27T17:53:09Z</dcterms:modified>
</cp:coreProperties>
</file>