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58" r:id="rId4"/>
    <p:sldId id="257" r:id="rId5"/>
    <p:sldId id="264" r:id="rId6"/>
    <p:sldId id="259" r:id="rId7"/>
    <p:sldId id="265" r:id="rId8"/>
    <p:sldId id="275" r:id="rId9"/>
    <p:sldId id="276" r:id="rId10"/>
    <p:sldId id="263" r:id="rId11"/>
    <p:sldId id="266" r:id="rId12"/>
    <p:sldId id="267" r:id="rId13"/>
    <p:sldId id="274" r:id="rId14"/>
    <p:sldId id="268" r:id="rId15"/>
    <p:sldId id="269" r:id="rId16"/>
    <p:sldId id="270" r:id="rId17"/>
    <p:sldId id="271" r:id="rId18"/>
    <p:sldId id="272" r:id="rId19"/>
    <p:sldId id="277" r:id="rId20"/>
  </p:sldIdLst>
  <p:sldSz cx="12385675" cy="7453313"/>
  <p:notesSz cx="9144000" cy="6858000"/>
  <p:defaultTextStyle>
    <a:defPPr>
      <a:defRPr lang="en-US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8">
          <p15:clr>
            <a:srgbClr val="A4A3A4"/>
          </p15:clr>
        </p15:guide>
        <p15:guide id="2" pos="3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480C"/>
    <a:srgbClr val="66FF99"/>
    <a:srgbClr val="33CC33"/>
    <a:srgbClr val="F616D6"/>
    <a:srgbClr val="15F75B"/>
    <a:srgbClr val="30DC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26" y="-144"/>
      </p:cViewPr>
      <p:guideLst>
        <p:guide orient="horz" pos="2348"/>
        <p:guide pos="39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4ED91-C541-4BAF-9AD9-6D8FD3B69877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35225" y="514350"/>
            <a:ext cx="42735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7B5B8-B374-4C47-9C47-AB4CEEDAB2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7B5B8-B374-4C47-9C47-AB4CEEDAB24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927" y="2315359"/>
            <a:ext cx="10527824" cy="15976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854" y="4223544"/>
            <a:ext cx="8669973" cy="19047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9616" y="298483"/>
            <a:ext cx="2786777" cy="63594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9284" y="298483"/>
            <a:ext cx="8153904" cy="63594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383" y="4789447"/>
            <a:ext cx="10527824" cy="148031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383" y="3159033"/>
            <a:ext cx="10527824" cy="1630411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286" y="1739111"/>
            <a:ext cx="5470339" cy="491884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6053" y="1739111"/>
            <a:ext cx="5470339" cy="491884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285" y="1668370"/>
            <a:ext cx="5472491" cy="69529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85" y="2363666"/>
            <a:ext cx="5472491" cy="42942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1753" y="1668370"/>
            <a:ext cx="5474641" cy="69529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753" y="2363666"/>
            <a:ext cx="5474641" cy="42942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85" y="296755"/>
            <a:ext cx="4074802" cy="126292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456" y="296756"/>
            <a:ext cx="6923936" cy="6361197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285" y="1559676"/>
            <a:ext cx="4074802" cy="5098274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680" y="5217323"/>
            <a:ext cx="7431405" cy="61593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27680" y="665967"/>
            <a:ext cx="7431405" cy="4471988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27680" y="5833257"/>
            <a:ext cx="7431405" cy="874728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audio" Target="../media/audio1.wav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286" y="298478"/>
            <a:ext cx="11147108" cy="1242219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286" y="1739111"/>
            <a:ext cx="11147108" cy="4918842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286" y="6908121"/>
            <a:ext cx="2889991" cy="396820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1774" y="6908121"/>
            <a:ext cx="3922131" cy="396820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76403" y="6908121"/>
            <a:ext cx="2889991" cy="396820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  <p:sndAc>
      <p:stSnd>
        <p:snd r:embed="rId13" name="chimes.wav"/>
      </p:stSnd>
    </p:sndAc>
  </p:transition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jpeg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87637" y="5098256"/>
            <a:ext cx="5573554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r"/>
            <a:r>
              <a:rPr lang="ar-SA" sz="5400" dirty="0">
                <a:solidFill>
                  <a:srgbClr val="FF0000"/>
                </a:solidFill>
              </a:rPr>
              <a:t>السلام عليكم ورحمة اللّه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6237" y="831056"/>
            <a:ext cx="5638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6000" dirty="0">
                <a:solidFill>
                  <a:srgbClr val="FF0000"/>
                </a:solidFill>
              </a:rPr>
              <a:t>بسم اللّه الرحمن الرحيم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" r="49587" b="4243"/>
          <a:stretch/>
        </p:blipFill>
        <p:spPr>
          <a:xfrm>
            <a:off x="0" y="0"/>
            <a:ext cx="5888037" cy="7453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" r="49587" b="4243"/>
          <a:stretch/>
        </p:blipFill>
        <p:spPr>
          <a:xfrm flipH="1">
            <a:off x="5735638" y="0"/>
            <a:ext cx="6650037" cy="745331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385675" cy="7453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2385676" cy="7453313"/>
            <a:chOff x="-1" y="0"/>
            <a:chExt cx="12385676" cy="7453313"/>
          </a:xfrm>
        </p:grpSpPr>
        <p:grpSp>
          <p:nvGrpSpPr>
            <p:cNvPr id="8" name="Group 7"/>
            <p:cNvGrpSpPr/>
            <p:nvPr/>
          </p:nvGrpSpPr>
          <p:grpSpPr>
            <a:xfrm>
              <a:off x="-1" y="0"/>
              <a:ext cx="12385676" cy="7453313"/>
              <a:chOff x="-1" y="0"/>
              <a:chExt cx="12385676" cy="7453313"/>
            </a:xfrm>
          </p:grpSpPr>
          <p:pic>
            <p:nvPicPr>
              <p:cNvPr id="3" name="Picture 2" descr="C:\Users\HP COMPUTER\Desktop\ت\Capture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1" y="0"/>
                <a:ext cx="6192837" cy="245803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</p:pic>
          <p:pic>
            <p:nvPicPr>
              <p:cNvPr id="4" name="Picture 4" descr="C:\Users\HP COMPUTER\Desktop\ت\jay.JPG"/>
              <p:cNvPicPr>
                <a:picLocks noChangeAspect="1" noChangeArrowheads="1"/>
              </p:cNvPicPr>
              <p:nvPr/>
            </p:nvPicPr>
            <p:blipFill>
              <a:blip r:embed="rId3"/>
              <a:srcRect l="9607" t="1284" r="5129"/>
              <a:stretch>
                <a:fillRect/>
              </a:stretch>
            </p:blipFill>
            <p:spPr bwMode="auto">
              <a:xfrm>
                <a:off x="6497637" y="1212056"/>
                <a:ext cx="5888038" cy="6241257"/>
              </a:xfrm>
              <a:prstGeom prst="rect">
                <a:avLst/>
              </a:prstGeom>
              <a:noFill/>
            </p:spPr>
          </p:pic>
          <p:pic>
            <p:nvPicPr>
              <p:cNvPr id="5" name="Picture 5" descr="C:\Users\HP COMPUTER\Desktop\ت\kho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021637" y="0"/>
                <a:ext cx="2971800" cy="990600"/>
              </a:xfrm>
              <a:prstGeom prst="rect">
                <a:avLst/>
              </a:prstGeom>
              <a:noFill/>
            </p:spPr>
          </p:pic>
          <p:cxnSp>
            <p:nvCxnSpPr>
              <p:cNvPr id="6" name="Straight Connector 5"/>
              <p:cNvCxnSpPr/>
              <p:nvPr/>
            </p:nvCxnSpPr>
            <p:spPr>
              <a:xfrm rot="16200000" flipH="1">
                <a:off x="2618582" y="3726656"/>
                <a:ext cx="7453313" cy="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0" y="3033713"/>
              <a:ext cx="6019800" cy="4419600"/>
              <a:chOff x="325437" y="2736056"/>
              <a:chExt cx="6019800" cy="4419600"/>
            </a:xfrm>
          </p:grpSpPr>
          <p:pic>
            <p:nvPicPr>
              <p:cNvPr id="2052" name="Picture 4" descr="C:\Users\HP COMPUTER\Desktop\khaleda\s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25437" y="3421856"/>
                <a:ext cx="6019800" cy="3733800"/>
              </a:xfrm>
              <a:prstGeom prst="rect">
                <a:avLst/>
              </a:prstGeom>
              <a:noFill/>
            </p:spPr>
          </p:pic>
          <p:pic>
            <p:nvPicPr>
              <p:cNvPr id="2053" name="Picture 5" descr="C:\Users\HP COMPUTER\Desktop\khaleda\عه.JP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154237" y="2736056"/>
                <a:ext cx="2514600" cy="83820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5400000">
            <a:off x="8409781" y="3726656"/>
            <a:ext cx="745331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0" y="-1"/>
            <a:ext cx="12134581" cy="7453315"/>
            <a:chOff x="0" y="-1"/>
            <a:chExt cx="12134581" cy="7453315"/>
          </a:xfrm>
        </p:grpSpPr>
        <p:sp>
          <p:nvSpPr>
            <p:cNvPr id="17" name="TextBox 16"/>
            <p:cNvSpPr txBox="1"/>
            <p:nvPr/>
          </p:nvSpPr>
          <p:spPr>
            <a:xfrm>
              <a:off x="11603037" y="678656"/>
              <a:ext cx="3810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abic Typesetting"/>
                  <a:cs typeface="Arabic Typesetting"/>
                </a:rPr>
                <a:t>١</a:t>
              </a:r>
              <a:endParaRPr lang="en-US" sz="4400" b="1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0" y="-1"/>
              <a:ext cx="12084225" cy="7453315"/>
              <a:chOff x="210497" y="-373858"/>
              <a:chExt cx="11585226" cy="745331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585932" y="2133599"/>
                <a:ext cx="5209791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ar-SA" sz="2800" b="1" dirty="0">
                    <a:solidFill>
                      <a:schemeClr val="tx1"/>
                    </a:solidFill>
                  </a:rPr>
                  <a:t>ا لجواب :</a:t>
                </a:r>
                <a:r>
                  <a:rPr lang="ar-SA" b="1" dirty="0">
                    <a:solidFill>
                      <a:schemeClr val="tx1"/>
                    </a:solidFill>
                  </a:rPr>
                  <a:t> </a:t>
                </a:r>
                <a:r>
                  <a:rPr lang="ar-SA" sz="2800" b="1" dirty="0">
                    <a:solidFill>
                      <a:schemeClr val="tx1"/>
                    </a:solidFill>
                  </a:rPr>
                  <a:t>انّ ا لله تعالي خلق للعباد نعما كثيرة  ليبقوا</a:t>
                </a:r>
                <a:r>
                  <a:rPr lang="ar-SA" sz="3200" b="1" dirty="0">
                    <a:solidFill>
                      <a:schemeClr val="tx1"/>
                    </a:solidFill>
                  </a:rPr>
                  <a:t> </a:t>
                </a:r>
                <a:r>
                  <a:rPr lang="ar-SA" sz="2800" b="1" dirty="0">
                    <a:solidFill>
                      <a:schemeClr val="tx1"/>
                    </a:solidFill>
                  </a:rPr>
                  <a:t>في ا لدنيا باليسر والسهولة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732038" y="228599"/>
                <a:ext cx="1828800" cy="76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ar-SA" sz="2800" b="1" dirty="0">
                    <a:solidFill>
                      <a:schemeClr val="tx1"/>
                    </a:solidFill>
                  </a:rPr>
                  <a:t>(ثلا ثة فقط):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293717" y="4648199"/>
                <a:ext cx="5409999" cy="838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ar-SA" sz="3200" b="1" dirty="0">
                    <a:solidFill>
                      <a:schemeClr val="tx1"/>
                    </a:solidFill>
                  </a:rPr>
                  <a:t>ا لجواب :</a:t>
                </a:r>
                <a:r>
                  <a:rPr lang="ar-SA" sz="2400" b="1" dirty="0">
                    <a:solidFill>
                      <a:schemeClr val="tx1"/>
                    </a:solidFill>
                  </a:rPr>
                  <a:t> </a:t>
                </a:r>
                <a:r>
                  <a:rPr lang="ar-SA" sz="2800" b="1" dirty="0">
                    <a:solidFill>
                      <a:schemeClr val="tx1"/>
                    </a:solidFill>
                  </a:rPr>
                  <a:t>انّ ا لله تعالي خلق الجبا ل وجعلها اوتادا علي الارض لـئلا تضتر ب</a:t>
                </a:r>
                <a:r>
                  <a:rPr lang="ar-SA" sz="2400" b="1" dirty="0">
                    <a:solidFill>
                      <a:schemeClr val="tx1"/>
                    </a:solidFill>
                  </a:rPr>
                  <a:t> 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25437" y="1059657"/>
                <a:ext cx="5430837" cy="1447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ar-SA" sz="2800" b="1" dirty="0">
                    <a:solidFill>
                      <a:schemeClr val="tx1"/>
                    </a:solidFill>
                  </a:rPr>
                  <a:t> ا لجواب : انّ الله سبحا نه وتعا لي جعل خلا ل</a:t>
                </a:r>
                <a:r>
                  <a:rPr lang="ar-SA" sz="2800" dirty="0">
                    <a:solidFill>
                      <a:schemeClr val="tx1"/>
                    </a:solidFill>
                  </a:rPr>
                  <a:t> </a:t>
                </a:r>
                <a:r>
                  <a:rPr lang="ar-SA" sz="2800" b="1" dirty="0">
                    <a:solidFill>
                      <a:schemeClr val="tx1"/>
                    </a:solidFill>
                  </a:rPr>
                  <a:t>الارض انها را لينتفع بها النا س في زروعهم واشجا ر هم  و شرب مواشيهم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rot="5400000">
                <a:off x="2274847" y="3352799"/>
                <a:ext cx="7453315" cy="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210497" y="3498057"/>
                <a:ext cx="5486400" cy="1371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ar-SA" sz="2800" b="1" dirty="0">
                    <a:solidFill>
                      <a:schemeClr val="tx1"/>
                    </a:solidFill>
                  </a:rPr>
                  <a:t>الجواب </a:t>
                </a:r>
                <a:r>
                  <a:rPr lang="ar-SA" sz="2800" dirty="0">
                    <a:solidFill>
                      <a:schemeClr val="tx1"/>
                    </a:solidFill>
                  </a:rPr>
                  <a:t>: </a:t>
                </a:r>
                <a:r>
                  <a:rPr lang="ar-SA" sz="3200" dirty="0">
                    <a:solidFill>
                      <a:schemeClr val="tx1"/>
                    </a:solidFill>
                  </a:rPr>
                  <a:t>:</a:t>
                </a:r>
                <a:r>
                  <a:rPr lang="ar-SA" sz="2800" dirty="0">
                    <a:solidFill>
                      <a:schemeClr val="tx1"/>
                    </a:solidFill>
                  </a:rPr>
                  <a:t> </a:t>
                </a:r>
                <a:r>
                  <a:rPr lang="ar-SA" sz="2800" b="1" dirty="0">
                    <a:solidFill>
                      <a:schemeClr val="tx1"/>
                    </a:solidFill>
                  </a:rPr>
                  <a:t>انّ ا لله تعالي جعل بين البحر الما لح والبحر العذب حا جزا يمنع من اختلا طهما فتفوت المنفعة</a:t>
                </a:r>
                <a:r>
                  <a:rPr lang="ar-SA" sz="2400" b="1" dirty="0">
                    <a:solidFill>
                      <a:schemeClr val="tx1"/>
                    </a:solidFill>
                  </a:rPr>
                  <a:t> </a:t>
                </a:r>
                <a:r>
                  <a:rPr lang="ar-SA" sz="2800" b="1" dirty="0">
                    <a:solidFill>
                      <a:schemeClr val="tx1"/>
                    </a:solidFill>
                  </a:rPr>
                  <a:t>المقصودة من كلّ منهما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1374437" y="1821656"/>
              <a:ext cx="76014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ar-SA" sz="2400" dirty="0"/>
                <a:t>(الف)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374437" y="3733859"/>
              <a:ext cx="6096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400" b="1" dirty="0"/>
            </a:p>
            <a:p>
              <a:r>
                <a:rPr lang="ar-SA" sz="2400" b="1" dirty="0"/>
                <a:t>(ب)</a:t>
              </a:r>
              <a:endParaRPr lang="en-US" sz="2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73637" y="373856"/>
              <a:ext cx="762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ar-SA" sz="2400" b="1" dirty="0"/>
                <a:t>(ج)</a:t>
              </a:r>
              <a:endParaRPr lang="en-US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26037" y="3117056"/>
              <a:ext cx="59503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ar-SA" sz="3200" dirty="0"/>
                <a:t>(د)</a:t>
              </a:r>
              <a:endParaRPr lang="en-US" sz="3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478837" y="754856"/>
              <a:ext cx="304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800" b="1" dirty="0"/>
                <a:t>اجب عن الاسئيلة الاتية </a:t>
              </a:r>
              <a:endParaRPr lang="en-US" sz="28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40437" y="1821656"/>
              <a:ext cx="548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/>
                <a:t>ماذا خلق الله للعباد ليبقوا في الدنيا باليسر والسهولة ؟</a:t>
              </a:r>
              <a:endParaRPr lang="en-US" sz="24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54837" y="4107656"/>
              <a:ext cx="441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800" b="1" dirty="0"/>
                <a:t>لما ذا جعل الله الجبا ل اوتادا ؟</a:t>
              </a:r>
              <a:endParaRPr lang="en-US" sz="28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1637" y="373856"/>
              <a:ext cx="45926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800" b="1" dirty="0"/>
                <a:t>لماذا جعل الله خلال </a:t>
              </a:r>
              <a:r>
                <a:rPr lang="ar-SA" sz="2800" b="1"/>
                <a:t>الارض انهارا ؟ </a:t>
              </a:r>
              <a:endParaRPr lang="en-US" sz="28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0" y="3117056"/>
              <a:ext cx="50498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3200" b="1" dirty="0"/>
                <a:t>لماذا جعل الله بين البحرين حاجزا ؟</a:t>
              </a:r>
              <a:endParaRPr lang="en-US" sz="3200" b="1" dirty="0"/>
            </a:p>
          </p:txBody>
        </p:sp>
      </p:grp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325437" y="0"/>
            <a:ext cx="12060238" cy="8070056"/>
            <a:chOff x="325437" y="0"/>
            <a:chExt cx="12060238" cy="8070056"/>
          </a:xfrm>
        </p:grpSpPr>
        <p:sp>
          <p:nvSpPr>
            <p:cNvPr id="22" name="TextBox 21"/>
            <p:cNvSpPr txBox="1"/>
            <p:nvPr/>
          </p:nvSpPr>
          <p:spPr>
            <a:xfrm>
              <a:off x="5888037" y="4945856"/>
              <a:ext cx="624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/>
                <a:t>خطاء , تصحيح الخطاء : ان الله جعل لهم الارض لاستقرار العباد عليها .</a:t>
              </a:r>
              <a:endParaRPr lang="en-US" sz="2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80275" y="6088856"/>
              <a:ext cx="510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3200" b="1" dirty="0"/>
                <a:t>  </a:t>
              </a:r>
              <a:r>
                <a:rPr lang="ar-SA" sz="3200" b="1" dirty="0">
                  <a:latin typeface="Arabic Typesetting"/>
                  <a:cs typeface="Arabic Typesetting"/>
                </a:rPr>
                <a:t>٣</a:t>
              </a:r>
              <a:r>
                <a:rPr lang="ar-SA" sz="3200" b="1" dirty="0"/>
                <a:t>.جعل الله الانهار لينتفع بها الناس</a:t>
              </a:r>
              <a:endParaRPr lang="en-US" sz="32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612437" y="6774656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/>
                <a:t>صحيح .</a:t>
              </a:r>
              <a:endParaRPr lang="en-US" sz="24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23075" y="3955256"/>
              <a:ext cx="53133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>
                  <a:latin typeface="Arabic Typesetting"/>
                  <a:cs typeface="Arabic Typesetting"/>
                </a:rPr>
                <a:t>٢</a:t>
              </a:r>
              <a:r>
                <a:rPr lang="ar-SA" sz="4000" b="1" dirty="0">
                  <a:latin typeface="Arabic Typesetting"/>
                  <a:cs typeface="Arabic Typesetting"/>
                </a:rPr>
                <a:t>. </a:t>
              </a:r>
              <a:r>
                <a:rPr lang="ar-SA" sz="4400" b="1" dirty="0">
                  <a:latin typeface="Arabic Typesetting"/>
                  <a:cs typeface="Arabic Typesetting"/>
                </a:rPr>
                <a:t>الله جعل ا لارض  للاضطراب</a:t>
              </a:r>
              <a:endParaRPr lang="en-US" sz="36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06636" y="1593056"/>
              <a:ext cx="2133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/>
                <a:t>صحيح .</a:t>
              </a:r>
              <a:endParaRPr lang="en-US" sz="2400" b="1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01637" y="831054"/>
              <a:ext cx="4724400" cy="584774"/>
              <a:chOff x="6497637" y="6138806"/>
              <a:chExt cx="5905500" cy="383339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1755437" y="6138806"/>
                <a:ext cx="647700" cy="383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3200" b="1" dirty="0">
                    <a:latin typeface="Arabic Typesetting"/>
                    <a:cs typeface="Arabic Typesetting"/>
                  </a:rPr>
                  <a:t> </a:t>
                </a:r>
                <a:r>
                  <a:rPr lang="en-US" sz="3200" b="1" dirty="0">
                    <a:latin typeface="Arabic Typesetting"/>
                    <a:cs typeface="Arabic Typesetting"/>
                  </a:rPr>
                  <a:t>٤</a:t>
                </a:r>
                <a:endParaRPr lang="en-US" sz="3200" b="1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497637" y="6165053"/>
                <a:ext cx="5257800" cy="342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2800" b="1" dirty="0"/>
                  <a:t>الله يكشف عن العبا د السوء</a:t>
                </a:r>
                <a:endParaRPr lang="en-US" sz="2800" b="1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354637" y="0"/>
              <a:ext cx="6705600" cy="3461563"/>
              <a:chOff x="5735637" y="0"/>
              <a:chExt cx="6705600" cy="3461563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1831637" y="754856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A" sz="3200" dirty="0"/>
                  <a:t>أ .</a:t>
                </a:r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792787" y="831056"/>
                <a:ext cx="619125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r"/>
                <a:r>
                  <a:rPr lang="ar-SA" sz="2400" dirty="0"/>
                  <a:t>اكتب (صحيح) اذا كانت العبارة صحيحة او (خطاء) اذا كانت العبارة خا طـءـة مع تصحيح الخطاء :</a:t>
                </a:r>
                <a:endParaRPr lang="en-US" sz="2400" dirty="0"/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5735637" y="0"/>
                <a:ext cx="6705600" cy="3461563"/>
                <a:chOff x="5735637" y="0"/>
                <a:chExt cx="6705600" cy="3461563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6269037" y="0"/>
                  <a:ext cx="5696006" cy="685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ar-SA" sz="2400" b="1" dirty="0"/>
                    <a:t>ا</a:t>
                  </a:r>
                  <a:r>
                    <a:rPr lang="ar-SA" sz="2400" b="1" dirty="0">
                      <a:solidFill>
                        <a:schemeClr val="tx1"/>
                      </a:solidFill>
                    </a:rPr>
                    <a:t>اجب عن الاسـءـلة المتعلقة با لنص ( خمسة ففط )</a:t>
                  </a:r>
                  <a:endParaRPr lang="en-US" sz="2400" b="1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1907837" y="69056"/>
                  <a:ext cx="533400" cy="5847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ar-SA" sz="3200" b="1" dirty="0">
                      <a:latin typeface="Arabic Typesetting"/>
                      <a:cs typeface="Arabic Typesetting"/>
                    </a:rPr>
                    <a:t>۰٢</a:t>
                  </a:r>
                </a:p>
              </p:txBody>
            </p:sp>
            <p:grpSp>
              <p:nvGrpSpPr>
                <p:cNvPr id="33" name="Group 32"/>
                <p:cNvGrpSpPr/>
                <p:nvPr/>
              </p:nvGrpSpPr>
              <p:grpSpPr>
                <a:xfrm>
                  <a:off x="5735637" y="1821656"/>
                  <a:ext cx="6629400" cy="1639907"/>
                  <a:chOff x="5735637" y="1821656"/>
                  <a:chExt cx="6629400" cy="1639907"/>
                </a:xfrm>
              </p:grpSpPr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5735637" y="2507456"/>
                    <a:ext cx="6553200" cy="954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sz="2800" b="1" dirty="0"/>
                      <a:t>خطاء , تصحيح الخطاء :الله سبحا نه  وتعا لي جعل للناس  نعما كثيرة  لاتحصي</a:t>
                    </a:r>
                    <a:endParaRPr lang="en-US" sz="2800" b="1" dirty="0"/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6040437" y="1821656"/>
                    <a:ext cx="59436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ar-SA" sz="2800" b="1" dirty="0"/>
                      <a:t>الله سبحا نه وتعا لي جعل للنا س نعما تحصي</a:t>
                    </a:r>
                    <a:endParaRPr lang="en-US" sz="2800" b="1" dirty="0"/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11928475" y="1821656"/>
                    <a:ext cx="436562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3200" b="1" dirty="0">
                        <a:latin typeface="Arabic Typesetting"/>
                        <a:cs typeface="Arabic Typesetting"/>
                      </a:rPr>
                      <a:t>١</a:t>
                    </a:r>
                    <a:endParaRPr lang="en-US" sz="3200" b="1" dirty="0"/>
                  </a:p>
                </p:txBody>
              </p:sp>
            </p:grpSp>
          </p:grpSp>
        </p:grpSp>
        <p:cxnSp>
          <p:nvCxnSpPr>
            <p:cNvPr id="41" name="Straight Connector 40"/>
            <p:cNvCxnSpPr/>
            <p:nvPr/>
          </p:nvCxnSpPr>
          <p:spPr>
            <a:xfrm rot="16200000" flipH="1">
              <a:off x="1281509" y="3996928"/>
              <a:ext cx="8070056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25437" y="2964656"/>
              <a:ext cx="472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3200" b="1" dirty="0">
                  <a:latin typeface="Arabic Typesetting"/>
                  <a:cs typeface="Arabic Typesetting"/>
                </a:rPr>
                <a:t>۵. </a:t>
              </a:r>
              <a:r>
                <a:rPr lang="ar-SA" sz="3200" b="1" dirty="0">
                  <a:latin typeface="Times New Roman" pitchFamily="18" charset="0"/>
                  <a:cs typeface="Times New Roman" pitchFamily="18" charset="0"/>
                </a:rPr>
                <a:t>ان الله يجيب المضطر اذا دعا ه -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82837" y="3802856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b="1" dirty="0"/>
                <a:t>صحيح.</a:t>
              </a:r>
              <a:endParaRPr lang="en-US" sz="2400" b="1" dirty="0"/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837" y="297656"/>
            <a:ext cx="11603038" cy="1052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Arabic Typesetting"/>
                <a:cs typeface="Arabic Typesetting"/>
              </a:rPr>
              <a:t>ݕ.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r>
              <a:rPr lang="ar-SA" sz="4000" dirty="0">
                <a:solidFill>
                  <a:schemeClr val="tx1"/>
                </a:solidFill>
              </a:rPr>
              <a:t>استبد ل العد د وكو ن الجملة :  </a:t>
            </a:r>
            <a:r>
              <a:rPr lang="ar-SA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خلفاء, ا لهة ,انهار, جبا ل </a:t>
            </a:r>
            <a:r>
              <a:rPr lang="ar-SA" sz="4000" dirty="0">
                <a:latin typeface="Times New Roman" pitchFamily="18" charset="0"/>
                <a:cs typeface="Times New Roman" pitchFamily="18" charset="0"/>
              </a:rPr>
              <a:t>ء</a:t>
            </a:r>
            <a:r>
              <a:rPr lang="ar-SA" sz="4000" dirty="0">
                <a:latin typeface="Arabic Typesetting"/>
                <a:cs typeface="Arabic Typesetting"/>
              </a:rPr>
              <a:t>ݕݕݕݦ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06437" y="1593056"/>
          <a:ext cx="111252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8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>
                          <a:latin typeface="SutonnyMJ" pitchFamily="2" charset="0"/>
                        </a:rPr>
                        <a:t>ا</a:t>
                      </a:r>
                      <a:r>
                        <a:rPr lang="ar-SA" sz="2400" baseline="0" dirty="0">
                          <a:latin typeface="SutonnyMJ" pitchFamily="2" charset="0"/>
                        </a:rPr>
                        <a:t> لجملة</a:t>
                      </a:r>
                      <a:endParaRPr lang="bn-BD" sz="2400" dirty="0">
                        <a:latin typeface="SutonnyMJ" pitchFamily="2" charset="0"/>
                      </a:endParaRPr>
                    </a:p>
                    <a:p>
                      <a:pPr algn="ctr"/>
                      <a:r>
                        <a:rPr lang="bn-BD" sz="2400" dirty="0">
                          <a:latin typeface="SutonnyMJ" pitchFamily="2" charset="0"/>
                        </a:rPr>
                        <a:t>(evK</a:t>
                      </a:r>
                      <a:r>
                        <a:rPr lang="en-US" sz="2400" dirty="0">
                          <a:latin typeface="SutonnyMJ" pitchFamily="2" charset="0"/>
                        </a:rPr>
                        <a:t>¨</a:t>
                      </a:r>
                      <a:r>
                        <a:rPr lang="bn-BD" sz="2400" dirty="0">
                          <a:latin typeface="SutonnyMJ" pitchFamily="2" charset="0"/>
                        </a:rPr>
                        <a:t>)</a:t>
                      </a:r>
                      <a:endParaRPr lang="en-US" sz="2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/>
                        <a:t>ا</a:t>
                      </a:r>
                      <a:r>
                        <a:rPr lang="ar-SA" sz="2400" baseline="0" dirty="0"/>
                        <a:t> لمفرد</a:t>
                      </a:r>
                      <a:endParaRPr lang="bn-BD" sz="2400" baseline="0" dirty="0"/>
                    </a:p>
                    <a:p>
                      <a:pPr algn="ctr"/>
                      <a:r>
                        <a:rPr lang="bn-BD" sz="2400" baseline="0" dirty="0">
                          <a:latin typeface="SutonnyMJ" pitchFamily="2" charset="0"/>
                          <a:cs typeface="SutonnyMJ" pitchFamily="2" charset="0"/>
                        </a:rPr>
                        <a:t>(GeePb)</a:t>
                      </a:r>
                      <a:endParaRPr lang="en-US" sz="2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/>
                        <a:t>الجمع</a:t>
                      </a:r>
                      <a:r>
                        <a:rPr lang="ar-SA" sz="2400" baseline="0" dirty="0"/>
                        <a:t> </a:t>
                      </a:r>
                    </a:p>
                    <a:p>
                      <a:pPr algn="ctr"/>
                      <a:r>
                        <a:rPr lang="bn-BD" sz="2400" baseline="0" dirty="0">
                          <a:latin typeface="SutonnyMJ" pitchFamily="2" charset="0"/>
                          <a:cs typeface="SutonnyMJ" pitchFamily="2" charset="0"/>
                        </a:rPr>
                        <a:t>(eûePb)</a:t>
                      </a:r>
                      <a:endParaRPr lang="en-US" sz="24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/>
                        <a:t>كا</a:t>
                      </a:r>
                      <a:r>
                        <a:rPr lang="ar-SA" sz="2400" baseline="0" dirty="0"/>
                        <a:t> ن ابو بكر (رض)خليفة المسلمين</a:t>
                      </a:r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>
                          <a:latin typeface="Times New Roman" pitchFamily="18" charset="0"/>
                          <a:cs typeface="Times New Roman" pitchFamily="18" charset="0"/>
                        </a:rPr>
                        <a:t>خليفة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>
                          <a:latin typeface="Times New Roman" pitchFamily="18" charset="0"/>
                          <a:cs typeface="Times New Roman" pitchFamily="18" charset="0"/>
                        </a:rPr>
                        <a:t>خلفاء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>
                          <a:latin typeface="Times New Roman" pitchFamily="18" charset="0"/>
                          <a:cs typeface="Times New Roman" pitchFamily="18" charset="0"/>
                        </a:rPr>
                        <a:t>الله</a:t>
                      </a:r>
                      <a:r>
                        <a:rPr lang="ar-SA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خا لقنا وا لهنا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/>
                        <a:t>ال</a:t>
                      </a:r>
                      <a:r>
                        <a:rPr lang="ar-SA" sz="3200" dirty="0">
                          <a:latin typeface="Microsoft Tai Le"/>
                        </a:rPr>
                        <a:t>ه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/>
                        <a:t>ا</a:t>
                      </a:r>
                      <a:r>
                        <a:rPr lang="ar-SA" sz="2800" baseline="0" dirty="0"/>
                        <a:t> لهة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/>
                        <a:t>ا لله جعل</a:t>
                      </a:r>
                      <a:r>
                        <a:rPr lang="ar-SA" sz="2400" baseline="0" dirty="0"/>
                        <a:t> في </a:t>
                      </a:r>
                      <a:r>
                        <a:rPr lang="ar-SA" sz="2400" dirty="0"/>
                        <a:t>ا لا ر ض نهرا كثيرا</a:t>
                      </a:r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/>
                        <a:t>نهر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/>
                        <a:t>انها ر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/>
                        <a:t>جبل عرفا</a:t>
                      </a:r>
                      <a:r>
                        <a:rPr lang="ar-SA" sz="2400" baseline="0" dirty="0"/>
                        <a:t> ت في مكة المكرمة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/>
                        <a:t>جبل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/>
                        <a:t>جبا</a:t>
                      </a:r>
                      <a:r>
                        <a:rPr lang="ar-SA" sz="2800" baseline="0" dirty="0"/>
                        <a:t> ل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297656"/>
            <a:ext cx="12593637" cy="6419910"/>
            <a:chOff x="0" y="297656"/>
            <a:chExt cx="12593637" cy="6419910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373856"/>
              <a:ext cx="12385675" cy="6343710"/>
              <a:chOff x="0" y="373856"/>
              <a:chExt cx="12385675" cy="634371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49237" y="373856"/>
                <a:ext cx="115062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ar-SA" sz="4400" dirty="0">
                    <a:solidFill>
                      <a:schemeClr val="tx1"/>
                    </a:solidFill>
                  </a:rPr>
                  <a:t>حقق الكلمات التا ليه : (اثنين فقط) خلق , يبقي , ينتفع , حاجز </a:t>
                </a:r>
                <a:endParaRPr lang="en-US" sz="4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573837" y="1288256"/>
                <a:ext cx="5811838" cy="2895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  <a:p>
                <a:pPr algn="r"/>
                <a:endParaRPr lang="en-US" dirty="0"/>
              </a:p>
              <a:p>
                <a:pPr algn="r"/>
                <a:r>
                  <a:rPr lang="ar-SA" sz="2400" dirty="0"/>
                  <a:t>خلق : صيغه واحد مذ كر غا ئب , بحث اثبا ت فعل ماضي مطلق معروف , باب  نصر ينضر , مصدر  الخلق , ما د ة  خ  ل  ق , جنس صحيح , معني</a:t>
                </a:r>
                <a:endParaRPr lang="en-US" sz="2400" dirty="0"/>
              </a:p>
              <a:p>
                <a:pPr algn="r"/>
                <a:r>
                  <a:rPr lang="en-US" sz="2400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wZwb</a:t>
                </a:r>
                <a:r>
                  <a:rPr lang="en-US" sz="24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m„wó</a:t>
                </a:r>
                <a:r>
                  <a:rPr lang="en-US" sz="24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Ki‡jb</a:t>
                </a:r>
                <a:r>
                  <a:rPr lang="en-US" sz="24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</a:p>
              <a:p>
                <a:pPr algn="r"/>
                <a:endParaRPr lang="en-US" dirty="0">
                  <a:latin typeface="SutonnyMJ" pitchFamily="2" charset="0"/>
                  <a:cs typeface="SutonnyMJ" pitchFamily="2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573837" y="4183856"/>
                <a:ext cx="5811838" cy="25146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ar-SA" sz="2800" dirty="0"/>
                  <a:t>يبقي : صيغه واحد مذكر غا ئب بحث  اثبا ت فعل مضا رع  معروف   باب       سمع – يسمع  مادة   ب-ق-ي   جنس نا قص يا ئي    معني</a:t>
                </a:r>
                <a:endParaRPr lang="en-US" sz="2800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1288256"/>
                <a:ext cx="6594475" cy="2895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ar-SA" sz="2800" dirty="0">
                    <a:cs typeface="+mj-cs"/>
                  </a:rPr>
                  <a:t> ينتفع : صيغة</a:t>
                </a:r>
                <a:r>
                  <a:rPr lang="ar-SA" sz="2800" dirty="0">
                    <a:latin typeface="Times New Roman" pitchFamily="18" charset="0"/>
                    <a:cs typeface="Times New Roman" pitchFamily="18" charset="0"/>
                  </a:rPr>
                  <a:t>  واحد مذكر غائب  , بحث اثبات فعل مضارع معروف , باب  افتعال , مصدر الانتفاع , مادة  ن-ف-ع  , جنس صحيح  , معني  </a:t>
                </a:r>
                <a:r>
                  <a:rPr lang="ar-SA" sz="2800" dirty="0">
                    <a:cs typeface="+mj-cs"/>
                  </a:rPr>
                  <a:t> </a:t>
                </a:r>
                <a:r>
                  <a:rPr lang="bn-BD" sz="2800" dirty="0">
                    <a:cs typeface="+mj-cs"/>
                  </a:rPr>
                  <a:t>  </a:t>
                </a:r>
                <a:endParaRPr lang="en-US" sz="2800" dirty="0">
                  <a:cs typeface="+mj-cs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4183856"/>
                <a:ext cx="6573837" cy="2514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ar-SA" sz="2400" dirty="0">
                    <a:latin typeface="Times New Roman" pitchFamily="18" charset="0"/>
                    <a:cs typeface="Times New Roman" pitchFamily="18" charset="0"/>
                  </a:rPr>
                  <a:t>حا جز : صيغة واحد مذ كر  بحث اسم فاعل  با ب  نصر و ضرب  </a:t>
                </a:r>
                <a:r>
                  <a:rPr lang="en-US" sz="2400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cÖwZeÜK</a:t>
                </a:r>
                <a:r>
                  <a:rPr lang="en-US" sz="24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ar-SA" sz="2400" dirty="0">
                    <a:latin typeface="Times New Roman" pitchFamily="18" charset="0"/>
                    <a:cs typeface="Times New Roman" pitchFamily="18" charset="0"/>
                  </a:rPr>
                  <a:t>مصدر  الحجز  ما دة  ح-ج –ز  جنس  صحيح  معني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794875" y="6317456"/>
                <a:ext cx="2590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>
                    <a:latin typeface="SutonnyMJ" pitchFamily="2" charset="0"/>
                    <a:cs typeface="SutonnyMJ" pitchFamily="2" charset="0"/>
                  </a:rPr>
                  <a:t>অবশিষ্ট থাকবে</a:t>
                </a:r>
                <a:endParaRPr lang="en-US" dirty="0">
                  <a:latin typeface="SutonnyMJ" pitchFamily="2" charset="0"/>
                  <a:cs typeface="SutonnyMJ" pitchFamily="2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06437" y="3040856"/>
                <a:ext cx="2057400" cy="5334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dirty="0">
                    <a:latin typeface="SutonnyMJ" pitchFamily="2" charset="0"/>
                    <a:cs typeface="SutonnyMJ" pitchFamily="2" charset="0"/>
                  </a:rPr>
                  <a:t>&amp;</a:t>
                </a:r>
                <a:r>
                  <a:rPr lang="bn-BD" sz="2800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DcK…Z  n‡e</a:t>
                </a:r>
                <a:endParaRPr lang="en-US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1755437" y="297656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4000" dirty="0">
                  <a:latin typeface="Times New Roman" pitchFamily="18" charset="0"/>
                  <a:cs typeface="Times New Roman" pitchFamily="18" charset="0"/>
                </a:rPr>
                <a:t>(د)</a:t>
              </a:r>
              <a:endParaRPr lang="en-US" sz="4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437" y="0"/>
            <a:ext cx="105918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000" dirty="0">
                <a:solidFill>
                  <a:schemeClr val="tx1"/>
                </a:solidFill>
              </a:rPr>
              <a:t>(ه) ها ت مرادف الكلمات الاتية : الخلق , السهولة , البلاء , يمد </a:t>
            </a:r>
            <a:endParaRPr 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06637" y="1440656"/>
          <a:ext cx="8257118" cy="481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7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/>
                        <a:t>الكلماة المرادف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/>
                        <a:t>الكلماة</a:t>
                      </a:r>
                      <a:r>
                        <a:rPr lang="ar-SA" sz="4000" b="1" baseline="0" dirty="0"/>
                        <a:t> المذكورة</a:t>
                      </a:r>
                    </a:p>
                    <a:p>
                      <a:pPr algn="ctr"/>
                      <a:endParaRPr lang="ar-SA" sz="3200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41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/>
                        <a:t>الجعل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/>
                        <a:t>الخلق</a:t>
                      </a:r>
                      <a:endParaRPr 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/>
                        <a:t>اليسر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/>
                        <a:t>السهولة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/>
                        <a:t>فاصل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/>
                        <a:t>حاخز</a:t>
                      </a:r>
                      <a:endParaRPr lang="en-US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ar-SA" sz="3600" b="1" dirty="0"/>
                        <a:t>المصيبة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/>
                        <a:t>البلاء</a:t>
                      </a:r>
                      <a:endParaRPr lang="en-US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/>
                        <a:t>يزيد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/>
                        <a:t>يمد</a:t>
                      </a:r>
                      <a:endParaRPr lang="en-US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99" y="754856"/>
            <a:ext cx="11603038" cy="571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400" dirty="0"/>
              <a:t>(و) استخرج  اربعة افعال من النص ثم عين نوعها من حيث البحث –</a:t>
            </a:r>
          </a:p>
          <a:p>
            <a:pPr algn="r"/>
            <a:r>
              <a:rPr lang="ar-SA" sz="4400" dirty="0"/>
              <a:t>الجواب : </a:t>
            </a:r>
            <a:endParaRPr lang="en-US" sz="4400" dirty="0"/>
          </a:p>
          <a:p>
            <a:pPr algn="r"/>
            <a:r>
              <a:rPr lang="ar-SA" sz="4400" dirty="0"/>
              <a:t>خلق – الفعل الما ضي المثبت للمعروف </a:t>
            </a:r>
          </a:p>
          <a:p>
            <a:pPr algn="r"/>
            <a:r>
              <a:rPr lang="ar-SA" sz="4400" dirty="0"/>
              <a:t>يبقي – الفعل المضارع المثبت للمعروف </a:t>
            </a:r>
          </a:p>
          <a:p>
            <a:pPr algn="r"/>
            <a:r>
              <a:rPr lang="ar-SA" sz="4400" dirty="0"/>
              <a:t> جعل – الفعل الماضي المثبت للمعرف </a:t>
            </a:r>
          </a:p>
          <a:p>
            <a:pPr algn="r"/>
            <a:r>
              <a:rPr lang="ar-SA" sz="4400" dirty="0"/>
              <a:t>ينتفع – الفعل المضارع المثبت للمعرف </a:t>
            </a:r>
          </a:p>
          <a:p>
            <a:pPr algn="r"/>
            <a:r>
              <a:rPr lang="ar-SA" sz="4400" dirty="0"/>
              <a:t>لا تضترب – الفعل المضارع المنفي للمعروف</a:t>
            </a:r>
            <a:endParaRPr lang="en-US" sz="4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2237" y="145256"/>
            <a:ext cx="102870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600" dirty="0"/>
              <a:t>  (ز) صرف الفعل  ”خلق“ حسب الضما ئر المرفوعه : </a:t>
            </a:r>
            <a:endParaRPr lang="ar-SA" dirty="0"/>
          </a:p>
          <a:p>
            <a:pPr algn="r"/>
            <a:r>
              <a:rPr lang="ar-SA" dirty="0"/>
              <a:t> </a:t>
            </a:r>
            <a:r>
              <a:rPr lang="ar-SA" sz="2800" dirty="0"/>
              <a:t>خلق : خلق ,خلقا ,خلقوا ,خلقت ,خلقتا ,خلقن ,خلقت ,خلقتما ,خلقتم , خلقت </a:t>
            </a:r>
            <a:r>
              <a:rPr lang="ar-SA" sz="3200" dirty="0"/>
              <a:t>,خلقتما ,خلقتنّ ,خلقت ,خلقنا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92237" y="2964656"/>
            <a:ext cx="10307638" cy="4336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ar-SA" dirty="0"/>
          </a:p>
          <a:p>
            <a:pPr algn="r"/>
            <a:endParaRPr lang="ar-SA" dirty="0"/>
          </a:p>
          <a:p>
            <a:pPr algn="r"/>
            <a:endParaRPr lang="ar-SA" dirty="0"/>
          </a:p>
          <a:p>
            <a:pPr algn="r"/>
            <a:r>
              <a:rPr lang="ar-SA" sz="3200" dirty="0"/>
              <a:t>(ح) استخرج الاسماء المشتقة من النص ثم عيّن نوعها :</a:t>
            </a:r>
          </a:p>
          <a:p>
            <a:pPr algn="r"/>
            <a:endParaRPr lang="ar-SA" dirty="0"/>
          </a:p>
          <a:p>
            <a:pPr algn="r"/>
            <a:endParaRPr lang="ar-SA" dirty="0"/>
          </a:p>
          <a:p>
            <a:pPr algn="r"/>
            <a:endParaRPr lang="ar-SA" dirty="0"/>
          </a:p>
          <a:p>
            <a:pPr algn="r"/>
            <a:endParaRPr lang="ar-SA" dirty="0"/>
          </a:p>
          <a:p>
            <a:pPr algn="r"/>
            <a:endParaRPr lang="ar-SA" dirty="0"/>
          </a:p>
          <a:p>
            <a:pPr algn="r"/>
            <a:endParaRPr lang="ar-SA" dirty="0"/>
          </a:p>
          <a:p>
            <a:pPr algn="r"/>
            <a:endParaRPr lang="ar-SA" dirty="0"/>
          </a:p>
          <a:p>
            <a:pPr algn="r"/>
            <a:endParaRPr lang="ar-SA" dirty="0"/>
          </a:p>
          <a:p>
            <a:pPr algn="r"/>
            <a:endParaRPr lang="ar-SA" dirty="0"/>
          </a:p>
          <a:p>
            <a:pPr algn="r"/>
            <a:endParaRPr lang="ar-SA" dirty="0"/>
          </a:p>
          <a:p>
            <a:pPr algn="r"/>
            <a:endParaRPr lang="ar-SA" dirty="0"/>
          </a:p>
          <a:p>
            <a:pPr algn="r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373437" y="4260056"/>
          <a:ext cx="8257118" cy="272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8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/>
                        <a:t>انواعها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/>
                        <a:t>الاسماء المشتقة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/>
                        <a:t>اسم فا عل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/>
                        <a:t>ما لح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/>
                        <a:t>اسم فا</a:t>
                      </a:r>
                      <a:r>
                        <a:rPr lang="ar-SA" sz="2800" baseline="0" dirty="0"/>
                        <a:t> عل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/>
                        <a:t>حا جز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/>
                        <a:t>اسم مفعول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/>
                        <a:t>المقصودة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0037" y="373856"/>
            <a:ext cx="540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20837" y="1288256"/>
            <a:ext cx="9067800" cy="441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ا لواجب المنزلي</a:t>
            </a:r>
            <a:endParaRPr lang="bn-BD" sz="4800" b="1" dirty="0">
              <a:solidFill>
                <a:schemeClr val="tx1"/>
              </a:solidFill>
            </a:endParaRPr>
          </a:p>
          <a:p>
            <a:pPr algn="ctr"/>
            <a:r>
              <a:rPr lang="ar-SA" sz="48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BD" sz="4000" b="1" dirty="0">
                <a:solidFill>
                  <a:schemeClr val="tx1"/>
                </a:solidFill>
                <a:latin typeface="SutonnyMJ" pitchFamily="2" charset="0"/>
              </a:rPr>
              <a:t>বাড়ির কাজ</a:t>
            </a:r>
            <a:endParaRPr lang="ar-SA" sz="40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r>
              <a:rPr lang="ar-SA" sz="4800" b="1" dirty="0">
                <a:solidFill>
                  <a:schemeClr val="tx1"/>
                </a:solidFill>
                <a:latin typeface="Arabic Typesetting"/>
                <a:cs typeface="Arabic Typesetting"/>
              </a:rPr>
              <a:t>۱</a:t>
            </a:r>
            <a:r>
              <a:rPr lang="ar-SA" sz="3200" b="1" dirty="0">
                <a:solidFill>
                  <a:schemeClr val="tx1"/>
                </a:solidFill>
              </a:rPr>
              <a:t> يحفظ الطلا ب هذا الدرس ,,النص المدروس“في المنزل –</a:t>
            </a:r>
            <a:r>
              <a:rPr lang="bn-BD" sz="3200" b="1" dirty="0">
                <a:solidFill>
                  <a:schemeClr val="tx1"/>
                </a:solidFill>
              </a:rPr>
              <a:t> </a:t>
            </a:r>
            <a:endParaRPr lang="ar-SA" sz="3200" b="1" dirty="0">
              <a:solidFill>
                <a:schemeClr val="tx1"/>
              </a:solidFill>
            </a:endParaRP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 </a:t>
            </a:r>
            <a:r>
              <a:rPr lang="ar-SA" sz="3200" b="1" dirty="0">
                <a:solidFill>
                  <a:schemeClr val="tx1"/>
                </a:solidFill>
                <a:latin typeface="Arabic Typesetting"/>
                <a:cs typeface="Arabic Typesetting"/>
              </a:rPr>
              <a:t>۲</a:t>
            </a:r>
            <a:r>
              <a:rPr lang="ar-SA" sz="3200" b="1" dirty="0">
                <a:solidFill>
                  <a:schemeClr val="tx1"/>
                </a:solidFill>
              </a:rPr>
              <a:t> يكتب الطلاب هذه الاسئيلة والاجوبة في الكرسة – 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6200" y="3352800"/>
            <a:ext cx="2763837" cy="2126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solidFill>
                  <a:schemeClr val="bg2">
                    <a:lumMod val="90000"/>
                  </a:schemeClr>
                </a:solidFill>
              </a:rPr>
              <a:t>شكرا </a:t>
            </a:r>
            <a:endParaRPr lang="en-US" sz="4800" dirty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endParaRPr lang="ar-SA" sz="4800" dirty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r>
              <a:rPr lang="en-US" sz="3200" dirty="0" err="1">
                <a:solidFill>
                  <a:schemeClr val="bg2">
                    <a:lumMod val="90000"/>
                  </a:schemeClr>
                </a:solidFill>
                <a:latin typeface="SutonnyMJ" pitchFamily="2" charset="0"/>
                <a:cs typeface="SutonnyMJ" pitchFamily="2" charset="0"/>
              </a:rPr>
              <a:t>ধন্যবাদ</a:t>
            </a:r>
            <a:r>
              <a:rPr lang="en-US" sz="3200" dirty="0">
                <a:solidFill>
                  <a:schemeClr val="bg2">
                    <a:lumMod val="9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2837" y="5707856"/>
            <a:ext cx="6400800" cy="13644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solidFill>
                  <a:schemeClr val="bg2">
                    <a:lumMod val="90000"/>
                  </a:schemeClr>
                </a:solidFill>
              </a:rPr>
              <a:t> الي اللقاء  - ان شا الله تعالي</a:t>
            </a:r>
            <a:endParaRPr lang="en-US" sz="48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238" y="0"/>
            <a:ext cx="1849438" cy="174545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2516" y="1991493"/>
            <a:ext cx="7224978" cy="3391455"/>
          </a:xfrm>
          <a:prstGeom prst="rect">
            <a:avLst/>
          </a:prstGeom>
          <a:solidFill>
            <a:schemeClr val="accent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rtlCol="0" anchor="ctr"/>
          <a:lstStyle/>
          <a:p>
            <a:pPr algn="ctr"/>
            <a:r>
              <a:rPr lang="bn-BD" sz="6600" dirty="0">
                <a:latin typeface="SutonnyMJ" pitchFamily="2" charset="0"/>
                <a:cs typeface="SutonnyMJ" pitchFamily="2" charset="0"/>
              </a:rPr>
              <a:t>AbjvBb</a:t>
            </a:r>
            <a:r>
              <a:rPr lang="ar-SA" sz="6600" dirty="0">
                <a:latin typeface="SutonnyMJ" pitchFamily="2" charset="0"/>
                <a:cs typeface="SutonnyMJ" pitchFamily="2" charset="0"/>
              </a:rPr>
              <a:t>   </a:t>
            </a:r>
          </a:p>
          <a:p>
            <a:pPr algn="ctr"/>
            <a:r>
              <a:rPr lang="bn-BD" sz="6600" dirty="0">
                <a:latin typeface="SutonnyMJ" pitchFamily="2" charset="0"/>
                <a:cs typeface="SutonnyMJ" pitchFamily="2" charset="0"/>
              </a:rPr>
              <a:t> K¬v‡k mevB‡K ¯^vMZg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7437" y="754856"/>
            <a:ext cx="9296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dirty="0">
                <a:solidFill>
                  <a:srgbClr val="FF0000"/>
                </a:solidFill>
              </a:rPr>
              <a:t>الحمد لله رب العالمين والصلاة والسلام على الرسول وعلى اله واصحا به اجمعين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7637" y="5021878"/>
            <a:ext cx="8153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RinkiyMJ" pitchFamily="2" charset="0"/>
                <a:cs typeface="SutonnyMJ" pitchFamily="2" charset="0"/>
              </a:rPr>
              <a:t>K</a:t>
            </a:r>
            <a:r>
              <a:rPr lang="en-US" sz="4400" dirty="0">
                <a:latin typeface="RinkiyMJ" pitchFamily="2" charset="0"/>
                <a:cs typeface="SutonnyMJ" pitchFamily="2" charset="0"/>
              </a:rPr>
              <a:t>‡</a:t>
            </a:r>
            <a:r>
              <a:rPr lang="bn-BD" sz="4400" dirty="0">
                <a:latin typeface="RinkiyMJ" pitchFamily="2" charset="0"/>
                <a:cs typeface="SutonnyMJ" pitchFamily="2" charset="0"/>
              </a:rPr>
              <a:t>i</a:t>
            </a:r>
            <a:r>
              <a:rPr lang="en-US" sz="4400" dirty="0">
                <a:latin typeface="RinkiyMJ" pitchFamily="2" charset="0"/>
                <a:cs typeface="SutonnyMJ" pitchFamily="2" charset="0"/>
              </a:rPr>
              <a:t>v</a:t>
            </a:r>
            <a:r>
              <a:rPr lang="bn-BD" sz="4400" dirty="0">
                <a:latin typeface="RinkiyMJ" pitchFamily="2" charset="0"/>
                <a:cs typeface="SutonnyMJ" pitchFamily="2" charset="0"/>
              </a:rPr>
              <a:t>bv Kvjxb †`vqv</a:t>
            </a:r>
            <a:endParaRPr lang="ar-SA" sz="4400" dirty="0">
              <a:latin typeface="RinkiyMJ" pitchFamily="2" charset="0"/>
              <a:cs typeface="SutonnyMJ" pitchFamily="2" charset="0"/>
            </a:endParaRPr>
          </a:p>
          <a:p>
            <a:pPr algn="ctr"/>
            <a:r>
              <a:rPr lang="ar-SA" sz="4400" dirty="0">
                <a:latin typeface="RinkiyMJ" pitchFamily="2" charset="0"/>
                <a:cs typeface="RinkiyMJ" pitchFamily="2" charset="0"/>
              </a:rPr>
              <a:t>ا للهم اني اعوذ بك من البرص وا لجنون</a:t>
            </a:r>
          </a:p>
          <a:p>
            <a:pPr algn="ctr"/>
            <a:r>
              <a:rPr lang="ar-SA" sz="4400" dirty="0">
                <a:latin typeface="RinkiyMJ" pitchFamily="2" charset="0"/>
                <a:cs typeface="RinkiyMJ" pitchFamily="2" charset="0"/>
              </a:rPr>
              <a:t>والجذام ومن سيي الاسقام</a:t>
            </a:r>
            <a:endParaRPr lang="en-US" sz="4400" dirty="0">
              <a:latin typeface="RinkiyMJ" pitchFamily="2" charset="0"/>
              <a:cs typeface="RinkiyMJ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9237" y="297656"/>
            <a:ext cx="2106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SutonnyMJ" pitchFamily="2" charset="0"/>
                <a:cs typeface="SutonnyMJ" pitchFamily="2" charset="0"/>
              </a:rPr>
              <a:t>wkÿK cwiwPwZ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9237" y="907256"/>
            <a:ext cx="3886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SutonnyMJ" pitchFamily="2" charset="0"/>
                <a:cs typeface="SutonnyMJ" pitchFamily="2" charset="0"/>
              </a:rPr>
              <a:t>bvg t Lv‡j`v Av³vi</a:t>
            </a:r>
          </a:p>
          <a:p>
            <a:r>
              <a:rPr lang="bn-BD" sz="2400" dirty="0">
                <a:latin typeface="SutonnyMJ" pitchFamily="2" charset="0"/>
                <a:cs typeface="SutonnyMJ" pitchFamily="2" charset="0"/>
              </a:rPr>
              <a:t>c`ex t mnKvix †gŠjwf</a:t>
            </a:r>
          </a:p>
          <a:p>
            <a:r>
              <a:rPr lang="bn-BD" sz="2400" dirty="0">
                <a:latin typeface="SutonnyMJ" pitchFamily="2" charset="0"/>
                <a:cs typeface="SutonnyMJ" pitchFamily="2" charset="0"/>
              </a:rPr>
              <a:t>PiKzgvwiqv  Bmjvwgqv dvwhj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2400" dirty="0">
                <a:latin typeface="SutonnyMJ" pitchFamily="2" charset="0"/>
                <a:cs typeface="SutonnyMJ" pitchFamily="2" charset="0"/>
              </a:rPr>
              <a:t>gv`ivmv</a:t>
            </a:r>
          </a:p>
          <a:p>
            <a:r>
              <a:rPr lang="bn-BD" sz="2400" dirty="0">
                <a:latin typeface="SutonnyMJ" pitchFamily="2" charset="0"/>
                <a:cs typeface="SutonnyMJ" pitchFamily="2" charset="0"/>
              </a:rPr>
              <a:t>Pifqiv ,‡f`iMÄ, kixqZcyi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4A40AC-F4C2-7444-9854-F8F55921CB54}"/>
              </a:ext>
            </a:extLst>
          </p:cNvPr>
          <p:cNvSpPr txBox="1"/>
          <p:nvPr/>
        </p:nvSpPr>
        <p:spPr>
          <a:xfrm>
            <a:off x="1302570" y="2305110"/>
            <a:ext cx="75937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/>
              <a:t>কুরআনের কসম এমন কিছু করোনা যাতে আমার মরতে না হয়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C39020-C619-8B4A-9D3E-55A00617F0B6}"/>
              </a:ext>
            </a:extLst>
          </p:cNvPr>
          <p:cNvSpPr txBox="1"/>
          <p:nvPr/>
        </p:nvSpPr>
        <p:spPr>
          <a:xfrm>
            <a:off x="1866900" y="2809875"/>
            <a:ext cx="5133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AE3262-4B77-634A-8442-E3B48005D25C}"/>
              </a:ext>
            </a:extLst>
          </p:cNvPr>
          <p:cNvSpPr txBox="1"/>
          <p:nvPr/>
        </p:nvSpPr>
        <p:spPr>
          <a:xfrm>
            <a:off x="2095500" y="2809874"/>
            <a:ext cx="8423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/>
              <a:t>শিক্ষক পরিচিতি</a:t>
            </a:r>
          </a:p>
          <a:p>
            <a:pPr algn="l"/>
            <a:r>
              <a:rPr lang="en-US" b="1" i="1"/>
              <a:t>মাসুমা</a:t>
            </a:r>
          </a:p>
          <a:p>
            <a:pPr algn="l"/>
            <a:r>
              <a:rPr lang="en-US" b="1" i="1"/>
              <a:t>সহকারি শিক্ষক</a:t>
            </a:r>
          </a:p>
          <a:p>
            <a:pPr algn="l"/>
            <a:r>
              <a:rPr lang="en-US" b="1" i="1"/>
              <a:t>ডেমরা প্রগতি ইব্রাহিমীয়া দাখিল মাদ্রাসা</a:t>
            </a:r>
          </a:p>
          <a:p>
            <a:pPr algn="l"/>
            <a:r>
              <a:rPr lang="en-US" b="1" i="1"/>
              <a:t>কালীগঞ্জ, গাজীপুর।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135437" y="297656"/>
            <a:ext cx="47244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تعريف الد رس</a:t>
            </a:r>
            <a:endParaRPr lang="ar-SA" sz="5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bn-BD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 cwiwPwZ</a:t>
            </a:r>
            <a:endParaRPr lang="en-US" sz="4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4037" y="2812256"/>
            <a:ext cx="11125200" cy="434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7200" dirty="0">
                <a:solidFill>
                  <a:srgbClr val="C00000"/>
                </a:solidFill>
              </a:rPr>
              <a:t>ا لصف السادس للداخل</a:t>
            </a:r>
            <a:r>
              <a:rPr lang="en-US" sz="7200" b="1" dirty="0">
                <a:solidFill>
                  <a:srgbClr val="C00000"/>
                </a:solidFill>
              </a:rPr>
              <a:t> </a:t>
            </a:r>
            <a:endParaRPr lang="ar-SA" sz="8000" b="1" dirty="0">
              <a:solidFill>
                <a:srgbClr val="C00000"/>
              </a:solidFill>
            </a:endParaRPr>
          </a:p>
          <a:p>
            <a:pPr algn="r"/>
            <a:r>
              <a:rPr lang="ar-SA" sz="7200" dirty="0">
                <a:solidFill>
                  <a:srgbClr val="C00000"/>
                </a:solidFill>
              </a:rPr>
              <a:t>الموضوع : اللغة العربية الاتصالية</a:t>
            </a:r>
          </a:p>
          <a:p>
            <a:pPr algn="r"/>
            <a:r>
              <a:rPr lang="ar-SA" sz="7200" b="1" dirty="0">
                <a:solidFill>
                  <a:srgbClr val="C00000"/>
                </a:solidFill>
              </a:rPr>
              <a:t> </a:t>
            </a:r>
            <a:r>
              <a:rPr lang="ar-SA" sz="7200" dirty="0">
                <a:solidFill>
                  <a:srgbClr val="C00000"/>
                </a:solidFill>
              </a:rPr>
              <a:t>الدرس   الاول</a:t>
            </a:r>
            <a:endParaRPr lang="en-US" sz="3200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1837" y="2619911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400" dirty="0"/>
              <a:t>يستطيع الطلاب بعد فراغة الدرس</a:t>
            </a:r>
            <a:endParaRPr lang="ar-SA" sz="4400" dirty="0">
              <a:latin typeface="Arabic Typesetting"/>
              <a:cs typeface="Arabic Typesetting"/>
            </a:endParaRPr>
          </a:p>
          <a:p>
            <a:pPr algn="r"/>
            <a:r>
              <a:rPr lang="en-US" sz="4400" dirty="0">
                <a:latin typeface="Arabic Typesetting"/>
                <a:cs typeface="+mj-cs"/>
              </a:rPr>
              <a:t>    </a:t>
            </a:r>
            <a:r>
              <a:rPr lang="ar-SA" sz="4400" dirty="0">
                <a:latin typeface="Arabic Typesetting"/>
                <a:cs typeface="Arabic Typesetting"/>
              </a:rPr>
              <a:t>   </a:t>
            </a:r>
            <a:r>
              <a:rPr lang="ar-SA" sz="6000" dirty="0">
                <a:latin typeface="Arabic Typesetting"/>
                <a:cs typeface="Arabic Typesetting"/>
              </a:rPr>
              <a:t>١. ان يقرأ  النص ويفهمه </a:t>
            </a:r>
            <a:r>
              <a:rPr lang="ar-SA" sz="7200" dirty="0">
                <a:latin typeface="Arabic Typesetting"/>
                <a:cs typeface="Arabic Typesetting"/>
              </a:rPr>
              <a:t>ا</a:t>
            </a:r>
            <a:r>
              <a:rPr lang="ar-SA" sz="6000" dirty="0">
                <a:latin typeface="Arabic Typesetting"/>
                <a:cs typeface="Arabic Typesetting"/>
              </a:rPr>
              <a:t>لاسئلة </a:t>
            </a:r>
            <a:r>
              <a:rPr lang="ar-SA" sz="4800" dirty="0">
                <a:latin typeface="Arabic Typesetting"/>
                <a:cs typeface="Arabic Typesetting"/>
              </a:rPr>
              <a:t>و</a:t>
            </a:r>
            <a:r>
              <a:rPr lang="ar-SA" sz="6600" dirty="0">
                <a:latin typeface="Arabic Typesetting"/>
                <a:cs typeface="Arabic Typesetting"/>
              </a:rPr>
              <a:t>ا</a:t>
            </a:r>
            <a:r>
              <a:rPr lang="ar-SA" sz="4800" dirty="0">
                <a:latin typeface="Arabic Typesetting"/>
              </a:rPr>
              <a:t>لاجوبة </a:t>
            </a:r>
            <a:r>
              <a:rPr lang="ar-SA" sz="2400" dirty="0">
                <a:latin typeface="Arabic Typesetting"/>
              </a:rPr>
              <a:t>-</a:t>
            </a:r>
            <a:endParaRPr lang="ar-SA" sz="3200" dirty="0">
              <a:latin typeface="Arabic Typesetting"/>
              <a:cs typeface="Arabic Typesetting"/>
            </a:endParaRPr>
          </a:p>
          <a:p>
            <a:pPr algn="r"/>
            <a:r>
              <a:rPr lang="en-US" sz="4400" dirty="0">
                <a:latin typeface="Arabic Typesetting"/>
                <a:cs typeface="+mj-cs"/>
              </a:rPr>
              <a:t> </a:t>
            </a:r>
            <a:r>
              <a:rPr lang="ar-SA" sz="4400" dirty="0">
                <a:latin typeface="Arabic Typesetting"/>
                <a:cs typeface="+mj-cs"/>
              </a:rPr>
              <a:t>-</a:t>
            </a:r>
            <a:r>
              <a:rPr lang="en-US" sz="4400" dirty="0">
                <a:latin typeface="Arabic Typesetting"/>
                <a:cs typeface="+mj-cs"/>
              </a:rPr>
              <a:t> </a:t>
            </a:r>
            <a:r>
              <a:rPr lang="ar-SA" sz="4400" dirty="0">
                <a:latin typeface="Arabic Typesetting"/>
                <a:cs typeface="+mj-cs"/>
              </a:rPr>
              <a:t> ان يقول معني مفردات الهامة</a:t>
            </a:r>
            <a:r>
              <a:rPr lang="en-US" sz="4400" dirty="0">
                <a:latin typeface="Arabic Typesetting"/>
                <a:cs typeface="+mj-cs"/>
              </a:rPr>
              <a:t>.</a:t>
            </a:r>
            <a:r>
              <a:rPr lang="ar-SA" sz="4400" dirty="0">
                <a:latin typeface="Arabic Typesetting"/>
                <a:cs typeface="Arabic Typesetting"/>
              </a:rPr>
              <a:t>  </a:t>
            </a:r>
            <a:r>
              <a:rPr lang="ar-SA" sz="4400" i="1" dirty="0">
                <a:latin typeface="Arabic Typesetting"/>
                <a:cs typeface="Arabic Typesetting"/>
              </a:rPr>
              <a:t> ۲</a:t>
            </a:r>
            <a:endParaRPr lang="ar-SA" sz="3200" i="1" dirty="0">
              <a:latin typeface="Arabic Typesetting"/>
              <a:cs typeface="Arabic Typesetting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40237" y="221456"/>
            <a:ext cx="4038600" cy="2209800"/>
            <a:chOff x="4440237" y="221456"/>
            <a:chExt cx="4038600" cy="2209800"/>
          </a:xfrm>
        </p:grpSpPr>
        <p:sp>
          <p:nvSpPr>
            <p:cNvPr id="2" name="TextBox 1"/>
            <p:cNvSpPr txBox="1"/>
            <p:nvPr/>
          </p:nvSpPr>
          <p:spPr>
            <a:xfrm>
              <a:off x="4440237" y="221456"/>
              <a:ext cx="3886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5400" dirty="0">
                  <a:cs typeface="+mj-cs"/>
                </a:rPr>
                <a:t>استفادة الدرس</a:t>
              </a:r>
              <a:endParaRPr lang="en-US" sz="6000" dirty="0">
                <a:cs typeface="+mj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049837" y="1212056"/>
              <a:ext cx="3429000" cy="1219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</a:rPr>
                <a:t>শিখন</a:t>
              </a:r>
              <a:r>
                <a:rPr lang="en-US" sz="4400" dirty="0">
                  <a:solidFill>
                    <a:schemeClr val="tx1"/>
                  </a:solidFill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</a:rPr>
                <a:t>ফল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6837" y="1059656"/>
            <a:ext cx="3581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400" dirty="0"/>
              <a:t>عنوان الدرس</a:t>
            </a:r>
            <a:endParaRPr lang="bn-BD" sz="5400" dirty="0"/>
          </a:p>
          <a:p>
            <a:pPr algn="r"/>
            <a:r>
              <a:rPr lang="bn-BD" sz="3600" dirty="0">
                <a:latin typeface="SutonnyMJ" pitchFamily="2" charset="0"/>
              </a:rPr>
              <a:t>পাঠ</a:t>
            </a:r>
            <a:r>
              <a:rPr lang="bn-BD" sz="4800" dirty="0">
                <a:latin typeface="SutonnyMJ" pitchFamily="2" charset="0"/>
              </a:rPr>
              <a:t>wk‡ivbvg</a:t>
            </a:r>
            <a:r>
              <a:rPr lang="bn-BD" sz="6000" dirty="0">
                <a:latin typeface="SutonnyMJ" pitchFamily="2" charset="0"/>
              </a:rPr>
              <a:t> </a:t>
            </a:r>
            <a:r>
              <a:rPr lang="ar-SA" sz="6000" dirty="0"/>
              <a:t> 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2763837" y="2888456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400" dirty="0">
                <a:cs typeface="+mj-cs"/>
              </a:rPr>
              <a:t>معرفة الله بالخلق</a:t>
            </a:r>
            <a:endParaRPr lang="en-US" sz="4400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5837" y="3574256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SutonnyMJ" pitchFamily="2" charset="0"/>
                <a:cs typeface="SutonnyMJ" pitchFamily="2" charset="0"/>
              </a:rPr>
              <a:t>m„wói gva¨‡g Avjøvni cwiPq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1705</TotalTime>
  <Words>809</Words>
  <Application>Microsoft Office PowerPoint</Application>
  <PresentationFormat>Custom</PresentationFormat>
  <Paragraphs>148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JABER HOSSAIN</dc:creator>
  <cp:lastModifiedBy>8801761808243</cp:lastModifiedBy>
  <cp:revision>289</cp:revision>
  <dcterms:created xsi:type="dcterms:W3CDTF">2006-08-16T00:00:00Z</dcterms:created>
  <dcterms:modified xsi:type="dcterms:W3CDTF">2021-02-28T05:26:36Z</dcterms:modified>
</cp:coreProperties>
</file>