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59" r:id="rId3"/>
    <p:sldId id="261" r:id="rId4"/>
    <p:sldId id="265" r:id="rId5"/>
    <p:sldId id="262" r:id="rId6"/>
    <p:sldId id="263" r:id="rId7"/>
    <p:sldId id="268" r:id="rId8"/>
    <p:sldId id="292" r:id="rId9"/>
    <p:sldId id="275" r:id="rId10"/>
    <p:sldId id="269" r:id="rId11"/>
    <p:sldId id="271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254" autoAdjust="0"/>
  </p:normalViewPr>
  <p:slideViewPr>
    <p:cSldViewPr>
      <p:cViewPr varScale="1">
        <p:scale>
          <a:sx n="76" d="100"/>
          <a:sy n="76" d="100"/>
        </p:scale>
        <p:origin x="5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0852-FAE6-400A-BD32-37B5103A34F7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25C6-9958-4E5E-B89F-E7FA0DC931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25C6-9958-4E5E-B89F-E7FA0DC931D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A2F69-2926-43F1-8F8D-08A5237FAC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C0FD5F-7848-4997-8AC1-E818C608F508}"/>
              </a:ext>
            </a:extLst>
          </p:cNvPr>
          <p:cNvSpPr/>
          <p:nvPr/>
        </p:nvSpPr>
        <p:spPr>
          <a:xfrm>
            <a:off x="63500" y="-75999"/>
            <a:ext cx="9067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CA1EE2-DE95-4834-9F22-2AD2C2E1FC66}"/>
              </a:ext>
            </a:extLst>
          </p:cNvPr>
          <p:cNvGrpSpPr/>
          <p:nvPr/>
        </p:nvGrpSpPr>
        <p:grpSpPr>
          <a:xfrm>
            <a:off x="228600" y="381000"/>
            <a:ext cx="8153400" cy="3696640"/>
            <a:chOff x="136332" y="2417380"/>
            <a:chExt cx="13443335" cy="3735680"/>
          </a:xfrm>
          <a:solidFill>
            <a:srgbClr val="7030A0"/>
          </a:solidFill>
          <a:scene3d>
            <a:camera prst="isometricOffAxis1Right"/>
            <a:lightRig rig="threePt" dir="t"/>
          </a:scene3d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AB380-684B-4D8D-A1B4-B701AC5B4EA9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38DA9E-1007-4494-A4C2-70A5C7F8CB78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B81AD-37AE-494D-AC31-E3C10962F00C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3926D-08B8-44AD-BBFC-F38A1E87EE4B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D0C4A3-C291-406D-84D8-8F9484186177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27B3FE-F22C-43B6-8552-AC7634D4CA2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93C6E8-7853-44D7-BAFA-0C97F77F9CBD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8EACDF-9E64-4445-83E7-6BE17C94F51F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51AB46-6A29-4A31-8BC3-C59BC06DE8CB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grpFill/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17259C4-BCF3-4669-BD6F-F30FC7083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21" y="3265347"/>
            <a:ext cx="4632385" cy="34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3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140709.jpg"/>
          <p:cNvPicPr>
            <a:picLocks noChangeAspect="1"/>
          </p:cNvPicPr>
          <p:nvPr/>
        </p:nvPicPr>
        <p:blipFill>
          <a:blip r:embed="rId2"/>
          <a:srcRect l="49877" t="49802" r="3671"/>
          <a:stretch>
            <a:fillRect/>
          </a:stretch>
        </p:blipFill>
        <p:spPr>
          <a:xfrm>
            <a:off x="2895600" y="2819400"/>
            <a:ext cx="2438400" cy="2631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791200"/>
            <a:ext cx="4800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১ টি রুটির ৪টি অংশ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8460" y="381000"/>
            <a:ext cx="1577340" cy="1055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8460" y="990600"/>
            <a:ext cx="1402080" cy="105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609600"/>
            <a:ext cx="16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অংশ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705600" y="1131844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1140709.jpg"/>
          <p:cNvPicPr>
            <a:picLocks noChangeAspect="1"/>
          </p:cNvPicPr>
          <p:nvPr/>
        </p:nvPicPr>
        <p:blipFill>
          <a:blip r:embed="rId2"/>
          <a:srcRect l="49877" t="49802"/>
          <a:stretch>
            <a:fillRect/>
          </a:stretch>
        </p:blipFill>
        <p:spPr>
          <a:xfrm rot="5400000">
            <a:off x="0" y="2788895"/>
            <a:ext cx="2728548" cy="2728548"/>
          </a:xfrm>
          <a:prstGeom prst="rect">
            <a:avLst/>
          </a:prstGeom>
        </p:spPr>
      </p:pic>
      <p:pic>
        <p:nvPicPr>
          <p:cNvPr id="12" name="Picture 11" descr="P1140709.jpg"/>
          <p:cNvPicPr>
            <a:picLocks noChangeAspect="1"/>
          </p:cNvPicPr>
          <p:nvPr/>
        </p:nvPicPr>
        <p:blipFill>
          <a:blip r:embed="rId2"/>
          <a:srcRect l="49877" t="49802" r="4333"/>
          <a:stretch>
            <a:fillRect/>
          </a:stretch>
        </p:blipFill>
        <p:spPr>
          <a:xfrm rot="16200000">
            <a:off x="2878233" y="169766"/>
            <a:ext cx="2415983" cy="2533648"/>
          </a:xfrm>
          <a:prstGeom prst="rect">
            <a:avLst/>
          </a:prstGeom>
        </p:spPr>
      </p:pic>
      <p:pic>
        <p:nvPicPr>
          <p:cNvPr id="13" name="Picture 12" descr="P1140709.jpg"/>
          <p:cNvPicPr>
            <a:picLocks noChangeAspect="1"/>
          </p:cNvPicPr>
          <p:nvPr/>
        </p:nvPicPr>
        <p:blipFill>
          <a:blip r:embed="rId2"/>
          <a:srcRect l="49877" t="49802"/>
          <a:stretch>
            <a:fillRect/>
          </a:stretch>
        </p:blipFill>
        <p:spPr>
          <a:xfrm>
            <a:off x="6324600" y="3200400"/>
            <a:ext cx="1869102" cy="1869102"/>
          </a:xfrm>
          <a:prstGeom prst="rect">
            <a:avLst/>
          </a:prstGeom>
        </p:spPr>
      </p:pic>
      <p:pic>
        <p:nvPicPr>
          <p:cNvPr id="15" name="Picture 14" descr="P1140709.jpg"/>
          <p:cNvPicPr>
            <a:picLocks noChangeAspect="1"/>
          </p:cNvPicPr>
          <p:nvPr/>
        </p:nvPicPr>
        <p:blipFill>
          <a:blip r:embed="rId2"/>
          <a:srcRect l="49877" t="49802" r="2703" b="2997"/>
          <a:stretch>
            <a:fillRect/>
          </a:stretch>
        </p:blipFill>
        <p:spPr>
          <a:xfrm rot="10800000">
            <a:off x="-1" y="228600"/>
            <a:ext cx="2673602" cy="239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/>
          <a:srcRect l="6401" t="5319" r="50392" b="48581"/>
          <a:stretch>
            <a:fillRect/>
          </a:stretch>
        </p:blipFill>
        <p:spPr>
          <a:xfrm>
            <a:off x="76200" y="524933"/>
            <a:ext cx="1828800" cy="1761067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2"/>
          <a:srcRect l="49608" t="5319" r="7185" b="50354"/>
          <a:stretch>
            <a:fillRect/>
          </a:stretch>
        </p:blipFill>
        <p:spPr>
          <a:xfrm>
            <a:off x="1905000" y="533401"/>
            <a:ext cx="1828800" cy="1752600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2"/>
          <a:srcRect l="49608" t="49645" r="7185" b="4255"/>
          <a:stretch>
            <a:fillRect/>
          </a:stretch>
        </p:blipFill>
        <p:spPr>
          <a:xfrm>
            <a:off x="1905000" y="2286000"/>
            <a:ext cx="1828800" cy="1752600"/>
          </a:xfrm>
          <a:prstGeom prst="rect">
            <a:avLst/>
          </a:prstGeom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2"/>
          <a:srcRect l="6401" t="49645" r="50392" b="4255"/>
          <a:stretch>
            <a:fillRect/>
          </a:stretch>
        </p:blipFill>
        <p:spPr>
          <a:xfrm>
            <a:off x="76200" y="2277533"/>
            <a:ext cx="1828800" cy="17610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29640" y="4953000"/>
            <a:ext cx="5090160" cy="1641251"/>
            <a:chOff x="762000" y="5320497"/>
            <a:chExt cx="5090160" cy="1641251"/>
          </a:xfrm>
        </p:grpSpPr>
        <p:grpSp>
          <p:nvGrpSpPr>
            <p:cNvPr id="12" name="Group 11"/>
            <p:cNvGrpSpPr/>
            <p:nvPr/>
          </p:nvGrpSpPr>
          <p:grpSpPr>
            <a:xfrm>
              <a:off x="3505200" y="5320497"/>
              <a:ext cx="914400" cy="1641251"/>
              <a:chOff x="8153400" y="304800"/>
              <a:chExt cx="762000" cy="155909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229600" y="304800"/>
                <a:ext cx="685800" cy="87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grpSp>
            <p:nvGrpSpPr>
              <p:cNvPr id="15" name="Group 27"/>
              <p:cNvGrpSpPr/>
              <p:nvPr/>
            </p:nvGrpSpPr>
            <p:grpSpPr>
              <a:xfrm>
                <a:off x="8153400" y="986786"/>
                <a:ext cx="673100" cy="877113"/>
                <a:chOff x="6324600" y="529586"/>
                <a:chExt cx="673100" cy="877113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324600" y="609600"/>
                  <a:ext cx="609600" cy="158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6388100" y="529586"/>
                  <a:ext cx="609600" cy="877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latin typeface="NikoshBAN" pitchFamily="2" charset="0"/>
                      <a:cs typeface="NikoshBAN" pitchFamily="2" charset="0"/>
                    </a:rPr>
                    <a:t>4</a:t>
                  </a: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2743200" y="5735332"/>
              <a:ext cx="3108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5791202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 ১ টি আপেলের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/>
            </a:p>
          </p:txBody>
        </p:sp>
      </p:grpSp>
      <p:pic>
        <p:nvPicPr>
          <p:cNvPr id="20" name="Picture 19" descr="index.jpg"/>
          <p:cNvPicPr>
            <a:picLocks noChangeAspect="1"/>
          </p:cNvPicPr>
          <p:nvPr/>
        </p:nvPicPr>
        <p:blipFill>
          <a:blip r:embed="rId2"/>
          <a:srcRect l="49608" t="5319" r="7185" b="50354"/>
          <a:stretch>
            <a:fillRect/>
          </a:stretch>
        </p:blipFill>
        <p:spPr>
          <a:xfrm>
            <a:off x="6629400" y="750711"/>
            <a:ext cx="1371600" cy="1270000"/>
          </a:xfrm>
          <a:prstGeom prst="rect">
            <a:avLst/>
          </a:prstGeom>
        </p:spPr>
      </p:pic>
      <p:pic>
        <p:nvPicPr>
          <p:cNvPr id="21" name="Picture 20" descr="index.jpg"/>
          <p:cNvPicPr>
            <a:picLocks noChangeAspect="1"/>
          </p:cNvPicPr>
          <p:nvPr/>
        </p:nvPicPr>
        <p:blipFill>
          <a:blip r:embed="rId2"/>
          <a:srcRect l="49608" t="49645" r="7185" b="4255"/>
          <a:stretch>
            <a:fillRect/>
          </a:stretch>
        </p:blipFill>
        <p:spPr>
          <a:xfrm>
            <a:off x="6629400" y="27432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21E-8 L 0.25 2.77521E-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3.33333E-6 1.3820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-3.33333E-6 1.115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>
            <a:off x="1143000" y="1219200"/>
            <a:ext cx="533400" cy="1189484"/>
          </a:xfrm>
          <a:prstGeom prst="rect">
            <a:avLst/>
          </a:prstGeom>
        </p:spPr>
      </p:pic>
      <p:pic>
        <p:nvPicPr>
          <p:cNvPr id="3" name="Picture 2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>
            <a:off x="1117600" y="4634266"/>
            <a:ext cx="711200" cy="1080733"/>
          </a:xfrm>
          <a:prstGeom prst="rect">
            <a:avLst/>
          </a:prstGeom>
        </p:spPr>
      </p:pic>
      <p:pic>
        <p:nvPicPr>
          <p:cNvPr id="7" name="Picture 6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>
            <a:off x="1143000" y="3505200"/>
            <a:ext cx="533400" cy="1165696"/>
          </a:xfrm>
          <a:prstGeom prst="rect">
            <a:avLst/>
          </a:prstGeom>
        </p:spPr>
      </p:pic>
      <p:pic>
        <p:nvPicPr>
          <p:cNvPr id="8" name="Picture 7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>
            <a:off x="1143000" y="5715000"/>
            <a:ext cx="711200" cy="1080733"/>
          </a:xfrm>
          <a:prstGeom prst="rect">
            <a:avLst/>
          </a:prstGeom>
        </p:spPr>
      </p:pic>
      <p:pic>
        <p:nvPicPr>
          <p:cNvPr id="9" name="Picture 8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>
            <a:off x="1219200" y="76200"/>
            <a:ext cx="457200" cy="1189484"/>
          </a:xfrm>
          <a:prstGeom prst="rect">
            <a:avLst/>
          </a:prstGeom>
        </p:spPr>
      </p:pic>
      <p:pic>
        <p:nvPicPr>
          <p:cNvPr id="10" name="Picture 9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>
            <a:off x="1143000" y="2362200"/>
            <a:ext cx="533400" cy="11656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3437930"/>
            <a:ext cx="34290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১টি বাঁশের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86600" y="3124200"/>
            <a:ext cx="762000" cy="1532930"/>
            <a:chOff x="8153400" y="304800"/>
            <a:chExt cx="762000" cy="1532930"/>
          </a:xfrm>
        </p:grpSpPr>
        <p:sp>
          <p:nvSpPr>
            <p:cNvPr id="14" name="TextBox 13"/>
            <p:cNvSpPr txBox="1"/>
            <p:nvPr/>
          </p:nvSpPr>
          <p:spPr>
            <a:xfrm>
              <a:off x="8229600" y="304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8153400" y="914400"/>
              <a:ext cx="685800" cy="923330"/>
              <a:chOff x="6324600" y="457200"/>
              <a:chExt cx="685800" cy="92333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324600" y="609600"/>
                <a:ext cx="609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400800" y="457200"/>
                <a:ext cx="60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৬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477000" y="3437930"/>
            <a:ext cx="2819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অংশ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 rot="5400000">
            <a:off x="3147442" y="1281467"/>
            <a:ext cx="533400" cy="1189484"/>
          </a:xfrm>
          <a:prstGeom prst="rect">
            <a:avLst/>
          </a:prstGeom>
        </p:spPr>
      </p:pic>
      <p:pic>
        <p:nvPicPr>
          <p:cNvPr id="25" name="Picture 24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 rot="5400000">
            <a:off x="3122042" y="4696533"/>
            <a:ext cx="711200" cy="1080733"/>
          </a:xfrm>
          <a:prstGeom prst="rect">
            <a:avLst/>
          </a:prstGeom>
        </p:spPr>
      </p:pic>
      <p:pic>
        <p:nvPicPr>
          <p:cNvPr id="26" name="Picture 25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 rot="5400000">
            <a:off x="3147442" y="3567467"/>
            <a:ext cx="533400" cy="1165696"/>
          </a:xfrm>
          <a:prstGeom prst="rect">
            <a:avLst/>
          </a:prstGeom>
        </p:spPr>
      </p:pic>
      <p:pic>
        <p:nvPicPr>
          <p:cNvPr id="27" name="Picture 26" descr="bamboo.png"/>
          <p:cNvPicPr>
            <a:picLocks noChangeAspect="1"/>
          </p:cNvPicPr>
          <p:nvPr/>
        </p:nvPicPr>
        <p:blipFill>
          <a:blip r:embed="rId2"/>
          <a:srcRect l="84360" t="74921"/>
          <a:stretch>
            <a:fillRect/>
          </a:stretch>
        </p:blipFill>
        <p:spPr>
          <a:xfrm rot="5400000">
            <a:off x="3147442" y="5777267"/>
            <a:ext cx="711200" cy="1080733"/>
          </a:xfrm>
          <a:prstGeom prst="rect">
            <a:avLst/>
          </a:prstGeom>
        </p:spPr>
      </p:pic>
      <p:pic>
        <p:nvPicPr>
          <p:cNvPr id="28" name="Picture 27" descr="bamboo.png"/>
          <p:cNvPicPr>
            <a:picLocks noChangeAspect="1"/>
          </p:cNvPicPr>
          <p:nvPr/>
        </p:nvPicPr>
        <p:blipFill>
          <a:blip r:embed="rId2"/>
          <a:srcRect l="84360" t="27602" r="2320" b="44795"/>
          <a:stretch>
            <a:fillRect/>
          </a:stretch>
        </p:blipFill>
        <p:spPr>
          <a:xfrm rot="5400000">
            <a:off x="3223642" y="138467"/>
            <a:ext cx="457200" cy="1189484"/>
          </a:xfrm>
          <a:prstGeom prst="rect">
            <a:avLst/>
          </a:prstGeom>
        </p:spPr>
      </p:pic>
      <p:pic>
        <p:nvPicPr>
          <p:cNvPr id="29" name="Picture 28" descr="bamboo.png"/>
          <p:cNvPicPr>
            <a:picLocks noChangeAspect="1"/>
          </p:cNvPicPr>
          <p:nvPr/>
        </p:nvPicPr>
        <p:blipFill>
          <a:blip r:embed="rId2"/>
          <a:srcRect l="84360" t="72949" r="2320"/>
          <a:stretch>
            <a:fillRect/>
          </a:stretch>
        </p:blipFill>
        <p:spPr>
          <a:xfrm rot="5400000">
            <a:off x="3147442" y="2424467"/>
            <a:ext cx="533400" cy="116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8714E-6 C -0.03784 -0.2012 -0.07552 -0.40218 0.00469 -0.54325 C 0.08507 -0.68432 0.40191 -0.79602 0.48282 -0.84713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-4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11 C -0.03923 -0.12835 -0.08038 -0.24514 -0.00087 -0.34274 C 0.07865 -0.4401 0.39948 -0.55412 0.47969 -0.59621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758 C 0.00469 -0.04926 0.00156 -0.11586 0.08159 -0.17692 C 0.16163 -0.23797 0.42014 -0.32053 0.48784 -0.34921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6984 C 0.01892 -0.07493 0.01962 -0.2197 0.09826 -0.24561 C 0.17691 -0.27151 0.42534 -0.11216 0.49062 -0.0858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1066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914400"/>
            <a:ext cx="1066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914400"/>
            <a:ext cx="1066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914400"/>
            <a:ext cx="1066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914400"/>
            <a:ext cx="1066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914400"/>
            <a:ext cx="10668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914400"/>
            <a:ext cx="10668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914400"/>
            <a:ext cx="10668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57400" y="5257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4343400"/>
            <a:ext cx="304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১টি ফিতার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289800" y="4029670"/>
            <a:ext cx="711200" cy="1437122"/>
            <a:chOff x="8153400" y="304800"/>
            <a:chExt cx="762000" cy="1532930"/>
          </a:xfrm>
        </p:grpSpPr>
        <p:sp>
          <p:nvSpPr>
            <p:cNvPr id="17" name="TextBox 16"/>
            <p:cNvSpPr txBox="1"/>
            <p:nvPr/>
          </p:nvSpPr>
          <p:spPr>
            <a:xfrm>
              <a:off x="8229600" y="304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27"/>
            <p:cNvGrpSpPr/>
            <p:nvPr/>
          </p:nvGrpSpPr>
          <p:grpSpPr>
            <a:xfrm>
              <a:off x="8153400" y="914400"/>
              <a:ext cx="685800" cy="923330"/>
              <a:chOff x="6324600" y="457200"/>
              <a:chExt cx="685800" cy="92333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324600" y="609600"/>
                <a:ext cx="609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400800" y="457200"/>
                <a:ext cx="60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৮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512560" y="4343400"/>
            <a:ext cx="263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অংশ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02591 C -0.07101 -0.02798 -0.08056 -0.08187 -0.05243 -0.11008 C -0.02414 -0.13853 0.0625 -0.14431 0.10764 -0.14361 C 0.15277 -0.14292 0.19635 -0.12049 0.21875 -0.10592 C 0.24114 -0.09135 0.23784 -0.07817 0.24166 -0.05596 C 0.24531 -0.03376 0.26128 -0.00855 0.24166 0.02799 C 0.22205 0.06453 0.25347 0.09297 0.1243 0.16397 C -0.00486 0.2352 -0.42379 0.40657 -0.53334 0.45514 " pathEditMode="relative" rAng="0" ptsTypes="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 C 0.00157 -0.05666 0.00035 -0.11031 0.00695 -0.13552 C 0.0132 -0.16096 0.01355 -0.1531 0.04115 -0.15379 C 0.06858 -0.15564 0.1507 -0.16651 0.17275 -0.14384 C 0.19427 -0.12072 0.179 -0.05388 0.17275 -0.01503 C 0.16598 0.02313 0.24549 0.00972 0.13316 0.08812 C 0.02101 0.16628 -0.39514 0.39431 -0.5 0.45514 " pathEditMode="relative" rAng="0" ptsTypes="aaaaa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509 C -0.00399 -0.05064 -0.00538 -0.10638 0.00087 -0.13459 C 0.00694 -0.16235 0.02101 -0.15841 0.03438 -0.16327 C 0.04774 -0.16767 0.06858 -0.17044 0.0809 -0.16327 C 0.09323 -0.15541 0.10451 -0.14084 0.10816 -0.11586 C 0.11198 -0.09042 0.1158 -0.04556 0.10347 -0.01133 C 0.0908 0.0222 0.12813 0.01018 0.03281 0.08788 C -0.06233 0.16536 -0.26458 0.31013 -0.46667 0.45514 " pathEditMode="relative" rAng="0" ptsTypes="aaaaaa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048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4485382"/>
            <a:ext cx="2743200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রং করা 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4495800"/>
            <a:ext cx="2895600" cy="1077218"/>
          </a:xfrm>
          <a:prstGeom prst="rect">
            <a:avLst/>
          </a:prstGeom>
          <a:solidFill>
            <a:schemeClr val="accent5"/>
          </a:solidFill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রং করা 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4520625"/>
            <a:ext cx="2895600" cy="1077218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রং করা 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181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7" name="Rectangle 36"/>
          <p:cNvSpPr/>
          <p:nvPr/>
        </p:nvSpPr>
        <p:spPr>
          <a:xfrm rot="5400000">
            <a:off x="3695700" y="-1790700"/>
            <a:ext cx="1295402" cy="57912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800100" y="1943101"/>
            <a:ext cx="990601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304799" y="2438401"/>
            <a:ext cx="990601" cy="990599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3695699" y="1943101"/>
            <a:ext cx="990601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3047999" y="2590805"/>
            <a:ext cx="990601" cy="685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733800" y="2590801"/>
            <a:ext cx="990601" cy="6858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6819900" y="1866900"/>
            <a:ext cx="990601" cy="213360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6553199" y="2667001"/>
            <a:ext cx="990601" cy="53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5400000">
            <a:off x="7086600" y="2667001"/>
            <a:ext cx="990601" cy="533400"/>
          </a:xfrm>
          <a:prstGeom prst="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6019799" y="2667001"/>
            <a:ext cx="990601" cy="5334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37" grpId="0" animBg="1"/>
      <p:bldP spid="41" grpId="0" animBg="1"/>
      <p:bldP spid="43" grpId="0" animBg="1"/>
      <p:bldP spid="42" grpId="0" animBg="1"/>
      <p:bldP spid="44" grpId="0" animBg="1"/>
      <p:bldP spid="45" grpId="0" animBg="1"/>
      <p:bldP spid="65" grpId="0" animBg="1"/>
      <p:bldP spid="65" grpId="1" animBg="1"/>
      <p:bldP spid="67" grpId="0" animBg="1"/>
      <p:bldP spid="6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71800" y="1143000"/>
            <a:ext cx="289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1167825"/>
            <a:ext cx="289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6324600" y="3886201"/>
            <a:ext cx="2362200" cy="2554545"/>
            <a:chOff x="6629400" y="4571997"/>
            <a:chExt cx="838200" cy="10317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705600" y="51054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9400" y="4571997"/>
              <a:ext cx="838200" cy="103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581400" y="3962399"/>
            <a:ext cx="1752600" cy="2554544"/>
            <a:chOff x="3048000" y="4724402"/>
            <a:chExt cx="838200" cy="1203763"/>
          </a:xfrm>
        </p:grpSpPr>
        <p:sp>
          <p:nvSpPr>
            <p:cNvPr id="21" name="TextBox 20"/>
            <p:cNvSpPr txBox="1"/>
            <p:nvPr/>
          </p:nvSpPr>
          <p:spPr>
            <a:xfrm>
              <a:off x="3048000" y="4724402"/>
              <a:ext cx="838200" cy="120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২ </a:t>
              </a:r>
            </a:p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Connector 21"/>
            <p:cNvCxnSpPr>
              <a:stCxn id="21" idx="1"/>
              <a:endCxn id="21" idx="3"/>
            </p:cNvCxnSpPr>
            <p:nvPr/>
          </p:nvCxnSpPr>
          <p:spPr>
            <a:xfrm rot="10800000" flipH="1">
              <a:off x="3048000" y="5326284"/>
              <a:ext cx="838200" cy="7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2"/>
          <p:cNvGrpSpPr/>
          <p:nvPr/>
        </p:nvGrpSpPr>
        <p:grpSpPr>
          <a:xfrm>
            <a:off x="609600" y="3922456"/>
            <a:ext cx="2057400" cy="2554544"/>
            <a:chOff x="533400" y="4724403"/>
            <a:chExt cx="838200" cy="1062144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4724403"/>
              <a:ext cx="838200" cy="106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09600" y="52578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6200" y="1143000"/>
            <a:ext cx="27432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2011740"/>
            <a:ext cx="2080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বা</a:t>
            </a:r>
            <a:endParaRPr lang="en-US" sz="9600" dirty="0"/>
          </a:p>
        </p:txBody>
      </p:sp>
      <p:sp>
        <p:nvSpPr>
          <p:cNvPr id="27" name="Rectangle 26"/>
          <p:cNvSpPr/>
          <p:nvPr/>
        </p:nvSpPr>
        <p:spPr>
          <a:xfrm>
            <a:off x="6705600" y="1905000"/>
            <a:ext cx="1851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বা</a:t>
            </a:r>
            <a:endParaRPr lang="en-US" sz="9600" dirty="0"/>
          </a:p>
        </p:txBody>
      </p:sp>
      <p:sp>
        <p:nvSpPr>
          <p:cNvPr id="31" name="Rectangle 30"/>
          <p:cNvSpPr/>
          <p:nvPr/>
        </p:nvSpPr>
        <p:spPr>
          <a:xfrm>
            <a:off x="3634438" y="1981200"/>
            <a:ext cx="2004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বা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0" grpId="0" animBg="1"/>
      <p:bldP spid="18" grpId="0"/>
      <p:bldP spid="27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124200" y="609601"/>
            <a:ext cx="2209800" cy="2800767"/>
            <a:chOff x="3048000" y="4724401"/>
            <a:chExt cx="838200" cy="1099824"/>
          </a:xfrm>
        </p:grpSpPr>
        <p:sp>
          <p:nvSpPr>
            <p:cNvPr id="6" name="TextBox 5"/>
            <p:cNvSpPr txBox="1"/>
            <p:nvPr/>
          </p:nvSpPr>
          <p:spPr>
            <a:xfrm>
              <a:off x="3048000" y="4724401"/>
              <a:ext cx="838200" cy="1099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২ </a:t>
              </a:r>
            </a:p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/>
            <p:cNvCxnSpPr>
              <a:stCxn id="14" idx="3"/>
            </p:cNvCxnSpPr>
            <p:nvPr/>
          </p:nvCxnSpPr>
          <p:spPr>
            <a:xfrm flipV="1">
              <a:off x="3105807" y="5259392"/>
              <a:ext cx="780393" cy="4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"/>
          <p:cNvGrpSpPr/>
          <p:nvPr/>
        </p:nvGrpSpPr>
        <p:grpSpPr>
          <a:xfrm>
            <a:off x="838200" y="609602"/>
            <a:ext cx="2057400" cy="2800766"/>
            <a:chOff x="533400" y="4724397"/>
            <a:chExt cx="838200" cy="1131246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4724397"/>
              <a:ext cx="838200" cy="1131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09600" y="52578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"/>
          <p:cNvGrpSpPr/>
          <p:nvPr/>
        </p:nvGrpSpPr>
        <p:grpSpPr>
          <a:xfrm>
            <a:off x="6096000" y="609598"/>
            <a:ext cx="2438400" cy="2800766"/>
            <a:chOff x="6629400" y="4571997"/>
            <a:chExt cx="838200" cy="107009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05600" y="51054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29400" y="4571997"/>
              <a:ext cx="838200" cy="107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88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175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752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157008"/>
            <a:ext cx="8686800" cy="1938992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ভগ্নাংশঃ একটি বস্তুকে কয়েকটি সমান অংশে ভাগ করে তার কতকগুলো অংশ নেওয়া হলো, তা প্রকাশ করার মাধ্যম হলো ভগ্নাংশ। 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3000"/>
            <a:ext cx="3886200" cy="1107996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ভগ্নাংশের  লব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2743200"/>
            <a:ext cx="1981200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5800" y="1143000"/>
            <a:ext cx="4191000" cy="1143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ভগ্নাংশের হর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76200" y="3124200"/>
            <a:ext cx="24384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৫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V="1">
            <a:off x="1524000" y="2286000"/>
            <a:ext cx="2133600" cy="1600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572001" y="2971800"/>
            <a:ext cx="2895599" cy="1676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400" y="4495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4951412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49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7200" y="3465255"/>
            <a:ext cx="1981200" cy="2308323"/>
            <a:chOff x="6629400" y="4572001"/>
            <a:chExt cx="838200" cy="105264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790592" y="5106988"/>
              <a:ext cx="600808" cy="44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629400" y="4572001"/>
              <a:ext cx="838200" cy="105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34200" y="3505200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482876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3482876"/>
            <a:ext cx="1295400" cy="2308324"/>
            <a:chOff x="533400" y="4724400"/>
            <a:chExt cx="838200" cy="2308324"/>
          </a:xfrm>
        </p:grpSpPr>
        <p:sp>
          <p:nvSpPr>
            <p:cNvPr id="12" name="TextBox 11"/>
            <p:cNvSpPr txBox="1"/>
            <p:nvPr/>
          </p:nvSpPr>
          <p:spPr>
            <a:xfrm>
              <a:off x="533400" y="4724400"/>
              <a:ext cx="838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09600" y="5865812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2514600" y="0"/>
            <a:ext cx="3657600" cy="112371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ভগ্নাংশের  লব </a:t>
            </a:r>
            <a:endParaRPr lang="en-US" sz="6000" b="1" dirty="0"/>
          </a:p>
        </p:txBody>
      </p:sp>
      <p:sp>
        <p:nvSpPr>
          <p:cNvPr id="15" name="Rectangle 14"/>
          <p:cNvSpPr/>
          <p:nvPr/>
        </p:nvSpPr>
        <p:spPr>
          <a:xfrm>
            <a:off x="152400" y="5715000"/>
            <a:ext cx="8839200" cy="830997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ভগ্নাংশের উপরের সংখ্যাটিকে  লব বলে।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838200"/>
            <a:ext cx="2286000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162300" y="2705100"/>
            <a:ext cx="1219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295400" y="2667000"/>
            <a:ext cx="3048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152900" y="2857500"/>
            <a:ext cx="1219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7200" y="2667000"/>
            <a:ext cx="27432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52600" y="37338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62400" y="37338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3657600"/>
            <a:ext cx="38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781801" y="4648200"/>
            <a:ext cx="1295399" cy="49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4600" y="4648200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  <p:bldP spid="15" grpId="0" animBg="1"/>
      <p:bldP spid="1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8200" y="1447800"/>
            <a:ext cx="1066800" cy="2554545"/>
            <a:chOff x="6629400" y="4572000"/>
            <a:chExt cx="838200" cy="255454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705600" y="5789612"/>
              <a:ext cx="6858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629400" y="4572000"/>
              <a:ext cx="838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72200" y="1524000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484055"/>
            <a:ext cx="83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২ </a:t>
            </a:r>
          </a:p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1447801"/>
            <a:ext cx="1295400" cy="2554546"/>
            <a:chOff x="232228" y="4989464"/>
            <a:chExt cx="678543" cy="1496184"/>
          </a:xfrm>
        </p:grpSpPr>
        <p:sp>
          <p:nvSpPr>
            <p:cNvPr id="12" name="TextBox 11"/>
            <p:cNvSpPr txBox="1"/>
            <p:nvPr/>
          </p:nvSpPr>
          <p:spPr>
            <a:xfrm>
              <a:off x="232228" y="4989464"/>
              <a:ext cx="678543" cy="1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2057" y="5723847"/>
              <a:ext cx="522515" cy="9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2209801" y="1"/>
            <a:ext cx="4191000" cy="1328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ভগ্নাংশের হর 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685800" y="5791200"/>
            <a:ext cx="79248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একটি ভগ্নাংশের নিচের সংখ্যাটিকে হর বলে।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4497050"/>
            <a:ext cx="22860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1" y="1981200"/>
            <a:ext cx="22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,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1905000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1923871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2667000" y="3657600"/>
            <a:ext cx="1447800" cy="11430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3467100" y="4076700"/>
            <a:ext cx="1143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038600" y="3810000"/>
            <a:ext cx="11430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267200" y="3581400"/>
            <a:ext cx="2209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3429000" y="2741611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H="1">
            <a:off x="6096000" y="2667000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 animBg="1"/>
      <p:bldP spid="15" grpId="0"/>
      <p:bldP spid="16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400800" cy="17366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96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7086600" cy="12258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 আলমগীর হোসেন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733800"/>
            <a:ext cx="3962400" cy="112371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7" y="5155644"/>
            <a:ext cx="9135762" cy="1123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চালিভাঙ্গা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963650"/>
            <a:ext cx="7620000" cy="2308324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ভগ্নাংশগুলোতে লব হর অপেক্ষা ছোট। 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এগুলো প্রকৃত ভগ্নাংশ।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57800" y="1654076"/>
            <a:ext cx="1143000" cy="2308324"/>
            <a:chOff x="6629400" y="4571999"/>
            <a:chExt cx="838200" cy="163160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705600" y="5326052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629400" y="4571999"/>
              <a:ext cx="838200" cy="163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34200" y="1762543"/>
            <a:ext cx="1676400" cy="2123657"/>
            <a:chOff x="304800" y="4724395"/>
            <a:chExt cx="838200" cy="1072197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4724395"/>
              <a:ext cx="838200" cy="107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latin typeface="NikoshBAN" pitchFamily="2" charset="0"/>
                  <a:cs typeface="NikoshBAN" pitchFamily="2" charset="0"/>
                </a:rPr>
                <a:t>৪ </a:t>
              </a:r>
            </a:p>
            <a:p>
              <a:pPr algn="ctr"/>
              <a:r>
                <a:rPr lang="bn-BD" sz="66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19100" y="5263005"/>
              <a:ext cx="571500" cy="2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78527" y="1600200"/>
            <a:ext cx="1059873" cy="2308324"/>
            <a:chOff x="681317" y="4407641"/>
            <a:chExt cx="685800" cy="1812896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829235" y="4407641"/>
              <a:ext cx="394447" cy="181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81317" y="5305323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667000" y="19812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98120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7400" y="228600"/>
            <a:ext cx="449580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8000" b="1" dirty="0"/>
          </a:p>
        </p:txBody>
      </p:sp>
      <p:sp>
        <p:nvSpPr>
          <p:cNvPr id="19" name="Rectangle 18"/>
          <p:cNvSpPr/>
          <p:nvPr/>
        </p:nvSpPr>
        <p:spPr>
          <a:xfrm>
            <a:off x="609600" y="5411450"/>
            <a:ext cx="7620000" cy="1446550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সকল ভগ্নাংশের লব হর অপেক্ষা ছোট, </a:t>
            </a:r>
          </a:p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তারা হলো প্রকৃত ভগ্নাংশ।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81400" y="1600200"/>
            <a:ext cx="1059873" cy="2308324"/>
            <a:chOff x="681317" y="4407642"/>
            <a:chExt cx="685800" cy="1812896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829235" y="4407642"/>
              <a:ext cx="394447" cy="181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২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1317" y="5305323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629400" y="182880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0" y="0"/>
            <a:ext cx="9144000" cy="68580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828800"/>
            <a:ext cx="6400800" cy="315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 Diagonal Corner Rectangle 38"/>
          <p:cNvSpPr/>
          <p:nvPr/>
        </p:nvSpPr>
        <p:spPr>
          <a:xfrm>
            <a:off x="3124200" y="4876800"/>
            <a:ext cx="5181600" cy="17526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2400"/>
            <a:ext cx="8839200" cy="182880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১।নিচের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ভগ্নাংশ গুলো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প্রকৃত ভগ্নাংশ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গুলো আলাদা করে লিখ।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bn-BD" sz="2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241054"/>
            <a:ext cx="83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৫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209800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230636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590800"/>
            <a:ext cx="22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,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5146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2251472"/>
            <a:ext cx="60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১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2514600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2286000"/>
            <a:ext cx="6096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2549128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0" y="2286000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৯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৮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2590800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12" idx="1"/>
            <a:endCxn id="12" idx="3"/>
          </p:cNvCxnSpPr>
          <p:nvPr/>
        </p:nvCxnSpPr>
        <p:spPr>
          <a:xfrm rot="10800000" flipH="1">
            <a:off x="838200" y="3292465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1"/>
            <a:endCxn id="9" idx="3"/>
          </p:cNvCxnSpPr>
          <p:nvPr/>
        </p:nvCxnSpPr>
        <p:spPr>
          <a:xfrm rot="10800000" flipH="1">
            <a:off x="2286000" y="3271629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7" idx="3"/>
          </p:cNvCxnSpPr>
          <p:nvPr/>
        </p:nvCxnSpPr>
        <p:spPr>
          <a:xfrm rot="10800000" flipH="1">
            <a:off x="3733800" y="3302883"/>
            <a:ext cx="838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1"/>
            <a:endCxn id="17" idx="3"/>
          </p:cNvCxnSpPr>
          <p:nvPr/>
        </p:nvCxnSpPr>
        <p:spPr>
          <a:xfrm rot="10800000" flipH="1">
            <a:off x="5029200" y="3313301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1"/>
            <a:endCxn id="21" idx="3"/>
          </p:cNvCxnSpPr>
          <p:nvPr/>
        </p:nvCxnSpPr>
        <p:spPr>
          <a:xfrm rot="10800000" flipH="1">
            <a:off x="6400800" y="3347829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5" idx="1"/>
            <a:endCxn id="25" idx="3"/>
          </p:cNvCxnSpPr>
          <p:nvPr/>
        </p:nvCxnSpPr>
        <p:spPr>
          <a:xfrm rot="10800000" flipH="1">
            <a:off x="7620000" y="3347829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 Diagonal Corner Rectangle 33"/>
          <p:cNvSpPr/>
          <p:nvPr/>
        </p:nvSpPr>
        <p:spPr>
          <a:xfrm>
            <a:off x="533400" y="5410200"/>
            <a:ext cx="1828800" cy="9906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09600" y="53851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7600" y="4648200"/>
            <a:ext cx="76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5800" y="4800600"/>
            <a:ext cx="22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>
            <a:stCxn id="36" idx="1"/>
            <a:endCxn id="36" idx="3"/>
          </p:cNvCxnSpPr>
          <p:nvPr/>
        </p:nvCxnSpPr>
        <p:spPr>
          <a:xfrm rot="10800000" flipH="1">
            <a:off x="3657600" y="5710029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86400" y="4734342"/>
            <a:ext cx="81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১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4810543"/>
            <a:ext cx="30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>
            <a:stCxn id="40" idx="1"/>
            <a:endCxn id="40" idx="3"/>
          </p:cNvCxnSpPr>
          <p:nvPr/>
        </p:nvCxnSpPr>
        <p:spPr>
          <a:xfrm rot="10800000" flipH="1">
            <a:off x="5486400" y="5796171"/>
            <a:ext cx="812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39000" y="4734342"/>
            <a:ext cx="6096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৪ 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>
            <a:stCxn id="43" idx="1"/>
            <a:endCxn id="43" idx="3"/>
          </p:cNvCxnSpPr>
          <p:nvPr/>
        </p:nvCxnSpPr>
        <p:spPr>
          <a:xfrm rot="10800000" flipH="1">
            <a:off x="7239000" y="5796171"/>
            <a:ext cx="609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7" grpId="0"/>
      <p:bldP spid="9" grpId="0"/>
      <p:bldP spid="12" grpId="0"/>
      <p:bldP spid="14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34" grpId="0" animBg="1"/>
      <p:bldP spid="35" grpId="0"/>
      <p:bldP spid="36" grpId="0"/>
      <p:bldP spid="37" grpId="0"/>
      <p:bldP spid="40" grpId="0"/>
      <p:bldP spid="41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0" y="2971800"/>
            <a:ext cx="9144000" cy="2057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732782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৫ </a:t>
            </a: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743200"/>
            <a:ext cx="137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667000"/>
            <a:ext cx="152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৩ </a:t>
            </a: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657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,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8100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,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0" y="0"/>
            <a:ext cx="9144000" cy="27432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 ভগ্নাংশের উপরের সংখ্যাকে কি বলে?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নিচের ভগ্নাংশ গুলো থেকে হর গুলো আলাদা করে লিখ?                                         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>
            <a:stCxn id="9" idx="1"/>
          </p:cNvCxnSpPr>
          <p:nvPr/>
        </p:nvCxnSpPr>
        <p:spPr>
          <a:xfrm rot="10800000" flipH="1" flipV="1">
            <a:off x="1066800" y="4020472"/>
            <a:ext cx="1219200" cy="181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1"/>
            <a:endCxn id="12" idx="3"/>
          </p:cNvCxnSpPr>
          <p:nvPr/>
        </p:nvCxnSpPr>
        <p:spPr>
          <a:xfrm rot="10800000" flipH="1">
            <a:off x="3657600" y="3944273"/>
            <a:ext cx="152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1"/>
            <a:endCxn id="7" idx="3"/>
          </p:cNvCxnSpPr>
          <p:nvPr/>
        </p:nvCxnSpPr>
        <p:spPr>
          <a:xfrm rot="10800000" flipH="1">
            <a:off x="6324600" y="4010055"/>
            <a:ext cx="152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 Diagonal Corner Rectangle 23"/>
          <p:cNvSpPr/>
          <p:nvPr/>
        </p:nvSpPr>
        <p:spPr>
          <a:xfrm>
            <a:off x="76200" y="5410200"/>
            <a:ext cx="1828800" cy="9906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2400" y="5385137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438400" y="5486400"/>
            <a:ext cx="2286000" cy="7620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 বলে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5334000" y="5486400"/>
            <a:ext cx="3048000" cy="762000"/>
          </a:xfrm>
          <a:prstGeom prst="round2Diag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৮,  ২,  ৬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9" grpId="0"/>
      <p:bldP spid="12" grpId="0"/>
      <p:bldP spid="14" grpId="0"/>
      <p:bldP spid="15" grpId="1"/>
      <p:bldP spid="16" grpId="1" animBg="1"/>
      <p:bldP spid="24" grpId="0" animBg="1"/>
      <p:bldP spid="25" grpId="0"/>
      <p:bldP spid="26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3581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ভগ্নাংশ গুলো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প্রকৃত ভগ্নাংশ গুলো আলাদা করে         লিখে আনবে।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প্রকৃত ভগ্নাংশের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304800" y="3962400"/>
            <a:ext cx="1468583" cy="2308324"/>
            <a:chOff x="445168" y="4724400"/>
            <a:chExt cx="850232" cy="1464480"/>
          </a:xfrm>
        </p:grpSpPr>
        <p:sp>
          <p:nvSpPr>
            <p:cNvPr id="14" name="TextBox 13"/>
            <p:cNvSpPr txBox="1"/>
            <p:nvPr/>
          </p:nvSpPr>
          <p:spPr>
            <a:xfrm>
              <a:off x="445168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১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flipH="1">
            <a:off x="1752600" y="41577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12"/>
          <p:cNvGrpSpPr/>
          <p:nvPr/>
        </p:nvGrpSpPr>
        <p:grpSpPr>
          <a:xfrm>
            <a:off x="2209800" y="4038600"/>
            <a:ext cx="1447800" cy="2308324"/>
            <a:chOff x="533400" y="4724400"/>
            <a:chExt cx="838200" cy="1464480"/>
          </a:xfrm>
        </p:grpSpPr>
        <p:sp>
          <p:nvSpPr>
            <p:cNvPr id="23" name="TextBox 22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৬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2"/>
          <p:cNvGrpSpPr/>
          <p:nvPr/>
        </p:nvGrpSpPr>
        <p:grpSpPr>
          <a:xfrm>
            <a:off x="3886200" y="4038600"/>
            <a:ext cx="1447800" cy="2308324"/>
            <a:chOff x="533400" y="4724400"/>
            <a:chExt cx="838200" cy="1464480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৩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2"/>
          <p:cNvGrpSpPr/>
          <p:nvPr/>
        </p:nvGrpSpPr>
        <p:grpSpPr>
          <a:xfrm>
            <a:off x="5638800" y="4038600"/>
            <a:ext cx="1447800" cy="2308324"/>
            <a:chOff x="533400" y="4724400"/>
            <a:chExt cx="838200" cy="1464480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৮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2"/>
          <p:cNvGrpSpPr/>
          <p:nvPr/>
        </p:nvGrpSpPr>
        <p:grpSpPr>
          <a:xfrm>
            <a:off x="7467600" y="4038600"/>
            <a:ext cx="1447800" cy="2308324"/>
            <a:chOff x="533400" y="4724400"/>
            <a:chExt cx="838200" cy="1464480"/>
          </a:xfrm>
        </p:grpSpPr>
        <p:sp>
          <p:nvSpPr>
            <p:cNvPr id="33" name="TextBox 32"/>
            <p:cNvSpPr txBox="1"/>
            <p:nvPr/>
          </p:nvSpPr>
          <p:spPr>
            <a:xfrm>
              <a:off x="533400" y="4724400"/>
              <a:ext cx="838200" cy="146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৭ </a:t>
              </a:r>
            </a:p>
            <a:p>
              <a:pPr algn="ctr"/>
              <a:r>
                <a:rPr lang="bn-BD" sz="7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09600" y="5496314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 flipH="1">
            <a:off x="3505200" y="41577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5257800" y="41148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7010400" y="4191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,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457200"/>
            <a:ext cx="8229600" cy="6172200"/>
          </a:xfrm>
          <a:prstGeom prst="cloudCallout">
            <a:avLst>
              <a:gd name="adj1" fmla="val -14850"/>
              <a:gd name="adj2" fmla="val 16688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1752600" y="990600"/>
            <a:ext cx="5029200" cy="4387572"/>
          </a:xfrm>
          <a:prstGeom prst="flowChartPunchedTap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1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914400" y="76200"/>
            <a:ext cx="7315200" cy="1905000"/>
          </a:xfrm>
          <a:prstGeom prst="flowChartDecision">
            <a:avLst/>
          </a:prstGeom>
          <a:solidFill>
            <a:srgbClr val="FFFF00"/>
          </a:solidFill>
          <a:ln w="76200">
            <a:solidFill>
              <a:srgbClr val="080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209800" y="25914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7000" y="2057400"/>
            <a:ext cx="4038600" cy="3810000"/>
            <a:chOff x="1219200" y="2362200"/>
            <a:chExt cx="4038600" cy="3987461"/>
          </a:xfrm>
        </p:grpSpPr>
        <p:sp>
          <p:nvSpPr>
            <p:cNvPr id="6" name="Rectangle 5"/>
            <p:cNvSpPr/>
            <p:nvPr/>
          </p:nvSpPr>
          <p:spPr>
            <a:xfrm>
              <a:off x="1600200" y="2362200"/>
              <a:ext cx="3200400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bn-BD" sz="6600" dirty="0">
                  <a:latin typeface="NikoshBAN" pitchFamily="2" charset="0"/>
                  <a:cs typeface="NikoshBAN" pitchFamily="2" charset="0"/>
                </a:rPr>
                <a:t>৪র্থ</a:t>
              </a:r>
              <a:endParaRPr lang="bn-BD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5333998"/>
              <a:ext cx="3657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৪৫মিঃ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4343398"/>
              <a:ext cx="3276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অধ্যায়ঃ ৮ম</a:t>
              </a:r>
              <a:endParaRPr lang="en-US" sz="6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3327737"/>
              <a:ext cx="3276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বিষয়ঃ গণিত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1219200" y="2438400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Flowchart: Alternate Process 21"/>
            <p:cNvSpPr/>
            <p:nvPr/>
          </p:nvSpPr>
          <p:spPr>
            <a:xfrm>
              <a:off x="1219200" y="4419599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1219200" y="5410198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1219200" y="3437982"/>
              <a:ext cx="3657600" cy="838200"/>
            </a:xfrm>
            <a:prstGeom prst="flowChartAlternateProcess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0600" y="228600"/>
            <a:ext cx="69342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563940"/>
            <a:ext cx="4419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819400"/>
            <a:ext cx="548640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ছড়া গানের মাধ্যমে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7696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16600" b="1" dirty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97305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itchFamily="2" charset="0"/>
                <a:cs typeface="NikoshBAN" pitchFamily="2" charset="0"/>
              </a:rPr>
              <a:t>সাধারণ ভগ্নাংশ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10800000" flipV="1">
            <a:off x="691320" y="152400"/>
            <a:ext cx="7919280" cy="1981199"/>
          </a:xfrm>
          <a:prstGeom prst="cloudCallout">
            <a:avLst>
              <a:gd name="adj1" fmla="val 15312"/>
              <a:gd name="adj2" fmla="val -35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4191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861608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সাধারণ ভগ্নাংশের ধারণা লাভ করা ( হর অনুর্ধ্ব ২ অঙ্কের সংখ্যা )  এবং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প্রকারের ভগ্নাংশ চেনা ও ব্যবহার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4572000"/>
            <a:ext cx="7848600" cy="20574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অনুর্ধ্ব দুই অঙ্কের হরবিশিষ্ট প্রকৃত ভগ্নাংশের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 দেখে চিন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বলতে পারবে।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381000" y="3124200"/>
            <a:ext cx="533400" cy="533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7-Point Star 16"/>
          <p:cNvSpPr/>
          <p:nvPr/>
        </p:nvSpPr>
        <p:spPr>
          <a:xfrm>
            <a:off x="228600" y="5105400"/>
            <a:ext cx="609600" cy="5334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1" grpId="0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40709.jpg"/>
          <p:cNvPicPr>
            <a:picLocks noChangeAspect="1"/>
          </p:cNvPicPr>
          <p:nvPr/>
        </p:nvPicPr>
        <p:blipFill>
          <a:blip r:embed="rId3">
            <a:lum bright="10000"/>
          </a:blip>
          <a:srcRect l="23596" t="4598" r="14045" b="3448"/>
          <a:stretch>
            <a:fillRect/>
          </a:stretch>
        </p:blipFill>
        <p:spPr>
          <a:xfrm>
            <a:off x="76200" y="364524"/>
            <a:ext cx="3962400" cy="405507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181600"/>
            <a:ext cx="2590800" cy="1225868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চিত্রঃরুটি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1600" y="5486400"/>
            <a:ext cx="3581400" cy="112371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অংশ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7400" y="5248870"/>
            <a:ext cx="762000" cy="1532930"/>
            <a:chOff x="8153400" y="304800"/>
            <a:chExt cx="762000" cy="1532930"/>
          </a:xfrm>
        </p:grpSpPr>
        <p:sp>
          <p:nvSpPr>
            <p:cNvPr id="18" name="TextBox 17"/>
            <p:cNvSpPr txBox="1"/>
            <p:nvPr/>
          </p:nvSpPr>
          <p:spPr>
            <a:xfrm>
              <a:off x="8229600" y="304800"/>
              <a:ext cx="685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153400" y="914400"/>
              <a:ext cx="685800" cy="923330"/>
              <a:chOff x="6324600" y="457200"/>
              <a:chExt cx="685800" cy="9233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324600" y="609600"/>
                <a:ext cx="609600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400800" y="457200"/>
                <a:ext cx="609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24" name="Picture 23" descr="P1140709 copy.png"/>
          <p:cNvPicPr>
            <a:picLocks noChangeAspect="1"/>
          </p:cNvPicPr>
          <p:nvPr/>
        </p:nvPicPr>
        <p:blipFill>
          <a:blip r:embed="rId4"/>
          <a:srcRect r="52768"/>
          <a:stretch>
            <a:fillRect/>
          </a:stretch>
        </p:blipFill>
        <p:spPr>
          <a:xfrm>
            <a:off x="4063437" y="914400"/>
            <a:ext cx="2015911" cy="3606647"/>
          </a:xfrm>
          <a:prstGeom prst="rect">
            <a:avLst/>
          </a:prstGeom>
        </p:spPr>
      </p:pic>
      <p:pic>
        <p:nvPicPr>
          <p:cNvPr id="25" name="Picture 24" descr="P1140709 copy.png"/>
          <p:cNvPicPr>
            <a:picLocks noChangeAspect="1"/>
          </p:cNvPicPr>
          <p:nvPr/>
        </p:nvPicPr>
        <p:blipFill>
          <a:blip r:embed="rId4"/>
          <a:srcRect r="52768"/>
          <a:stretch>
            <a:fillRect/>
          </a:stretch>
        </p:blipFill>
        <p:spPr>
          <a:xfrm flipH="1">
            <a:off x="6044637" y="939648"/>
            <a:ext cx="1803963" cy="35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971E-6 L -0.73802 -0.00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-06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648" y="3962400"/>
            <a:ext cx="2826552" cy="2971800"/>
          </a:xfrm>
          <a:prstGeom prst="rect">
            <a:avLst/>
          </a:prstGeom>
        </p:spPr>
      </p:pic>
      <p:pic>
        <p:nvPicPr>
          <p:cNvPr id="5" name="Picture 4" descr="orange_PNG800[1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392" y="533400"/>
            <a:ext cx="2484408" cy="2438400"/>
          </a:xfrm>
          <a:prstGeom prst="rect">
            <a:avLst/>
          </a:prstGeom>
        </p:spPr>
      </p:pic>
      <p:pic>
        <p:nvPicPr>
          <p:cNvPr id="7" name="Picture 6" descr="orange_PNG800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030133"/>
            <a:ext cx="2570672" cy="2523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5943600"/>
            <a:ext cx="3461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4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কমলা লেবু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133600" y="381000"/>
            <a:ext cx="762008" cy="760902"/>
            <a:chOff x="8073708" y="425059"/>
            <a:chExt cx="796868" cy="1282583"/>
          </a:xfrm>
        </p:grpSpPr>
        <p:sp>
          <p:nvSpPr>
            <p:cNvPr id="27" name="TextBox 26"/>
            <p:cNvSpPr txBox="1"/>
            <p:nvPr/>
          </p:nvSpPr>
          <p:spPr>
            <a:xfrm>
              <a:off x="8243047" y="425059"/>
              <a:ext cx="627529" cy="778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073708" y="929456"/>
              <a:ext cx="609599" cy="778186"/>
              <a:chOff x="6244908" y="472256"/>
              <a:chExt cx="609599" cy="77818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400800" y="610074"/>
                <a:ext cx="358588" cy="446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244908" y="472256"/>
                <a:ext cx="609599" cy="778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২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2209800" y="457200"/>
            <a:ext cx="1600200" cy="646986"/>
          </a:xfrm>
          <a:prstGeom prst="round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20536 C -0.04289 0.16119 -0.05573 0.11748 -0.05886 0.06475 C -0.06198 0.01226 -0.05799 -0.05435 -0.05052 -0.11031 C -0.04306 -0.16651 -0.03247 -0.23636 -0.01355 -0.27266 C 0.0052 -0.30897 0.05017 -0.31869 0.06302 -0.3274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4783E-7 L -1.05712 -0.00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6185E-6 L -0.00105 -0.37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29200" y="5918537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521404"/>
            <a:ext cx="1676400" cy="122586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অংশ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5486400"/>
            <a:ext cx="3124200" cy="1328023"/>
          </a:xfrm>
          <a:prstGeom prst="flowChartAlternateProcess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১টি কলা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4876800" y="5486400"/>
            <a:ext cx="990600" cy="1295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5400" y="5257800"/>
            <a:ext cx="10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53000" y="6096000"/>
            <a:ext cx="685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s10 copy.png"/>
          <p:cNvPicPr>
            <a:picLocks noChangeAspect="1"/>
          </p:cNvPicPr>
          <p:nvPr/>
        </p:nvPicPr>
        <p:blipFill>
          <a:blip r:embed="rId2"/>
          <a:srcRect r="68619"/>
          <a:stretch>
            <a:fillRect/>
          </a:stretch>
        </p:blipFill>
        <p:spPr>
          <a:xfrm rot="20474140">
            <a:off x="-278504" y="524484"/>
            <a:ext cx="2264292" cy="4801532"/>
          </a:xfrm>
          <a:prstGeom prst="rect">
            <a:avLst/>
          </a:prstGeom>
        </p:spPr>
      </p:pic>
      <p:pic>
        <p:nvPicPr>
          <p:cNvPr id="14" name="Picture 13" descr="images10 copy.png"/>
          <p:cNvPicPr>
            <a:picLocks noChangeAspect="1"/>
          </p:cNvPicPr>
          <p:nvPr/>
        </p:nvPicPr>
        <p:blipFill>
          <a:blip r:embed="rId2"/>
          <a:srcRect l="53533"/>
          <a:stretch>
            <a:fillRect/>
          </a:stretch>
        </p:blipFill>
        <p:spPr>
          <a:xfrm rot="20474140">
            <a:off x="3273969" y="-869789"/>
            <a:ext cx="3352800" cy="4801532"/>
          </a:xfrm>
          <a:prstGeom prst="rect">
            <a:avLst/>
          </a:prstGeom>
        </p:spPr>
      </p:pic>
      <p:pic>
        <p:nvPicPr>
          <p:cNvPr id="15" name="Picture 14" descr="images10 copy.png"/>
          <p:cNvPicPr>
            <a:picLocks noChangeAspect="1"/>
          </p:cNvPicPr>
          <p:nvPr/>
        </p:nvPicPr>
        <p:blipFill>
          <a:blip r:embed="rId2"/>
          <a:srcRect l="31381" r="46467"/>
          <a:stretch>
            <a:fillRect/>
          </a:stretch>
        </p:blipFill>
        <p:spPr>
          <a:xfrm rot="20474140">
            <a:off x="1872795" y="-99130"/>
            <a:ext cx="1598324" cy="4801536"/>
          </a:xfrm>
          <a:prstGeom prst="rect">
            <a:avLst/>
          </a:prstGeom>
        </p:spPr>
      </p:pic>
      <p:pic>
        <p:nvPicPr>
          <p:cNvPr id="16" name="Picture 15" descr="images10 copy.png"/>
          <p:cNvPicPr>
            <a:picLocks noChangeAspect="1"/>
          </p:cNvPicPr>
          <p:nvPr/>
        </p:nvPicPr>
        <p:blipFill>
          <a:blip r:embed="rId2"/>
          <a:srcRect r="68619"/>
          <a:stretch>
            <a:fillRect/>
          </a:stretch>
        </p:blipFill>
        <p:spPr>
          <a:xfrm>
            <a:off x="6096000" y="838200"/>
            <a:ext cx="1676400" cy="355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411</Words>
  <Application>Microsoft Office PowerPoint</Application>
  <PresentationFormat>On-screen Show (4:3)</PresentationFormat>
  <Paragraphs>186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HORIDASH SAHA</dc:creator>
  <cp:lastModifiedBy>Dpe</cp:lastModifiedBy>
  <cp:revision>315</cp:revision>
  <dcterms:created xsi:type="dcterms:W3CDTF">2006-08-16T00:00:00Z</dcterms:created>
  <dcterms:modified xsi:type="dcterms:W3CDTF">2021-02-27T18:14:21Z</dcterms:modified>
</cp:coreProperties>
</file>