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2" r:id="rId7"/>
    <p:sldId id="263" r:id="rId8"/>
    <p:sldId id="260"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1BB1F8-7AA7-4C76-9460-8586B4A1DBB3}"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2890330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BB1F8-7AA7-4C76-9460-8586B4A1DBB3}"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2947662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BB1F8-7AA7-4C76-9460-8586B4A1DBB3}"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2910938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BB1F8-7AA7-4C76-9460-8586B4A1DBB3}"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54245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1BB1F8-7AA7-4C76-9460-8586B4A1DBB3}"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364996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1BB1F8-7AA7-4C76-9460-8586B4A1DBB3}"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142728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1BB1F8-7AA7-4C76-9460-8586B4A1DBB3}" type="datetimeFigureOut">
              <a:rPr lang="en-US" smtClean="0"/>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59040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1BB1F8-7AA7-4C76-9460-8586B4A1DBB3}" type="datetimeFigureOut">
              <a:rPr lang="en-US" smtClean="0"/>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67999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BB1F8-7AA7-4C76-9460-8586B4A1DBB3}" type="datetimeFigureOut">
              <a:rPr lang="en-US" smtClean="0"/>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3171612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BB1F8-7AA7-4C76-9460-8586B4A1DBB3}"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390763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BB1F8-7AA7-4C76-9460-8586B4A1DBB3}"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D232E-FCAC-4F67-95CC-CF005AB439A3}" type="slidenum">
              <a:rPr lang="en-US" smtClean="0"/>
              <a:t>‹#›</a:t>
            </a:fld>
            <a:endParaRPr lang="en-US"/>
          </a:p>
        </p:txBody>
      </p:sp>
    </p:spTree>
    <p:extLst>
      <p:ext uri="{BB962C8B-B14F-4D97-AF65-F5344CB8AC3E}">
        <p14:creationId xmlns:p14="http://schemas.microsoft.com/office/powerpoint/2010/main" val="1767964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BB1F8-7AA7-4C76-9460-8586B4A1DBB3}" type="datetimeFigureOut">
              <a:rPr lang="en-US" smtClean="0"/>
              <a:t>2/28/2021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D232E-FCAC-4F67-95CC-CF005AB439A3}" type="slidenum">
              <a:rPr lang="en-US" smtClean="0"/>
              <a:t>‹#›</a:t>
            </a:fld>
            <a:endParaRPr lang="en-US"/>
          </a:p>
        </p:txBody>
      </p:sp>
    </p:spTree>
    <p:extLst>
      <p:ext uri="{BB962C8B-B14F-4D97-AF65-F5344CB8AC3E}">
        <p14:creationId xmlns:p14="http://schemas.microsoft.com/office/powerpoint/2010/main" val="4279586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458200" cy="1470025"/>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err="1" smtClean="0"/>
              <a:t>আস</a:t>
            </a:r>
            <a:r>
              <a:rPr lang="en-US" dirty="0" smtClean="0"/>
              <a:t> </a:t>
            </a:r>
            <a:r>
              <a:rPr lang="en-US" dirty="0" err="1" smtClean="0"/>
              <a:t>সালামু</a:t>
            </a:r>
            <a:r>
              <a:rPr lang="en-US" dirty="0" smtClean="0"/>
              <a:t> </a:t>
            </a:r>
            <a:r>
              <a:rPr lang="en-US" dirty="0" err="1" smtClean="0"/>
              <a:t>আলাইকুম</a:t>
            </a:r>
            <a:r>
              <a:rPr lang="en-US" dirty="0" smtClean="0"/>
              <a:t> </a:t>
            </a:r>
            <a:r>
              <a:rPr lang="en-US" dirty="0" err="1" smtClean="0"/>
              <a:t>ওয়া</a:t>
            </a:r>
            <a:r>
              <a:rPr lang="en-US" dirty="0" smtClean="0"/>
              <a:t> </a:t>
            </a:r>
            <a:r>
              <a:rPr lang="en-US" dirty="0" err="1" smtClean="0"/>
              <a:t>রাহমুতুল্লাহ</a:t>
            </a:r>
            <a:endParaRPr lang="en-US" dirty="0"/>
          </a:p>
        </p:txBody>
      </p:sp>
      <p:sp>
        <p:nvSpPr>
          <p:cNvPr id="3" name="Subtitle 2"/>
          <p:cNvSpPr>
            <a:spLocks noGrp="1"/>
          </p:cNvSpPr>
          <p:nvPr>
            <p:ph type="subTitle" idx="1"/>
          </p:nvPr>
        </p:nvSpPr>
        <p:spPr>
          <a:xfrm>
            <a:off x="381000" y="2286000"/>
            <a:ext cx="8153400" cy="4114800"/>
          </a:xfrm>
        </p:spPr>
        <p:style>
          <a:lnRef idx="1">
            <a:schemeClr val="accent3"/>
          </a:lnRef>
          <a:fillRef idx="2">
            <a:schemeClr val="accent3"/>
          </a:fillRef>
          <a:effectRef idx="1">
            <a:schemeClr val="accent3"/>
          </a:effectRef>
          <a:fontRef idx="minor">
            <a:schemeClr val="dk1"/>
          </a:fontRef>
        </p:style>
        <p:txBody>
          <a:bodyPr/>
          <a:lstStyle/>
          <a:p>
            <a:r>
              <a:rPr lang="en-US" dirty="0" err="1" smtClean="0"/>
              <a:t>আজকের</a:t>
            </a:r>
            <a:r>
              <a:rPr lang="en-US" dirty="0" smtClean="0"/>
              <a:t> </a:t>
            </a:r>
            <a:r>
              <a:rPr lang="en-US" dirty="0" err="1" smtClean="0"/>
              <a:t>ক্লাসে</a:t>
            </a:r>
            <a:r>
              <a:rPr lang="en-US" dirty="0" smtClean="0"/>
              <a:t> </a:t>
            </a:r>
            <a:r>
              <a:rPr lang="en-US" dirty="0" err="1" smtClean="0"/>
              <a:t>সবাইকে</a:t>
            </a:r>
            <a:r>
              <a:rPr lang="en-US" dirty="0" smtClean="0"/>
              <a:t> </a:t>
            </a:r>
            <a:r>
              <a:rPr lang="en-US" dirty="0" err="1" smtClean="0"/>
              <a:t>স্বাগতম</a:t>
            </a:r>
            <a:endParaRPr lang="en-US" dirty="0" smtClean="0"/>
          </a:p>
          <a:p>
            <a:r>
              <a:rPr lang="en-US" dirty="0" smtClean="0"/>
              <a:t>ও </a:t>
            </a:r>
          </a:p>
          <a:p>
            <a:r>
              <a:rPr lang="en-US" dirty="0" err="1" smtClean="0"/>
              <a:t>ফুলের</a:t>
            </a:r>
            <a:r>
              <a:rPr lang="en-US" dirty="0" smtClean="0"/>
              <a:t> </a:t>
            </a:r>
            <a:r>
              <a:rPr lang="en-US" dirty="0" err="1" smtClean="0"/>
              <a:t>শুভেচ্ছা</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9450" y="4572000"/>
            <a:ext cx="2705100" cy="1685925"/>
          </a:xfrm>
          <a:prstGeom prst="rect">
            <a:avLst/>
          </a:prstGeom>
        </p:spPr>
      </p:pic>
    </p:spTree>
    <p:extLst>
      <p:ext uri="{BB962C8B-B14F-4D97-AF65-F5344CB8AC3E}">
        <p14:creationId xmlns:p14="http://schemas.microsoft.com/office/powerpoint/2010/main" val="211947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fill="hold"/>
                                        <p:tgtEl>
                                          <p:spTgt spid="4"/>
                                        </p:tgtEl>
                                        <p:attrNameLst>
                                          <p:attrName>ppt_x</p:attrName>
                                        </p:attrNameLst>
                                      </p:cBhvr>
                                      <p:tavLst>
                                        <p:tav tm="0">
                                          <p:val>
                                            <p:strVal val="#ppt_x"/>
                                          </p:val>
                                        </p:tav>
                                        <p:tav tm="100000">
                                          <p:val>
                                            <p:strVal val="#ppt_x"/>
                                          </p:val>
                                        </p:tav>
                                      </p:tavLst>
                                    </p:anim>
                                    <p:anim calcmode="lin" valueType="num">
                                      <p:cBhvr additive="base">
                                        <p:cTn id="2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err="1" smtClean="0"/>
              <a:t>পূর্বের</a:t>
            </a:r>
            <a:r>
              <a:rPr lang="en-US" dirty="0" smtClean="0"/>
              <a:t> </a:t>
            </a:r>
            <a:r>
              <a:rPr lang="en-US" dirty="0" err="1" smtClean="0"/>
              <a:t>বাকি</a:t>
            </a:r>
            <a:r>
              <a:rPr lang="en-US" dirty="0" smtClean="0"/>
              <a:t> </a:t>
            </a:r>
            <a:r>
              <a:rPr lang="en-US" dirty="0" err="1" smtClean="0"/>
              <a:t>তাফসির</a:t>
            </a:r>
            <a:endParaRPr lang="en-US" dirty="0"/>
          </a:p>
        </p:txBody>
      </p:sp>
      <p:sp>
        <p:nvSpPr>
          <p:cNvPr id="3" name="Content Placeholder 2"/>
          <p:cNvSpPr>
            <a:spLocks noGrp="1"/>
          </p:cNvSpPr>
          <p:nvPr>
            <p:ph idx="1"/>
          </p:nvPr>
        </p:nvSpPr>
        <p:spPr>
          <a:xfrm>
            <a:off x="457200" y="1600200"/>
            <a:ext cx="8229600" cy="51054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r>
              <a:rPr lang="as-IN" dirty="0"/>
              <a:t>“কাফেরদের দো’আ তো ব্যর্থতায় পর্যবসিত হবেই।” [সূরা আর-রা’দ ১৪] এ আয়াত থেকে বাহ্যতঃ বুঝা যায় যে, কাফেরের দো’আ কবুল হয় না। এর উত্তর এই যে, দুনিয়াতে কাফেরের দো’আও কবুল হতে পারে। ফলে ইবলীসের মত মহা কাফেরের দো’আও কবুল হয়ে গেছে। কিন্তু আখেরাতে কাফেরের দো'আ কবুল হবে না। উল্লিখিত আয়াত আখেরাতের সাথে সম্পর্কযুক্ত। দুনিয়ার সাথে এর কোনো সম্পর্ক নাই। আর কাফেরের কোনো কোনো দো’আ কবুল হয় বলে হাদীসে উল্লিখিত হয়েছে। রাসূলুল্লাহ সাল্লাল্লাহু আলাইহি ওয়া সাল্লাম বলেন, ‘তোমরা মাযলূমের দো’আ থেকে বেঁচে থাক, যদিও সে কাফের হয়; কেননা তার দোআ কবুলের ব্যাপারে কোনো পর্দা নেই।‘ [মুসনাদে আহমাদ ৩/১৫৩; দিয়া আল-মাকদেসী, হাদীস নং ২৭৪৮]</a:t>
            </a:r>
            <a:endParaRPr lang="en-US" dirty="0"/>
          </a:p>
        </p:txBody>
      </p:sp>
    </p:spTree>
    <p:extLst>
      <p:ext uri="{BB962C8B-B14F-4D97-AF65-F5344CB8AC3E}">
        <p14:creationId xmlns:p14="http://schemas.microsoft.com/office/powerpoint/2010/main" val="82253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3" presetClass="exit" presetSubtype="32" fill="hold" nodeType="clickEffect">
                                  <p:stCondLst>
                                    <p:cond delay="0"/>
                                  </p:stCondLst>
                                  <p:childTnLst>
                                    <p:anim calcmode="lin" valueType="num">
                                      <p:cBhvr>
                                        <p:cTn id="26" dur="500"/>
                                        <p:tgtEl>
                                          <p:spTgt spid="3">
                                            <p:txEl>
                                              <p:pRg st="0" end="0"/>
                                            </p:txEl>
                                          </p:spTgt>
                                        </p:tgtEl>
                                        <p:attrNameLst>
                                          <p:attrName>ppt_w</p:attrName>
                                        </p:attrNameLst>
                                      </p:cBhvr>
                                      <p:tavLst>
                                        <p:tav tm="0">
                                          <p:val>
                                            <p:strVal val="ppt_w"/>
                                          </p:val>
                                        </p:tav>
                                        <p:tav tm="100000">
                                          <p:val>
                                            <p:fltVal val="0"/>
                                          </p:val>
                                        </p:tav>
                                      </p:tavLst>
                                    </p:anim>
                                    <p:anim calcmode="lin" valueType="num">
                                      <p:cBhvr>
                                        <p:cTn id="27"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28" dur="500"/>
                                        <p:tgtEl>
                                          <p:spTgt spid="3">
                                            <p:txEl>
                                              <p:pRg st="0" end="0"/>
                                            </p:txEl>
                                          </p:spTgt>
                                        </p:tgtEl>
                                      </p:cBhvr>
                                    </p:animEffect>
                                    <p:set>
                                      <p:cBhvr>
                                        <p:cTn id="2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3600" dirty="0" smtClean="0"/>
              <a:t>১৬ </a:t>
            </a:r>
            <a:r>
              <a:rPr lang="en-US" sz="3600" dirty="0" err="1" smtClean="0"/>
              <a:t>নং</a:t>
            </a:r>
            <a:r>
              <a:rPr lang="en-US" sz="3600" dirty="0" smtClean="0"/>
              <a:t> </a:t>
            </a:r>
            <a:r>
              <a:rPr lang="en-US" sz="3600" dirty="0" err="1" smtClean="0"/>
              <a:t>আয়াতের</a:t>
            </a:r>
            <a:r>
              <a:rPr lang="en-US" sz="3600" dirty="0" smtClean="0"/>
              <a:t> </a:t>
            </a:r>
            <a:r>
              <a:rPr lang="en-US" sz="3600" dirty="0" err="1" smtClean="0"/>
              <a:t>তাফসির</a:t>
            </a:r>
            <a:endParaRPr lang="en-US" sz="3600" dirty="0"/>
          </a:p>
        </p:txBody>
      </p:sp>
      <p:sp>
        <p:nvSpPr>
          <p:cNvPr id="3" name="Content Placeholder 2"/>
          <p:cNvSpPr>
            <a:spLocks noGrp="1"/>
          </p:cNvSpPr>
          <p:nvPr>
            <p:ph idx="1"/>
          </p:nvPr>
        </p:nvSpPr>
        <p:spPr>
          <a:xfrm>
            <a:off x="228600" y="1295400"/>
            <a:ext cx="8686800" cy="5410200"/>
          </a:xfrm>
        </p:spPr>
        <p:style>
          <a:lnRef idx="1">
            <a:schemeClr val="accent4"/>
          </a:lnRef>
          <a:fillRef idx="3">
            <a:schemeClr val="accent4"/>
          </a:fillRef>
          <a:effectRef idx="2">
            <a:schemeClr val="accent4"/>
          </a:effectRef>
          <a:fontRef idx="minor">
            <a:schemeClr val="lt1"/>
          </a:fontRef>
        </p:style>
        <p:txBody>
          <a:bodyPr>
            <a:normAutofit fontScale="70000" lnSpcReduction="20000"/>
          </a:bodyPr>
          <a:lstStyle/>
          <a:p>
            <a:pPr algn="just"/>
            <a:r>
              <a:rPr lang="as-IN" dirty="0">
                <a:solidFill>
                  <a:schemeClr val="bg1"/>
                </a:solidFill>
              </a:rPr>
              <a:t>রাসূলুল্লাহ সাল্লাল্লাহু ‘আলাইহি ওয়াসাল্লাম বলেছেন, "শয়তান আদম সন্তানের যাবতীয় পথে বসে পড়ে। তার ইসলামের পথে বসে পড়ে তাকে বলে: তুমি কি ইসলাম গ্রহণ করবে এবং আপন দীন ও বাপ-দাদার দীন ত্যাগ করবে? তারপর সে নাফরমানী করে ইসলাম গ্রহণ করে। তারপর শয়তান তার হিজরতের পথে বসে পড়ে তাকে বলতে থাকে: তুমি হিজরত করে তোমার ভূমি ও আকাশ ত্যাগ করবে? লম্বা পথে মুহাজিরের উদাহরণ তো হলো ঘোড়ার মত। কিন্তু সে তার নাফরমানী করে হিজরত করে। তারপর শয়তান তার জেহাদের পথে বসে বলতে থাকে: তুমি কি জিহাদ করবে এতে নিজের জান ও মালের ক্ষতির আশংকা, যুদ্ধ করবে এতে তুমি মারা পড়বে, তারপর তোমার স্ত্রীর বিয়ে হয়ে যাবে, সম্পদ ভাগ-বাটোয়ারা হয়ে যাবে। তাতেও সে শয়তানের নাফরমানী করে জিহাদ করে।” তারপর রাসূলুল্লাহ সাল্লাল্লাহু আলাইহি ওয়াসাল্লাম বললেন, “যে ব্যক্তি এতটুকু করতে পারবে তাকে জান্নাতে প্রবেশ করানো মহান আল্লাহর জন্য যথাযথ হয়ে পড়ে, যদি কাউকে হত্যা করা হয় তাকে জান্নাতে প্রবেশ করানো আল্লাহর উপর যথাযথ হয়ে পড়ে। আর যদি ডুবেও যায় তবুও আল্লাহর জন্য যথাযথ হয়ে পড়ে তাকে জান্নাতে প্রবেশ করানো অথবা যদি তার বাহন থেকে পড়ে সে মারা পড়ে তবুও আল্লাহর উপর যথাযথ হয়ে পড়ে তাকে জান্নাতে প্রবেশ করানো।“ [মুসনাদে আহমাদ ৩/৪৮৩]</a:t>
            </a:r>
            <a:endParaRPr lang="en-US" dirty="0">
              <a:solidFill>
                <a:schemeClr val="bg1"/>
              </a:solidFill>
            </a:endParaRPr>
          </a:p>
        </p:txBody>
      </p:sp>
    </p:spTree>
    <p:extLst>
      <p:ext uri="{BB962C8B-B14F-4D97-AF65-F5344CB8AC3E}">
        <p14:creationId xmlns:p14="http://schemas.microsoft.com/office/powerpoint/2010/main" val="194207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nodeType="clickEffect">
                                  <p:stCondLst>
                                    <p:cond delay="0"/>
                                  </p:stCondLst>
                                  <p:childTnLst>
                                    <p:animEffect transition="out" filter="fade">
                                      <p:cBhvr>
                                        <p:cTn id="11" dur="2000"/>
                                        <p:tgtEl>
                                          <p:spTgt spid="3">
                                            <p:txEl>
                                              <p:pRg st="0" end="0"/>
                                            </p:txEl>
                                          </p:spTgt>
                                        </p:tgtEl>
                                      </p:cBhvr>
                                    </p:animEffect>
                                    <p:anim calcmode="lin" valueType="num">
                                      <p:cBhvr>
                                        <p:cTn id="12"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3">
                                            <p:txEl>
                                              <p:pRg st="0" end="0"/>
                                            </p:txEl>
                                          </p:spTgt>
                                        </p:tgtEl>
                                        <p:attrNameLst>
                                          <p:attrName>ppt_h</p:attrName>
                                        </p:attrNameLst>
                                      </p:cBhvr>
                                      <p:tavLst>
                                        <p:tav tm="0">
                                          <p:val>
                                            <p:strVal val="ppt_h"/>
                                          </p:val>
                                        </p:tav>
                                        <p:tav tm="100000">
                                          <p:val>
                                            <p:strVal val="ppt_h"/>
                                          </p:val>
                                        </p:tav>
                                      </p:tavLst>
                                    </p:anim>
                                    <p:set>
                                      <p:cBhvr>
                                        <p:cTn id="14"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US" dirty="0" err="1" smtClean="0"/>
              <a:t>শিখনফল</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n-US" dirty="0" err="1" smtClean="0"/>
              <a:t>শয়তান</a:t>
            </a:r>
            <a:r>
              <a:rPr lang="en-US" dirty="0" smtClean="0"/>
              <a:t> </a:t>
            </a:r>
            <a:r>
              <a:rPr lang="en-US" dirty="0" err="1" smtClean="0"/>
              <a:t>মানুষের</a:t>
            </a:r>
            <a:r>
              <a:rPr lang="en-US" dirty="0" smtClean="0"/>
              <a:t> </a:t>
            </a:r>
            <a:r>
              <a:rPr lang="en-US" dirty="0" err="1" smtClean="0"/>
              <a:t>চরম</a:t>
            </a:r>
            <a:r>
              <a:rPr lang="en-US" dirty="0" smtClean="0"/>
              <a:t> </a:t>
            </a:r>
            <a:r>
              <a:rPr lang="en-US" dirty="0" err="1" smtClean="0"/>
              <a:t>শত্রু</a:t>
            </a:r>
            <a:r>
              <a:rPr lang="en-US" dirty="0" smtClean="0"/>
              <a:t>। </a:t>
            </a:r>
            <a:r>
              <a:rPr lang="en-US" dirty="0" err="1" smtClean="0"/>
              <a:t>এর</a:t>
            </a:r>
            <a:r>
              <a:rPr lang="en-US" dirty="0" smtClean="0"/>
              <a:t> </a:t>
            </a:r>
            <a:r>
              <a:rPr lang="en-US" dirty="0" err="1" smtClean="0"/>
              <a:t>অনুসরণ</a:t>
            </a:r>
            <a:r>
              <a:rPr lang="en-US" dirty="0" smtClean="0"/>
              <a:t> </a:t>
            </a:r>
            <a:r>
              <a:rPr lang="en-US" dirty="0" err="1" smtClean="0"/>
              <a:t>করা</a:t>
            </a:r>
            <a:r>
              <a:rPr lang="en-US" dirty="0" smtClean="0"/>
              <a:t> </a:t>
            </a:r>
            <a:r>
              <a:rPr lang="en-US" dirty="0" err="1" smtClean="0"/>
              <a:t>পাপের</a:t>
            </a:r>
            <a:r>
              <a:rPr lang="en-US" dirty="0" smtClean="0"/>
              <a:t> </a:t>
            </a:r>
            <a:r>
              <a:rPr lang="en-US" dirty="0" err="1" smtClean="0"/>
              <a:t>কাজ</a:t>
            </a:r>
            <a:r>
              <a:rPr lang="en-US" dirty="0" smtClean="0"/>
              <a:t>।</a:t>
            </a:r>
          </a:p>
          <a:p>
            <a:r>
              <a:rPr lang="en-US" dirty="0" err="1" smtClean="0"/>
              <a:t>আল্লাহ</a:t>
            </a:r>
            <a:r>
              <a:rPr lang="en-US" dirty="0" smtClean="0"/>
              <a:t> ও </a:t>
            </a:r>
            <a:r>
              <a:rPr lang="en-US" dirty="0" err="1" smtClean="0"/>
              <a:t>রাসুলের</a:t>
            </a:r>
            <a:r>
              <a:rPr lang="en-US" dirty="0" smtClean="0"/>
              <a:t> </a:t>
            </a:r>
            <a:r>
              <a:rPr lang="en-US" dirty="0" err="1" smtClean="0"/>
              <a:t>অনুসরণ</a:t>
            </a:r>
            <a:r>
              <a:rPr lang="en-US" dirty="0" smtClean="0"/>
              <a:t> </a:t>
            </a:r>
            <a:r>
              <a:rPr lang="en-US" dirty="0" err="1" smtClean="0"/>
              <a:t>করা</a:t>
            </a:r>
            <a:r>
              <a:rPr lang="en-US" dirty="0" smtClean="0"/>
              <a:t> </a:t>
            </a:r>
            <a:r>
              <a:rPr lang="en-US" dirty="0" err="1" smtClean="0"/>
              <a:t>সবার</a:t>
            </a:r>
            <a:r>
              <a:rPr lang="en-US" dirty="0" smtClean="0"/>
              <a:t> </a:t>
            </a:r>
            <a:r>
              <a:rPr lang="en-US" dirty="0" err="1" smtClean="0"/>
              <a:t>কর্তব্য</a:t>
            </a:r>
            <a:r>
              <a:rPr lang="en-US" dirty="0" smtClean="0"/>
              <a:t>।</a:t>
            </a:r>
          </a:p>
          <a:p>
            <a:r>
              <a:rPr lang="en-US" dirty="0" err="1" smtClean="0"/>
              <a:t>ইসরাফিল</a:t>
            </a:r>
            <a:r>
              <a:rPr lang="en-US" dirty="0" smtClean="0"/>
              <a:t> (আ.) </a:t>
            </a:r>
            <a:r>
              <a:rPr lang="en-US" dirty="0" err="1" smtClean="0"/>
              <a:t>এর</a:t>
            </a:r>
            <a:r>
              <a:rPr lang="en-US" dirty="0" smtClean="0"/>
              <a:t> </a:t>
            </a:r>
            <a:r>
              <a:rPr lang="en-US" dirty="0" err="1" smtClean="0"/>
              <a:t>প্রথম</a:t>
            </a:r>
            <a:r>
              <a:rPr lang="en-US" dirty="0" smtClean="0"/>
              <a:t> </a:t>
            </a:r>
            <a:r>
              <a:rPr lang="en-US" dirty="0" err="1" smtClean="0"/>
              <a:t>ফুৎকারের</a:t>
            </a:r>
            <a:r>
              <a:rPr lang="en-US" dirty="0" smtClean="0"/>
              <a:t> </a:t>
            </a:r>
            <a:r>
              <a:rPr lang="en-US" dirty="0" err="1" smtClean="0"/>
              <a:t>সাথে</a:t>
            </a:r>
            <a:r>
              <a:rPr lang="en-US" dirty="0" smtClean="0"/>
              <a:t> </a:t>
            </a:r>
            <a:r>
              <a:rPr lang="en-US" dirty="0" err="1" smtClean="0"/>
              <a:t>শয়তান</a:t>
            </a:r>
            <a:r>
              <a:rPr lang="en-US" dirty="0" smtClean="0"/>
              <a:t> ও </a:t>
            </a:r>
            <a:r>
              <a:rPr lang="en-US" dirty="0" err="1" smtClean="0"/>
              <a:t>সৃষ্টির</a:t>
            </a:r>
            <a:r>
              <a:rPr lang="en-US" dirty="0" smtClean="0"/>
              <a:t> </a:t>
            </a:r>
            <a:r>
              <a:rPr lang="en-US" dirty="0" err="1" smtClean="0"/>
              <a:t>ধ্বংসলীলা</a:t>
            </a:r>
            <a:r>
              <a:rPr lang="en-US" dirty="0" smtClean="0"/>
              <a:t> </a:t>
            </a:r>
            <a:r>
              <a:rPr lang="en-US" dirty="0" err="1" smtClean="0"/>
              <a:t>সম্পন্ন</a:t>
            </a:r>
            <a:r>
              <a:rPr lang="en-US" dirty="0" smtClean="0"/>
              <a:t> </a:t>
            </a:r>
            <a:r>
              <a:rPr lang="en-US" dirty="0" err="1" smtClean="0"/>
              <a:t>হবে</a:t>
            </a:r>
            <a:r>
              <a:rPr lang="en-US" dirty="0" smtClean="0"/>
              <a:t>।</a:t>
            </a:r>
          </a:p>
          <a:p>
            <a:r>
              <a:rPr lang="en-US" dirty="0" err="1" smtClean="0"/>
              <a:t>মাটি</a:t>
            </a:r>
            <a:r>
              <a:rPr lang="en-US" dirty="0" smtClean="0"/>
              <a:t> ও </a:t>
            </a:r>
            <a:r>
              <a:rPr lang="en-US" dirty="0" err="1" smtClean="0"/>
              <a:t>আগুনের</a:t>
            </a:r>
            <a:r>
              <a:rPr lang="en-US" dirty="0" smtClean="0"/>
              <a:t> </a:t>
            </a:r>
            <a:r>
              <a:rPr lang="en-US" dirty="0" err="1" smtClean="0"/>
              <a:t>মধ্যে</a:t>
            </a:r>
            <a:r>
              <a:rPr lang="en-US" dirty="0" smtClean="0"/>
              <a:t> </a:t>
            </a:r>
            <a:r>
              <a:rPr lang="en-US" dirty="0" err="1" smtClean="0"/>
              <a:t>মাটিই</a:t>
            </a:r>
            <a:r>
              <a:rPr lang="en-US" dirty="0" smtClean="0"/>
              <a:t> </a:t>
            </a:r>
            <a:r>
              <a:rPr lang="en-US" dirty="0" err="1" smtClean="0"/>
              <a:t>শ্রেষ্ট</a:t>
            </a:r>
            <a:r>
              <a:rPr lang="en-US" dirty="0" smtClean="0"/>
              <a:t>।</a:t>
            </a:r>
          </a:p>
          <a:p>
            <a:r>
              <a:rPr lang="en-US" dirty="0" err="1" smtClean="0"/>
              <a:t>আল্লাহর</a:t>
            </a:r>
            <a:r>
              <a:rPr lang="en-US" dirty="0" smtClean="0"/>
              <a:t> </a:t>
            </a:r>
            <a:r>
              <a:rPr lang="en-US" dirty="0" err="1" smtClean="0"/>
              <a:t>আদেশে</a:t>
            </a:r>
            <a:r>
              <a:rPr lang="en-US" dirty="0" smtClean="0"/>
              <a:t> </a:t>
            </a:r>
            <a:r>
              <a:rPr lang="en-US" dirty="0" err="1" smtClean="0"/>
              <a:t>কিয়াস</a:t>
            </a:r>
            <a:r>
              <a:rPr lang="en-US" dirty="0" smtClean="0"/>
              <a:t> </a:t>
            </a:r>
            <a:r>
              <a:rPr lang="en-US" dirty="0" err="1" smtClean="0"/>
              <a:t>করা</a:t>
            </a:r>
            <a:r>
              <a:rPr lang="en-US" dirty="0" smtClean="0"/>
              <a:t> </a:t>
            </a:r>
            <a:r>
              <a:rPr lang="en-US" dirty="0" err="1" smtClean="0"/>
              <a:t>শয়তানের</a:t>
            </a:r>
            <a:r>
              <a:rPr lang="en-US" dirty="0" smtClean="0"/>
              <a:t> </a:t>
            </a:r>
            <a:r>
              <a:rPr lang="en-US" dirty="0" err="1" smtClean="0"/>
              <a:t>কাজ</a:t>
            </a:r>
            <a:r>
              <a:rPr lang="en-US" dirty="0" smtClean="0"/>
              <a:t>।</a:t>
            </a:r>
          </a:p>
          <a:p>
            <a:endParaRPr lang="en-US" dirty="0"/>
          </a:p>
        </p:txBody>
      </p:sp>
    </p:spTree>
    <p:extLst>
      <p:ext uri="{BB962C8B-B14F-4D97-AF65-F5344CB8AC3E}">
        <p14:creationId xmlns:p14="http://schemas.microsoft.com/office/powerpoint/2010/main" val="3488896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nodeType="clickEffect">
                                  <p:stCondLst>
                                    <p:cond delay="0"/>
                                  </p:stCondLst>
                                  <p:childTnLst>
                                    <p:anim calcmode="lin" valueType="num">
                                      <p:cBhvr additive="base">
                                        <p:cTn id="2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7" dur="500"/>
                                        <p:tgtEl>
                                          <p:spTgt spid="3">
                                            <p:txEl>
                                              <p:pRg st="0" end="0"/>
                                            </p:txEl>
                                          </p:spTgt>
                                        </p:tgtEl>
                                        <p:attrNameLst>
                                          <p:attrName>ppt_y</p:attrName>
                                        </p:attrNameLst>
                                      </p:cBhvr>
                                      <p:tavLst>
                                        <p:tav tm="0">
                                          <p:val>
                                            <p:strVal val="ppt_y"/>
                                          </p:val>
                                        </p:tav>
                                        <p:tav tm="100000">
                                          <p:val>
                                            <p:strVal val="1+ppt_h/2"/>
                                          </p:val>
                                        </p:tav>
                                      </p:tavLst>
                                    </p:anim>
                                    <p:set>
                                      <p:cBhvr>
                                        <p:cTn id="28" dur="1" fill="hold">
                                          <p:stCondLst>
                                            <p:cond delay="499"/>
                                          </p:stCondLst>
                                        </p:cTn>
                                        <p:tgtEl>
                                          <p:spTgt spid="3">
                                            <p:txEl>
                                              <p:pRg st="0" end="0"/>
                                            </p:txEl>
                                          </p:spTgt>
                                        </p:tgtEl>
                                        <p:attrNameLst>
                                          <p:attrName>style.visibility</p:attrName>
                                        </p:attrNameLst>
                                      </p:cBhvr>
                                      <p:to>
                                        <p:strVal val="hidden"/>
                                      </p:to>
                                    </p:set>
                                  </p:childTnLst>
                                </p:cTn>
                              </p:par>
                              <p:par>
                                <p:cTn id="29" presetID="2" presetClass="exit" presetSubtype="4" fill="hold" nodeType="withEffect">
                                  <p:stCondLst>
                                    <p:cond delay="0"/>
                                  </p:stCondLst>
                                  <p:childTnLst>
                                    <p:anim calcmode="lin" valueType="num">
                                      <p:cBhvr additive="base">
                                        <p:cTn id="3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1" end="1"/>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1" end="1"/>
                                            </p:txEl>
                                          </p:spTgt>
                                        </p:tgtEl>
                                        <p:attrNameLst>
                                          <p:attrName>style.visibility</p:attrName>
                                        </p:attrNameLst>
                                      </p:cBhvr>
                                      <p:to>
                                        <p:strVal val="hidden"/>
                                      </p:to>
                                    </p:set>
                                  </p:childTnLst>
                                </p:cTn>
                              </p:par>
                              <p:par>
                                <p:cTn id="33" presetID="2" presetClass="exit" presetSubtype="4" fill="hold" nodeType="withEffect">
                                  <p:stCondLst>
                                    <p:cond delay="0"/>
                                  </p:stCondLst>
                                  <p:childTnLst>
                                    <p:anim calcmode="lin" valueType="num">
                                      <p:cBhvr additive="base">
                                        <p:cTn id="34"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5" dur="500"/>
                                        <p:tgtEl>
                                          <p:spTgt spid="3">
                                            <p:txEl>
                                              <p:pRg st="2" end="2"/>
                                            </p:txEl>
                                          </p:spTgt>
                                        </p:tgtEl>
                                        <p:attrNameLst>
                                          <p:attrName>ppt_y</p:attrName>
                                        </p:attrNameLst>
                                      </p:cBhvr>
                                      <p:tavLst>
                                        <p:tav tm="0">
                                          <p:val>
                                            <p:strVal val="ppt_y"/>
                                          </p:val>
                                        </p:tav>
                                        <p:tav tm="100000">
                                          <p:val>
                                            <p:strVal val="1+ppt_h/2"/>
                                          </p:val>
                                        </p:tav>
                                      </p:tavLst>
                                    </p:anim>
                                    <p:set>
                                      <p:cBhvr>
                                        <p:cTn id="36" dur="1" fill="hold">
                                          <p:stCondLst>
                                            <p:cond delay="499"/>
                                          </p:stCondLst>
                                        </p:cTn>
                                        <p:tgtEl>
                                          <p:spTgt spid="3">
                                            <p:txEl>
                                              <p:pRg st="2" end="2"/>
                                            </p:txEl>
                                          </p:spTgt>
                                        </p:tgtEl>
                                        <p:attrNameLst>
                                          <p:attrName>style.visibility</p:attrName>
                                        </p:attrNameLst>
                                      </p:cBhvr>
                                      <p:to>
                                        <p:strVal val="hidden"/>
                                      </p:to>
                                    </p:set>
                                  </p:childTnLst>
                                </p:cTn>
                              </p:par>
                              <p:par>
                                <p:cTn id="37" presetID="2" presetClass="exit" presetSubtype="4" fill="hold" nodeType="withEffect">
                                  <p:stCondLst>
                                    <p:cond delay="0"/>
                                  </p:stCondLst>
                                  <p:childTnLst>
                                    <p:anim calcmode="lin" valueType="num">
                                      <p:cBhvr additive="base">
                                        <p:cTn id="38"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500"/>
                                        <p:tgtEl>
                                          <p:spTgt spid="3">
                                            <p:txEl>
                                              <p:pRg st="3" end="3"/>
                                            </p:txEl>
                                          </p:spTgt>
                                        </p:tgtEl>
                                        <p:attrNameLst>
                                          <p:attrName>ppt_y</p:attrName>
                                        </p:attrNameLst>
                                      </p:cBhvr>
                                      <p:tavLst>
                                        <p:tav tm="0">
                                          <p:val>
                                            <p:strVal val="ppt_y"/>
                                          </p:val>
                                        </p:tav>
                                        <p:tav tm="100000">
                                          <p:val>
                                            <p:strVal val="1+ppt_h/2"/>
                                          </p:val>
                                        </p:tav>
                                      </p:tavLst>
                                    </p:anim>
                                    <p:set>
                                      <p:cBhvr>
                                        <p:cTn id="40" dur="1" fill="hold">
                                          <p:stCondLst>
                                            <p:cond delay="499"/>
                                          </p:stCondLst>
                                        </p:cTn>
                                        <p:tgtEl>
                                          <p:spTgt spid="3">
                                            <p:txEl>
                                              <p:pRg st="3" end="3"/>
                                            </p:txEl>
                                          </p:spTgt>
                                        </p:tgtEl>
                                        <p:attrNameLst>
                                          <p:attrName>style.visibility</p:attrName>
                                        </p:attrNameLst>
                                      </p:cBhvr>
                                      <p:to>
                                        <p:strVal val="hidden"/>
                                      </p:to>
                                    </p:set>
                                  </p:childTnLst>
                                </p:cTn>
                              </p:par>
                              <p:par>
                                <p:cTn id="41" presetID="2" presetClass="exit" presetSubtype="4" fill="hold" nodeType="withEffect">
                                  <p:stCondLst>
                                    <p:cond delay="0"/>
                                  </p:stCondLst>
                                  <p:childTnLst>
                                    <p:anim calcmode="lin" valueType="num">
                                      <p:cBhvr additive="base">
                                        <p:cTn id="42"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p:tgtEl>
                                          <p:spTgt spid="3">
                                            <p:txEl>
                                              <p:pRg st="4" end="4"/>
                                            </p:txEl>
                                          </p:spTgt>
                                        </p:tgtEl>
                                        <p:attrNameLst>
                                          <p:attrName>ppt_y</p:attrName>
                                        </p:attrNameLst>
                                      </p:cBhvr>
                                      <p:tavLst>
                                        <p:tav tm="0">
                                          <p:val>
                                            <p:strVal val="ppt_y"/>
                                          </p:val>
                                        </p:tav>
                                        <p:tav tm="100000">
                                          <p:val>
                                            <p:strVal val="1+ppt_h/2"/>
                                          </p:val>
                                        </p:tav>
                                      </p:tavLst>
                                    </p:anim>
                                    <p:set>
                                      <p:cBhvr>
                                        <p:cTn id="44"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এ </a:t>
            </a:r>
            <a:r>
              <a:rPr lang="en-US" dirty="0" err="1" smtClean="0"/>
              <a:t>পাঠে</a:t>
            </a:r>
            <a:r>
              <a:rPr lang="en-US" dirty="0" smtClean="0"/>
              <a:t> </a:t>
            </a:r>
            <a:r>
              <a:rPr lang="en-US" dirty="0" err="1" smtClean="0"/>
              <a:t>সম্ভাব্য</a:t>
            </a:r>
            <a:r>
              <a:rPr lang="en-US" dirty="0" smtClean="0"/>
              <a:t> </a:t>
            </a:r>
            <a:r>
              <a:rPr lang="en-US" dirty="0" err="1" smtClean="0"/>
              <a:t>প্রশ্ন</a:t>
            </a:r>
            <a:endParaRPr lang="en-US" dirty="0"/>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১. </a:t>
            </a:r>
            <a:r>
              <a:rPr lang="en-US" dirty="0" err="1" smtClean="0"/>
              <a:t>শয়তান</a:t>
            </a:r>
            <a:r>
              <a:rPr lang="en-US" dirty="0" smtClean="0"/>
              <a:t> </a:t>
            </a:r>
            <a:r>
              <a:rPr lang="en-US" dirty="0" err="1" smtClean="0"/>
              <a:t>কোন</a:t>
            </a:r>
            <a:r>
              <a:rPr lang="en-US" dirty="0" smtClean="0"/>
              <a:t> </a:t>
            </a:r>
            <a:r>
              <a:rPr lang="en-US" dirty="0" err="1" smtClean="0"/>
              <a:t>সময়</a:t>
            </a:r>
            <a:r>
              <a:rPr lang="en-US" dirty="0" smtClean="0"/>
              <a:t> </a:t>
            </a:r>
            <a:r>
              <a:rPr lang="en-US" dirty="0" err="1" smtClean="0"/>
              <a:t>পর্যন্ত</a:t>
            </a:r>
            <a:r>
              <a:rPr lang="en-US" dirty="0" smtClean="0"/>
              <a:t> </a:t>
            </a:r>
            <a:r>
              <a:rPr lang="en-US" dirty="0" err="1" smtClean="0"/>
              <a:t>অবকাশ</a:t>
            </a:r>
            <a:r>
              <a:rPr lang="en-US" dirty="0" smtClean="0"/>
              <a:t> </a:t>
            </a:r>
            <a:r>
              <a:rPr lang="en-US" dirty="0" err="1" smtClean="0"/>
              <a:t>পেয়েছিল</a:t>
            </a:r>
            <a:r>
              <a:rPr lang="en-US" dirty="0" smtClean="0"/>
              <a:t>?</a:t>
            </a:r>
          </a:p>
          <a:p>
            <a:r>
              <a:rPr lang="en-US" dirty="0" smtClean="0"/>
              <a:t>২. </a:t>
            </a:r>
            <a:r>
              <a:rPr lang="en-US" dirty="0" err="1" smtClean="0"/>
              <a:t>মানুষ</a:t>
            </a:r>
            <a:r>
              <a:rPr lang="en-US" dirty="0" smtClean="0"/>
              <a:t> ও </a:t>
            </a:r>
            <a:r>
              <a:rPr lang="en-US" dirty="0" err="1" smtClean="0"/>
              <a:t>শয়তানের</a:t>
            </a:r>
            <a:r>
              <a:rPr lang="en-US" dirty="0" smtClean="0"/>
              <a:t> </a:t>
            </a:r>
            <a:r>
              <a:rPr lang="en-US" dirty="0" err="1" smtClean="0"/>
              <a:t>সৃষ্টির</a:t>
            </a:r>
            <a:r>
              <a:rPr lang="en-US" dirty="0" smtClean="0"/>
              <a:t> </a:t>
            </a:r>
            <a:r>
              <a:rPr lang="en-US" dirty="0" err="1" smtClean="0"/>
              <a:t>মধ্যে</a:t>
            </a:r>
            <a:r>
              <a:rPr lang="en-US" dirty="0" smtClean="0"/>
              <a:t> </a:t>
            </a:r>
            <a:r>
              <a:rPr lang="en-US" dirty="0" err="1" smtClean="0"/>
              <a:t>পার্থক্য</a:t>
            </a:r>
            <a:r>
              <a:rPr lang="en-US" dirty="0" smtClean="0"/>
              <a:t> </a:t>
            </a:r>
            <a:r>
              <a:rPr lang="en-US" dirty="0" err="1" smtClean="0"/>
              <a:t>কি</a:t>
            </a:r>
            <a:r>
              <a:rPr lang="en-US" dirty="0" smtClean="0"/>
              <a:t> </a:t>
            </a:r>
            <a:r>
              <a:rPr lang="en-US" dirty="0" err="1" smtClean="0"/>
              <a:t>কি</a:t>
            </a:r>
            <a:r>
              <a:rPr lang="en-US" dirty="0" smtClean="0"/>
              <a:t>?</a:t>
            </a:r>
          </a:p>
          <a:p>
            <a:r>
              <a:rPr lang="en-US" dirty="0" smtClean="0"/>
              <a:t>৩. </a:t>
            </a:r>
            <a:r>
              <a:rPr lang="ar-SA" dirty="0" smtClean="0"/>
              <a:t>الصراط المستقيم</a:t>
            </a:r>
            <a:r>
              <a:rPr lang="en-US" dirty="0" smtClean="0"/>
              <a:t> </a:t>
            </a:r>
            <a:r>
              <a:rPr lang="en-US" dirty="0" err="1" smtClean="0"/>
              <a:t>বলতে</a:t>
            </a:r>
            <a:r>
              <a:rPr lang="en-US" dirty="0" smtClean="0"/>
              <a:t> </a:t>
            </a:r>
            <a:r>
              <a:rPr lang="en-US" dirty="0" err="1" smtClean="0"/>
              <a:t>কি</a:t>
            </a:r>
            <a:r>
              <a:rPr lang="en-US" dirty="0" smtClean="0"/>
              <a:t> </a:t>
            </a:r>
            <a:r>
              <a:rPr lang="en-US" dirty="0" err="1" smtClean="0"/>
              <a:t>বুঝ</a:t>
            </a:r>
            <a:r>
              <a:rPr lang="en-US" dirty="0" smtClean="0"/>
              <a:t>?</a:t>
            </a:r>
            <a:endParaRPr lang="en-US" dirty="0"/>
          </a:p>
        </p:txBody>
      </p:sp>
    </p:spTree>
    <p:extLst>
      <p:ext uri="{BB962C8B-B14F-4D97-AF65-F5344CB8AC3E}">
        <p14:creationId xmlns:p14="http://schemas.microsoft.com/office/powerpoint/2010/main" val="309177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nodeType="clickEffect">
                                  <p:stCondLst>
                                    <p:cond delay="0"/>
                                  </p:stCondLst>
                                  <p:childTnLst>
                                    <p:animEffect transition="out" filter="circle(out)">
                                      <p:cBhvr>
                                        <p:cTn id="11" dur="2000"/>
                                        <p:tgtEl>
                                          <p:spTgt spid="3">
                                            <p:txEl>
                                              <p:pRg st="0" end="0"/>
                                            </p:txEl>
                                          </p:spTgt>
                                        </p:tgtEl>
                                      </p:cBhvr>
                                    </p:animEffect>
                                    <p:set>
                                      <p:cBhvr>
                                        <p:cTn id="12" dur="1" fill="hold">
                                          <p:stCondLst>
                                            <p:cond delay="1999"/>
                                          </p:stCondLst>
                                        </p:cTn>
                                        <p:tgtEl>
                                          <p:spTgt spid="3">
                                            <p:txEl>
                                              <p:pRg st="0" end="0"/>
                                            </p:txEl>
                                          </p:spTgt>
                                        </p:tgtEl>
                                        <p:attrNameLst>
                                          <p:attrName>style.visibility</p:attrName>
                                        </p:attrNameLst>
                                      </p:cBhvr>
                                      <p:to>
                                        <p:strVal val="hidden"/>
                                      </p:to>
                                    </p:set>
                                  </p:childTnLst>
                                </p:cTn>
                              </p:par>
                              <p:par>
                                <p:cTn id="13" presetID="6" presetClass="exit" presetSubtype="32" fill="hold" nodeType="withEffect">
                                  <p:stCondLst>
                                    <p:cond delay="0"/>
                                  </p:stCondLst>
                                  <p:childTnLst>
                                    <p:animEffect transition="out" filter="circle(out)">
                                      <p:cBhvr>
                                        <p:cTn id="14" dur="2000"/>
                                        <p:tgtEl>
                                          <p:spTgt spid="3">
                                            <p:txEl>
                                              <p:pRg st="1" end="1"/>
                                            </p:txEl>
                                          </p:spTgt>
                                        </p:tgtEl>
                                      </p:cBhvr>
                                    </p:animEffect>
                                    <p:set>
                                      <p:cBhvr>
                                        <p:cTn id="15" dur="1" fill="hold">
                                          <p:stCondLst>
                                            <p:cond delay="1999"/>
                                          </p:stCondLst>
                                        </p:cTn>
                                        <p:tgtEl>
                                          <p:spTgt spid="3">
                                            <p:txEl>
                                              <p:pRg st="1" end="1"/>
                                            </p:txEl>
                                          </p:spTgt>
                                        </p:tgtEl>
                                        <p:attrNameLst>
                                          <p:attrName>style.visibility</p:attrName>
                                        </p:attrNameLst>
                                      </p:cBhvr>
                                      <p:to>
                                        <p:strVal val="hidden"/>
                                      </p:to>
                                    </p:set>
                                  </p:childTnLst>
                                </p:cTn>
                              </p:par>
                              <p:par>
                                <p:cTn id="16" presetID="6" presetClass="exit" presetSubtype="32" fill="hold" nodeType="withEffect">
                                  <p:stCondLst>
                                    <p:cond delay="0"/>
                                  </p:stCondLst>
                                  <p:childTnLst>
                                    <p:animEffect transition="out" filter="circle(out)">
                                      <p:cBhvr>
                                        <p:cTn id="17" dur="2000"/>
                                        <p:tgtEl>
                                          <p:spTgt spid="3">
                                            <p:txEl>
                                              <p:pRg st="2" end="2"/>
                                            </p:txEl>
                                          </p:spTgt>
                                        </p:tgtEl>
                                      </p:cBhvr>
                                    </p:animEffect>
                                    <p:set>
                                      <p:cBhvr>
                                        <p:cTn id="18"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US" dirty="0" err="1" smtClean="0"/>
              <a:t>আমার</a:t>
            </a:r>
            <a:r>
              <a:rPr lang="en-US" dirty="0" smtClean="0"/>
              <a:t> </a:t>
            </a:r>
            <a:r>
              <a:rPr lang="en-US" dirty="0" err="1" smtClean="0"/>
              <a:t>পরিচয়</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en-US" dirty="0" err="1" smtClean="0"/>
              <a:t>আমি</a:t>
            </a:r>
            <a:r>
              <a:rPr lang="en-US" dirty="0" smtClean="0"/>
              <a:t> </a:t>
            </a:r>
            <a:r>
              <a:rPr lang="en-US" dirty="0" err="1" smtClean="0"/>
              <a:t>মাও</a:t>
            </a:r>
            <a:r>
              <a:rPr lang="en-US" dirty="0" smtClean="0"/>
              <a:t>. </a:t>
            </a:r>
            <a:r>
              <a:rPr lang="en-US" dirty="0" err="1" smtClean="0"/>
              <a:t>মো</a:t>
            </a:r>
            <a:r>
              <a:rPr lang="en-US" dirty="0" smtClean="0"/>
              <a:t>. </a:t>
            </a:r>
            <a:r>
              <a:rPr lang="en-US" dirty="0" err="1" smtClean="0"/>
              <a:t>মাহমুদুল</a:t>
            </a:r>
            <a:r>
              <a:rPr lang="en-US" dirty="0" smtClean="0"/>
              <a:t> </a:t>
            </a:r>
            <a:r>
              <a:rPr lang="en-US" dirty="0" err="1" smtClean="0"/>
              <a:t>আলম</a:t>
            </a:r>
            <a:endParaRPr lang="en-US" dirty="0"/>
          </a:p>
          <a:p>
            <a:r>
              <a:rPr lang="en-US" dirty="0" err="1" smtClean="0"/>
              <a:t>মুফাসসির</a:t>
            </a:r>
            <a:endParaRPr lang="en-US" dirty="0" smtClean="0"/>
          </a:p>
          <a:p>
            <a:r>
              <a:rPr lang="en-US" dirty="0" err="1" smtClean="0"/>
              <a:t>ধাপ</a:t>
            </a:r>
            <a:r>
              <a:rPr lang="en-US" dirty="0" smtClean="0"/>
              <a:t> </a:t>
            </a:r>
            <a:r>
              <a:rPr lang="en-US" dirty="0" err="1" smtClean="0"/>
              <a:t>সাতগাড়া</a:t>
            </a:r>
            <a:r>
              <a:rPr lang="en-US" dirty="0" smtClean="0"/>
              <a:t> </a:t>
            </a:r>
            <a:r>
              <a:rPr lang="en-US" dirty="0" err="1" smtClean="0"/>
              <a:t>বায়তুল</a:t>
            </a:r>
            <a:r>
              <a:rPr lang="en-US" dirty="0" smtClean="0"/>
              <a:t> </a:t>
            </a:r>
            <a:r>
              <a:rPr lang="en-US" dirty="0" err="1" smtClean="0"/>
              <a:t>মুকাররম</a:t>
            </a:r>
            <a:r>
              <a:rPr lang="en-US" dirty="0" smtClean="0"/>
              <a:t> </a:t>
            </a:r>
            <a:r>
              <a:rPr lang="en-US" dirty="0" err="1" smtClean="0"/>
              <a:t>মডেল</a:t>
            </a:r>
            <a:r>
              <a:rPr lang="en-US" dirty="0" smtClean="0"/>
              <a:t> </a:t>
            </a:r>
            <a:r>
              <a:rPr lang="en-US" dirty="0" err="1" smtClean="0"/>
              <a:t>কামিল</a:t>
            </a:r>
            <a:r>
              <a:rPr lang="en-US" dirty="0" smtClean="0"/>
              <a:t> </a:t>
            </a:r>
            <a:r>
              <a:rPr lang="en-US" dirty="0" err="1" smtClean="0"/>
              <a:t>মাদরাসা</a:t>
            </a:r>
            <a:r>
              <a:rPr lang="en-US" dirty="0" smtClean="0"/>
              <a:t>, </a:t>
            </a:r>
            <a:r>
              <a:rPr lang="en-US" dirty="0" err="1" smtClean="0"/>
              <a:t>উপশহর</a:t>
            </a:r>
            <a:r>
              <a:rPr lang="en-US" dirty="0" smtClean="0"/>
              <a:t>, </a:t>
            </a:r>
            <a:r>
              <a:rPr lang="en-US" dirty="0" err="1" smtClean="0"/>
              <a:t>রংপুর</a:t>
            </a:r>
            <a:r>
              <a:rPr lang="en-US" dirty="0" smtClean="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3962400"/>
            <a:ext cx="2667000" cy="2743200"/>
          </a:xfrm>
          <a:prstGeom prst="rect">
            <a:avLst/>
          </a:prstGeom>
        </p:spPr>
      </p:pic>
    </p:spTree>
    <p:extLst>
      <p:ext uri="{BB962C8B-B14F-4D97-AF65-F5344CB8AC3E}">
        <p14:creationId xmlns:p14="http://schemas.microsoft.com/office/powerpoint/2010/main" val="244119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heel(1)">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err="1" smtClean="0"/>
              <a:t>পাঠ</a:t>
            </a:r>
            <a:r>
              <a:rPr lang="en-US" dirty="0" smtClean="0"/>
              <a:t> </a:t>
            </a:r>
            <a:r>
              <a:rPr lang="en-US" dirty="0" err="1" smtClean="0"/>
              <a:t>পরিচিতি</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US" dirty="0" err="1" smtClean="0"/>
              <a:t>সুরা</a:t>
            </a:r>
            <a:r>
              <a:rPr lang="en-US" dirty="0" smtClean="0"/>
              <a:t> </a:t>
            </a:r>
            <a:r>
              <a:rPr lang="en-US" dirty="0" err="1" smtClean="0"/>
              <a:t>আরাফের</a:t>
            </a:r>
            <a:r>
              <a:rPr lang="en-US" dirty="0" smtClean="0"/>
              <a:t> ১২-১৬ </a:t>
            </a:r>
            <a:r>
              <a:rPr lang="en-US" dirty="0" err="1" smtClean="0"/>
              <a:t>নং</a:t>
            </a:r>
            <a:r>
              <a:rPr lang="en-US" dirty="0" smtClean="0"/>
              <a:t> </a:t>
            </a:r>
            <a:r>
              <a:rPr lang="en-US" dirty="0" err="1" smtClean="0"/>
              <a:t>আয়াতের</a:t>
            </a:r>
            <a:r>
              <a:rPr lang="en-US" dirty="0" smtClean="0"/>
              <a:t> </a:t>
            </a:r>
            <a:r>
              <a:rPr lang="en-US" dirty="0" err="1" smtClean="0"/>
              <a:t>অনুবাদ</a:t>
            </a:r>
            <a:r>
              <a:rPr lang="en-US" dirty="0" smtClean="0"/>
              <a:t> ও </a:t>
            </a:r>
            <a:r>
              <a:rPr lang="en-US" dirty="0" err="1" smtClean="0"/>
              <a:t>তাফসির</a:t>
            </a:r>
            <a:r>
              <a:rPr lang="en-US" dirty="0" smtClean="0"/>
              <a:t> </a:t>
            </a:r>
            <a:r>
              <a:rPr lang="en-US" dirty="0" err="1" smtClean="0"/>
              <a:t>শেখবো</a:t>
            </a:r>
            <a:r>
              <a:rPr lang="en-US" dirty="0" smtClean="0"/>
              <a:t>।</a:t>
            </a:r>
          </a:p>
          <a:p>
            <a:r>
              <a:rPr lang="en-US" dirty="0" err="1" smtClean="0"/>
              <a:t>শয়তানের</a:t>
            </a:r>
            <a:r>
              <a:rPr lang="en-US" dirty="0" smtClean="0"/>
              <a:t> </a:t>
            </a:r>
            <a:r>
              <a:rPr lang="en-US" dirty="0" err="1" smtClean="0"/>
              <a:t>ভ্রষ্টতার</a:t>
            </a:r>
            <a:r>
              <a:rPr lang="en-US" dirty="0" smtClean="0"/>
              <a:t> </a:t>
            </a:r>
            <a:r>
              <a:rPr lang="en-US" dirty="0" err="1" smtClean="0"/>
              <a:t>কারণ</a:t>
            </a:r>
            <a:r>
              <a:rPr lang="en-US" dirty="0" smtClean="0"/>
              <a:t> </a:t>
            </a:r>
            <a:r>
              <a:rPr lang="en-US" dirty="0" err="1" smtClean="0"/>
              <a:t>জানবো</a:t>
            </a:r>
            <a:r>
              <a:rPr lang="en-US" dirty="0" smtClean="0"/>
              <a:t>।</a:t>
            </a:r>
          </a:p>
          <a:p>
            <a:r>
              <a:rPr lang="en-US" dirty="0" err="1" smtClean="0"/>
              <a:t>শয়তানকে</a:t>
            </a:r>
            <a:r>
              <a:rPr lang="en-US" dirty="0" smtClean="0"/>
              <a:t> </a:t>
            </a:r>
            <a:r>
              <a:rPr lang="en-US" dirty="0" err="1" smtClean="0"/>
              <a:t>অবকাশ</a:t>
            </a:r>
            <a:r>
              <a:rPr lang="en-US" dirty="0" smtClean="0"/>
              <a:t> </a:t>
            </a:r>
            <a:r>
              <a:rPr lang="en-US" dirty="0" err="1" smtClean="0"/>
              <a:t>দেয়ার</a:t>
            </a:r>
            <a:r>
              <a:rPr lang="en-US" dirty="0" smtClean="0"/>
              <a:t> </a:t>
            </a:r>
            <a:r>
              <a:rPr lang="en-US" dirty="0" err="1" smtClean="0"/>
              <a:t>সর্বশেষ</a:t>
            </a:r>
            <a:r>
              <a:rPr lang="en-US" dirty="0" smtClean="0"/>
              <a:t> </a:t>
            </a:r>
            <a:r>
              <a:rPr lang="en-US" dirty="0" err="1" smtClean="0"/>
              <a:t>সময়</a:t>
            </a:r>
            <a:r>
              <a:rPr lang="en-US" dirty="0" smtClean="0"/>
              <a:t> </a:t>
            </a:r>
            <a:r>
              <a:rPr lang="en-US" dirty="0" err="1" smtClean="0"/>
              <a:t>কোনটা</a:t>
            </a:r>
            <a:r>
              <a:rPr lang="en-US" dirty="0" smtClean="0"/>
              <a:t> </a:t>
            </a:r>
            <a:r>
              <a:rPr lang="en-US" dirty="0" err="1" smtClean="0"/>
              <a:t>তা</a:t>
            </a:r>
            <a:r>
              <a:rPr lang="en-US" dirty="0" smtClean="0"/>
              <a:t> </a:t>
            </a:r>
            <a:r>
              <a:rPr lang="en-US" dirty="0" err="1" smtClean="0"/>
              <a:t>জানবো</a:t>
            </a:r>
            <a:r>
              <a:rPr lang="en-US" dirty="0" smtClean="0"/>
              <a:t>।</a:t>
            </a:r>
          </a:p>
          <a:p>
            <a:r>
              <a:rPr lang="en-US" dirty="0" err="1" smtClean="0"/>
              <a:t>শয়তান</a:t>
            </a:r>
            <a:r>
              <a:rPr lang="en-US" dirty="0" smtClean="0"/>
              <a:t> </a:t>
            </a:r>
            <a:r>
              <a:rPr lang="en-US" dirty="0" err="1" smtClean="0"/>
              <a:t>মুমিনদের</a:t>
            </a:r>
            <a:r>
              <a:rPr lang="en-US" dirty="0" smtClean="0"/>
              <a:t> </a:t>
            </a:r>
            <a:r>
              <a:rPr lang="en-US" dirty="0" err="1" smtClean="0"/>
              <a:t>শত্রু</a:t>
            </a:r>
            <a:r>
              <a:rPr lang="en-US" dirty="0" smtClean="0"/>
              <a:t> </a:t>
            </a:r>
            <a:r>
              <a:rPr lang="en-US" dirty="0" err="1" smtClean="0"/>
              <a:t>হয়ে</a:t>
            </a:r>
            <a:r>
              <a:rPr lang="en-US" dirty="0" smtClean="0"/>
              <a:t> </a:t>
            </a:r>
            <a:r>
              <a:rPr lang="en-US" dirty="0" err="1" smtClean="0"/>
              <a:t>কি</a:t>
            </a:r>
            <a:r>
              <a:rPr lang="en-US" dirty="0" smtClean="0"/>
              <a:t> </a:t>
            </a:r>
            <a:r>
              <a:rPr lang="en-US" dirty="0" err="1" smtClean="0"/>
              <a:t>কি</a:t>
            </a:r>
            <a:r>
              <a:rPr lang="en-US" dirty="0" smtClean="0"/>
              <a:t> </a:t>
            </a:r>
            <a:r>
              <a:rPr lang="en-US" dirty="0" err="1" smtClean="0"/>
              <a:t>ভুমিকা</a:t>
            </a:r>
            <a:r>
              <a:rPr lang="en-US" dirty="0" smtClean="0"/>
              <a:t> </a:t>
            </a:r>
            <a:r>
              <a:rPr lang="en-US" dirty="0" err="1" smtClean="0"/>
              <a:t>পালন</a:t>
            </a:r>
            <a:r>
              <a:rPr lang="en-US" dirty="0" smtClean="0"/>
              <a:t> </a:t>
            </a:r>
            <a:r>
              <a:rPr lang="en-US" dirty="0" err="1" smtClean="0"/>
              <a:t>করে</a:t>
            </a:r>
            <a:r>
              <a:rPr lang="en-US" dirty="0" smtClean="0"/>
              <a:t> </a:t>
            </a:r>
            <a:r>
              <a:rPr lang="en-US" dirty="0" err="1" smtClean="0"/>
              <a:t>তা</a:t>
            </a:r>
            <a:r>
              <a:rPr lang="en-US" dirty="0" smtClean="0"/>
              <a:t> </a:t>
            </a:r>
            <a:r>
              <a:rPr lang="en-US" dirty="0" err="1" smtClean="0"/>
              <a:t>জানবো</a:t>
            </a:r>
            <a:r>
              <a:rPr lang="en-US" dirty="0" smtClean="0"/>
              <a:t>।</a:t>
            </a:r>
          </a:p>
          <a:p>
            <a:r>
              <a:rPr lang="en-US" dirty="0" err="1" smtClean="0"/>
              <a:t>মানুষ</a:t>
            </a:r>
            <a:r>
              <a:rPr lang="en-US" dirty="0" smtClean="0"/>
              <a:t> ও </a:t>
            </a:r>
            <a:r>
              <a:rPr lang="en-US" dirty="0" err="1" smtClean="0"/>
              <a:t>শয়তানের</a:t>
            </a:r>
            <a:r>
              <a:rPr lang="en-US" dirty="0" smtClean="0"/>
              <a:t> </a:t>
            </a:r>
            <a:r>
              <a:rPr lang="en-US" dirty="0" err="1" smtClean="0"/>
              <a:t>সৃষ্টির</a:t>
            </a:r>
            <a:r>
              <a:rPr lang="en-US" dirty="0" smtClean="0"/>
              <a:t> </a:t>
            </a:r>
            <a:r>
              <a:rPr lang="en-US" dirty="0" err="1" smtClean="0"/>
              <a:t>মৌলিকত্ব</a:t>
            </a:r>
            <a:r>
              <a:rPr lang="en-US" dirty="0" smtClean="0"/>
              <a:t> </a:t>
            </a:r>
            <a:r>
              <a:rPr lang="en-US" dirty="0" err="1" smtClean="0"/>
              <a:t>সম্পর্কে</a:t>
            </a:r>
            <a:r>
              <a:rPr lang="en-US" dirty="0" smtClean="0"/>
              <a:t> </a:t>
            </a:r>
            <a:r>
              <a:rPr lang="en-US" dirty="0" err="1" smtClean="0"/>
              <a:t>জানবো</a:t>
            </a:r>
            <a:r>
              <a:rPr lang="en-US" dirty="0" smtClean="0"/>
              <a:t>।</a:t>
            </a:r>
            <a:endParaRPr lang="en-US" dirty="0"/>
          </a:p>
        </p:txBody>
      </p:sp>
    </p:spTree>
    <p:extLst>
      <p:ext uri="{BB962C8B-B14F-4D97-AF65-F5344CB8AC3E}">
        <p14:creationId xmlns:p14="http://schemas.microsoft.com/office/powerpoint/2010/main" val="94272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style>
          <a:lnRef idx="0">
            <a:schemeClr val="accent4"/>
          </a:lnRef>
          <a:fillRef idx="3">
            <a:schemeClr val="accent4"/>
          </a:fillRef>
          <a:effectRef idx="3">
            <a:schemeClr val="accent4"/>
          </a:effectRef>
          <a:fontRef idx="minor">
            <a:schemeClr val="lt1"/>
          </a:fontRef>
        </p:style>
        <p:txBody>
          <a:bodyPr>
            <a:normAutofit fontScale="90000"/>
          </a:bodyPr>
          <a:lstStyle/>
          <a:p>
            <a:r>
              <a:rPr lang="en-US" dirty="0" err="1" smtClean="0"/>
              <a:t>আজকের</a:t>
            </a:r>
            <a:r>
              <a:rPr lang="en-US" dirty="0" smtClean="0"/>
              <a:t> </a:t>
            </a:r>
            <a:r>
              <a:rPr lang="en-US" dirty="0" err="1" smtClean="0"/>
              <a:t>পাঠ</a:t>
            </a:r>
            <a:r>
              <a:rPr lang="en-US" dirty="0" smtClean="0"/>
              <a:t> : </a:t>
            </a:r>
            <a:r>
              <a:rPr lang="en-US" dirty="0" err="1" smtClean="0"/>
              <a:t>সুরা</a:t>
            </a:r>
            <a:r>
              <a:rPr lang="en-US" dirty="0" smtClean="0"/>
              <a:t> </a:t>
            </a:r>
            <a:r>
              <a:rPr lang="en-US" dirty="0" err="1" smtClean="0"/>
              <a:t>আরাফ</a:t>
            </a:r>
            <a:r>
              <a:rPr lang="en-US" dirty="0" smtClean="0"/>
              <a:t>, </a:t>
            </a:r>
            <a:r>
              <a:rPr lang="en-US" dirty="0" err="1" smtClean="0"/>
              <a:t>আয়াত</a:t>
            </a:r>
            <a:r>
              <a:rPr lang="en-US" dirty="0" smtClean="0"/>
              <a:t> ১২-১৬</a:t>
            </a:r>
            <a:endParaRPr lang="en-US" dirty="0"/>
          </a:p>
        </p:txBody>
      </p:sp>
      <p:sp>
        <p:nvSpPr>
          <p:cNvPr id="3" name="Content Placeholder 2"/>
          <p:cNvSpPr>
            <a:spLocks noGrp="1"/>
          </p:cNvSpPr>
          <p:nvPr>
            <p:ph idx="1"/>
          </p:nvPr>
        </p:nvSpPr>
        <p:spPr>
          <a:xfrm>
            <a:off x="381000" y="1600200"/>
            <a:ext cx="8229600" cy="5181600"/>
          </a:xfrm>
        </p:spPr>
        <p:style>
          <a:lnRef idx="0">
            <a:schemeClr val="accent3"/>
          </a:lnRef>
          <a:fillRef idx="3">
            <a:schemeClr val="accent3"/>
          </a:fillRef>
          <a:effectRef idx="3">
            <a:schemeClr val="accent3"/>
          </a:effectRef>
          <a:fontRef idx="minor">
            <a:schemeClr val="lt1"/>
          </a:fontRef>
        </p:style>
        <p:txBody>
          <a:bodyPr>
            <a:normAutofit fontScale="85000" lnSpcReduction="20000"/>
          </a:bodyPr>
          <a:lstStyle/>
          <a:p>
            <a:r>
              <a:rPr lang="ar-SA" b="1" dirty="0"/>
              <a:t>ق</a:t>
            </a:r>
            <a:r>
              <a:rPr lang="ar-SA" b="1" dirty="0">
                <a:solidFill>
                  <a:srgbClr val="FF0000"/>
                </a:solidFill>
              </a:rPr>
              <a:t>َالَ مَا مَنَعَكَ أَلَّا تَسْجُدَ إِذْ أَمَرْتُكَ قَالَ أَنَا خَيْرٌ مِنْهُ خَلَقْتَنِي مِنْ نَارٍ وَخَلَقْتَهُ مِنْ طِينٍ (12</a:t>
            </a:r>
            <a:r>
              <a:rPr lang="ar-SA" b="1" dirty="0" smtClean="0">
                <a:solidFill>
                  <a:srgbClr val="FF0000"/>
                </a:solidFill>
              </a:rPr>
              <a:t>)</a:t>
            </a:r>
            <a:endParaRPr lang="en-US" b="1" dirty="0" smtClean="0">
              <a:solidFill>
                <a:srgbClr val="FF0000"/>
              </a:solidFill>
            </a:endParaRPr>
          </a:p>
          <a:p>
            <a:r>
              <a:rPr lang="en-US" b="1" dirty="0" err="1" smtClean="0"/>
              <a:t>অনুবাদ</a:t>
            </a:r>
            <a:r>
              <a:rPr lang="en-US" b="1" dirty="0" smtClean="0"/>
              <a:t> : </a:t>
            </a:r>
            <a:r>
              <a:rPr lang="as-IN" dirty="0"/>
              <a:t>তিনি বললেন, ‘আমি যখন তোমাকে আদেশ দিলাম তখন কি তোমাকে নিবৃত্ত করল যে, তুমি সিজদা করলে না?’ সে বলল, ‘আমি তার চেয়ে শ্ৰেষ্ঠ; আপনি আমাকে আগুন দিয়ে সৃষ্টি করেছেন এবং তাকে কাদামাটি দিয়ে সৃষ্টি </a:t>
            </a:r>
            <a:r>
              <a:rPr lang="as-IN" dirty="0" smtClean="0"/>
              <a:t>করেছেন</a:t>
            </a:r>
            <a:r>
              <a:rPr lang="en-US" dirty="0" smtClean="0"/>
              <a:t>।</a:t>
            </a:r>
          </a:p>
          <a:p>
            <a:endParaRPr lang="en-US" b="1" dirty="0"/>
          </a:p>
          <a:p>
            <a:r>
              <a:rPr lang="ar-SA" b="1" dirty="0" smtClean="0"/>
              <a:t> </a:t>
            </a:r>
            <a:r>
              <a:rPr lang="ar-SA" b="1" dirty="0"/>
              <a:t>ق</a:t>
            </a:r>
            <a:r>
              <a:rPr lang="ar-SA" b="1" dirty="0">
                <a:solidFill>
                  <a:srgbClr val="FF0000"/>
                </a:solidFill>
              </a:rPr>
              <a:t>َالَ فَاهْبِطْ مِنْهَا فَمَا يَكُونُ لَكَ أَنْ تَتَكَبَّرَ فِيهَا فَاخْرُجْ إِنَّكَ مِنَ الصَّاغِرِينَ (13</a:t>
            </a:r>
            <a:r>
              <a:rPr lang="ar-SA" b="1" dirty="0" smtClean="0">
                <a:solidFill>
                  <a:srgbClr val="FF0000"/>
                </a:solidFill>
              </a:rPr>
              <a:t>)</a:t>
            </a:r>
            <a:endParaRPr lang="en-US" b="1" dirty="0" smtClean="0">
              <a:solidFill>
                <a:srgbClr val="FF0000"/>
              </a:solidFill>
            </a:endParaRPr>
          </a:p>
          <a:p>
            <a:r>
              <a:rPr lang="en-US" b="1" dirty="0" err="1" smtClean="0"/>
              <a:t>অনুবাদ</a:t>
            </a:r>
            <a:r>
              <a:rPr lang="en-US" b="1" dirty="0" smtClean="0"/>
              <a:t> : </a:t>
            </a:r>
            <a:r>
              <a:rPr lang="as-IN" dirty="0"/>
              <a:t>তিনি বললেন, ‘তাহলে তুমি এখান থেকে নেমে যাও, এখানে থেকে অহংকার করবে, এটা হতে পারে না। সুতরাং তুমি বের হয়ে যাও, নিশ্চয় তুমি </a:t>
            </a:r>
            <a:r>
              <a:rPr lang="as-IN" dirty="0" smtClean="0"/>
              <a:t>অধমদের</a:t>
            </a:r>
            <a:r>
              <a:rPr lang="en-US" dirty="0" smtClean="0"/>
              <a:t> </a:t>
            </a:r>
            <a:r>
              <a:rPr lang="as-IN" dirty="0" smtClean="0"/>
              <a:t>অন্তর্ভুক্ত।</a:t>
            </a:r>
            <a:endParaRPr lang="en-US" dirty="0" smtClean="0"/>
          </a:p>
        </p:txBody>
      </p:sp>
    </p:spTree>
    <p:extLst>
      <p:ext uri="{BB962C8B-B14F-4D97-AF65-F5344CB8AC3E}">
        <p14:creationId xmlns:p14="http://schemas.microsoft.com/office/powerpoint/2010/main" val="210600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nodeType="clickEffect">
                                  <p:stCondLst>
                                    <p:cond delay="0"/>
                                  </p:stCondLst>
                                  <p:childTnLst>
                                    <p:animEffect transition="out" filter="barn(inVertic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par>
                                <p:cTn id="13" presetID="16" presetClass="exit" presetSubtype="21" fill="hold" nodeType="withEffect">
                                  <p:stCondLst>
                                    <p:cond delay="0"/>
                                  </p:stCondLst>
                                  <p:childTnLst>
                                    <p:animEffect transition="out" filter="barn(inVertical)">
                                      <p:cBhvr>
                                        <p:cTn id="14" dur="500"/>
                                        <p:tgtEl>
                                          <p:spTgt spid="3">
                                            <p:txEl>
                                              <p:pRg st="1" end="1"/>
                                            </p:txEl>
                                          </p:spTgt>
                                        </p:tgtEl>
                                      </p:cBhvr>
                                    </p:animEffect>
                                    <p:set>
                                      <p:cBhvr>
                                        <p:cTn id="15" dur="1" fill="hold">
                                          <p:stCondLst>
                                            <p:cond delay="499"/>
                                          </p:stCondLst>
                                        </p:cTn>
                                        <p:tgtEl>
                                          <p:spTgt spid="3">
                                            <p:txEl>
                                              <p:pRg st="1" end="1"/>
                                            </p:txEl>
                                          </p:spTgt>
                                        </p:tgtEl>
                                        <p:attrNameLst>
                                          <p:attrName>style.visibility</p:attrName>
                                        </p:attrNameLst>
                                      </p:cBhvr>
                                      <p:to>
                                        <p:strVal val="hidden"/>
                                      </p:to>
                                    </p:set>
                                  </p:childTnLst>
                                </p:cTn>
                              </p:par>
                              <p:par>
                                <p:cTn id="16" presetID="16" presetClass="exit" presetSubtype="21" fill="hold" nodeType="withEffect">
                                  <p:stCondLst>
                                    <p:cond delay="0"/>
                                  </p:stCondLst>
                                  <p:childTnLst>
                                    <p:animEffect transition="out" filter="barn(inVertical)">
                                      <p:cBhvr>
                                        <p:cTn id="17" dur="500"/>
                                        <p:tgtEl>
                                          <p:spTgt spid="3">
                                            <p:txEl>
                                              <p:pRg st="3" end="3"/>
                                            </p:txEl>
                                          </p:spTgt>
                                        </p:tgtEl>
                                      </p:cBhvr>
                                    </p:animEffect>
                                    <p:set>
                                      <p:cBhvr>
                                        <p:cTn id="18" dur="1" fill="hold">
                                          <p:stCondLst>
                                            <p:cond delay="499"/>
                                          </p:stCondLst>
                                        </p:cTn>
                                        <p:tgtEl>
                                          <p:spTgt spid="3">
                                            <p:txEl>
                                              <p:pRg st="3" end="3"/>
                                            </p:txEl>
                                          </p:spTgt>
                                        </p:tgtEl>
                                        <p:attrNameLst>
                                          <p:attrName>style.visibility</p:attrName>
                                        </p:attrNameLst>
                                      </p:cBhvr>
                                      <p:to>
                                        <p:strVal val="hidden"/>
                                      </p:to>
                                    </p:set>
                                  </p:childTnLst>
                                </p:cTn>
                              </p:par>
                              <p:par>
                                <p:cTn id="19" presetID="16" presetClass="exit" presetSubtype="21" fill="hold" nodeType="withEffect">
                                  <p:stCondLst>
                                    <p:cond delay="0"/>
                                  </p:stCondLst>
                                  <p:childTnLst>
                                    <p:animEffect transition="out" filter="barn(inVertical)">
                                      <p:cBhvr>
                                        <p:cTn id="20" dur="500"/>
                                        <p:tgtEl>
                                          <p:spTgt spid="3">
                                            <p:txEl>
                                              <p:pRg st="4" end="4"/>
                                            </p:txEl>
                                          </p:spTgt>
                                        </p:tgtEl>
                                      </p:cBhvr>
                                    </p:animEffect>
                                    <p:set>
                                      <p:cBhvr>
                                        <p:cTn id="21"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err="1" smtClean="0"/>
              <a:t>চলমান</a:t>
            </a:r>
            <a:r>
              <a:rPr lang="en-US" dirty="0" smtClean="0"/>
              <a:t> </a:t>
            </a:r>
            <a:r>
              <a:rPr lang="en-US" dirty="0" err="1" smtClean="0"/>
              <a:t>আয়াত</a:t>
            </a:r>
            <a:r>
              <a:rPr lang="en-US" dirty="0" smtClean="0"/>
              <a:t> : ১৪-১৬</a:t>
            </a:r>
            <a:endParaRPr lang="en-US" dirty="0"/>
          </a:p>
        </p:txBody>
      </p:sp>
      <p:sp>
        <p:nvSpPr>
          <p:cNvPr id="3" name="Content Placeholder 2"/>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fontScale="70000" lnSpcReduction="20000"/>
          </a:bodyPr>
          <a:lstStyle/>
          <a:p>
            <a:endParaRPr lang="en-US" b="1" dirty="0" smtClean="0"/>
          </a:p>
          <a:p>
            <a:r>
              <a:rPr lang="ar-SA" b="1" dirty="0" smtClean="0"/>
              <a:t> </a:t>
            </a:r>
            <a:r>
              <a:rPr lang="ar-SA" b="1" dirty="0" smtClean="0">
                <a:solidFill>
                  <a:srgbClr val="FF0000"/>
                </a:solidFill>
              </a:rPr>
              <a:t>قَالَ أَنْظِرْنِي إِلَى يَوْمِ يُبْعَثُونَ (14)</a:t>
            </a:r>
            <a:endParaRPr lang="en-US" b="1" dirty="0" smtClean="0">
              <a:solidFill>
                <a:srgbClr val="FF0000"/>
              </a:solidFill>
            </a:endParaRPr>
          </a:p>
          <a:p>
            <a:r>
              <a:rPr lang="en-US" b="1" dirty="0" err="1" smtClean="0"/>
              <a:t>অনুবাদ</a:t>
            </a:r>
            <a:r>
              <a:rPr lang="en-US" b="1" dirty="0" smtClean="0"/>
              <a:t> : </a:t>
            </a:r>
            <a:r>
              <a:rPr lang="as-IN" dirty="0" smtClean="0"/>
              <a:t>সে বলল, ‘আমাকে সেদিন পর্যন্ত অবকাশ দিন, যেদিন তারা পুনরুথিত হবে।</a:t>
            </a:r>
            <a:endParaRPr lang="en-US" dirty="0" smtClean="0"/>
          </a:p>
          <a:p>
            <a:endParaRPr lang="en-US" b="1" dirty="0" smtClean="0"/>
          </a:p>
          <a:p>
            <a:r>
              <a:rPr lang="ar-SA" b="1" dirty="0" smtClean="0"/>
              <a:t> </a:t>
            </a:r>
            <a:r>
              <a:rPr lang="ar-SA" b="1" dirty="0" smtClean="0">
                <a:solidFill>
                  <a:srgbClr val="FF0000"/>
                </a:solidFill>
              </a:rPr>
              <a:t>قَالَ إِنَّكَ مِنَ الْمُنْظَرِينَ (15)</a:t>
            </a:r>
            <a:endParaRPr lang="en-US" b="1" dirty="0" smtClean="0">
              <a:solidFill>
                <a:srgbClr val="FF0000"/>
              </a:solidFill>
            </a:endParaRPr>
          </a:p>
          <a:p>
            <a:r>
              <a:rPr lang="en-US" b="1" dirty="0" err="1" smtClean="0"/>
              <a:t>অনুবাদ</a:t>
            </a:r>
            <a:r>
              <a:rPr lang="en-US" b="1" dirty="0" smtClean="0"/>
              <a:t> : </a:t>
            </a:r>
            <a:r>
              <a:rPr lang="as-IN" dirty="0" smtClean="0"/>
              <a:t>তিনি বললেন, ‘নিশ্চয় তুমি অবকাশপ্রাপ্তদের অন্তর্ভুক্ত</a:t>
            </a:r>
            <a:r>
              <a:rPr lang="en-US" dirty="0" smtClean="0"/>
              <a:t>।</a:t>
            </a:r>
          </a:p>
          <a:p>
            <a:endParaRPr lang="en-US" b="1" dirty="0" smtClean="0"/>
          </a:p>
          <a:p>
            <a:r>
              <a:rPr lang="ar-SA" b="1" dirty="0" smtClean="0">
                <a:solidFill>
                  <a:srgbClr val="FF0000"/>
                </a:solidFill>
              </a:rPr>
              <a:t> قَالَ فَبِمَا أَغْوَيْتَنِي لَأَقْعُدَنَّ لَهُمْ صِرَاطَكَ الْمُسْتَقِيمَ (16)</a:t>
            </a:r>
            <a:endParaRPr lang="en-US" b="1" dirty="0" smtClean="0">
              <a:solidFill>
                <a:srgbClr val="FF0000"/>
              </a:solidFill>
            </a:endParaRPr>
          </a:p>
          <a:p>
            <a:r>
              <a:rPr lang="en-US" b="1" dirty="0" err="1" smtClean="0"/>
              <a:t>অনুবাদ</a:t>
            </a:r>
            <a:r>
              <a:rPr lang="en-US" b="1" dirty="0" smtClean="0"/>
              <a:t> : </a:t>
            </a:r>
            <a:r>
              <a:rPr lang="as-IN" dirty="0" smtClean="0"/>
              <a:t>সে বলল, ‘আপনি যে আমাকে পথভ্রষ্ট করলেন, সে কারণে অবশ্যই অবশ্যই আমি আপনার সরল পথে মানুষের জন্য বসে থাকব</a:t>
            </a:r>
            <a:r>
              <a:rPr lang="en-US" dirty="0" smtClean="0"/>
              <a:t>।</a:t>
            </a:r>
          </a:p>
          <a:p>
            <a:endParaRPr lang="en-US" dirty="0"/>
          </a:p>
        </p:txBody>
      </p:sp>
    </p:spTree>
    <p:extLst>
      <p:ext uri="{BB962C8B-B14F-4D97-AF65-F5344CB8AC3E}">
        <p14:creationId xmlns:p14="http://schemas.microsoft.com/office/powerpoint/2010/main" val="246729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nodeType="clickEffect">
                                  <p:stCondLst>
                                    <p:cond delay="0"/>
                                  </p:stCondLst>
                                  <p:childTnLst>
                                    <p:animEffect transition="out" filter="wipe(down)">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par>
                                <p:cTn id="13" presetID="22" presetClass="exit" presetSubtype="4" fill="hold" nodeType="withEffect">
                                  <p:stCondLst>
                                    <p:cond delay="0"/>
                                  </p:stCondLst>
                                  <p:childTnLst>
                                    <p:animEffect transition="out" filter="wipe(down)">
                                      <p:cBhvr>
                                        <p:cTn id="14" dur="500"/>
                                        <p:tgtEl>
                                          <p:spTgt spid="3">
                                            <p:txEl>
                                              <p:pRg st="2" end="2"/>
                                            </p:txEl>
                                          </p:spTgt>
                                        </p:tgtEl>
                                      </p:cBhvr>
                                    </p:animEffect>
                                    <p:set>
                                      <p:cBhvr>
                                        <p:cTn id="15" dur="1" fill="hold">
                                          <p:stCondLst>
                                            <p:cond delay="499"/>
                                          </p:stCondLst>
                                        </p:cTn>
                                        <p:tgtEl>
                                          <p:spTgt spid="3">
                                            <p:txEl>
                                              <p:pRg st="2" end="2"/>
                                            </p:txEl>
                                          </p:spTgt>
                                        </p:tgtEl>
                                        <p:attrNameLst>
                                          <p:attrName>style.visibility</p:attrName>
                                        </p:attrNameLst>
                                      </p:cBhvr>
                                      <p:to>
                                        <p:strVal val="hidden"/>
                                      </p:to>
                                    </p:set>
                                  </p:childTnLst>
                                </p:cTn>
                              </p:par>
                              <p:par>
                                <p:cTn id="16" presetID="22" presetClass="exit" presetSubtype="4" fill="hold" nodeType="withEffect">
                                  <p:stCondLst>
                                    <p:cond delay="0"/>
                                  </p:stCondLst>
                                  <p:childTnLst>
                                    <p:animEffect transition="out" filter="wipe(down)">
                                      <p:cBhvr>
                                        <p:cTn id="17" dur="500"/>
                                        <p:tgtEl>
                                          <p:spTgt spid="3">
                                            <p:txEl>
                                              <p:pRg st="4" end="4"/>
                                            </p:txEl>
                                          </p:spTgt>
                                        </p:tgtEl>
                                      </p:cBhvr>
                                    </p:animEffect>
                                    <p:set>
                                      <p:cBhvr>
                                        <p:cTn id="18" dur="1" fill="hold">
                                          <p:stCondLst>
                                            <p:cond delay="499"/>
                                          </p:stCondLst>
                                        </p:cTn>
                                        <p:tgtEl>
                                          <p:spTgt spid="3">
                                            <p:txEl>
                                              <p:pRg st="4" end="4"/>
                                            </p:txEl>
                                          </p:spTgt>
                                        </p:tgtEl>
                                        <p:attrNameLst>
                                          <p:attrName>style.visibility</p:attrName>
                                        </p:attrNameLst>
                                      </p:cBhvr>
                                      <p:to>
                                        <p:strVal val="hidden"/>
                                      </p:to>
                                    </p:set>
                                  </p:childTnLst>
                                </p:cTn>
                              </p:par>
                              <p:par>
                                <p:cTn id="19" presetID="22" presetClass="exit" presetSubtype="4" fill="hold" nodeType="withEffect">
                                  <p:stCondLst>
                                    <p:cond delay="0"/>
                                  </p:stCondLst>
                                  <p:childTnLst>
                                    <p:animEffect transition="out" filter="wipe(down)">
                                      <p:cBhvr>
                                        <p:cTn id="20" dur="500"/>
                                        <p:tgtEl>
                                          <p:spTgt spid="3">
                                            <p:txEl>
                                              <p:pRg st="5" end="5"/>
                                            </p:txEl>
                                          </p:spTgt>
                                        </p:tgtEl>
                                      </p:cBhvr>
                                    </p:animEffect>
                                    <p:set>
                                      <p:cBhvr>
                                        <p:cTn id="21" dur="1" fill="hold">
                                          <p:stCondLst>
                                            <p:cond delay="499"/>
                                          </p:stCondLst>
                                        </p:cTn>
                                        <p:tgtEl>
                                          <p:spTgt spid="3">
                                            <p:txEl>
                                              <p:pRg st="5" end="5"/>
                                            </p:txEl>
                                          </p:spTgt>
                                        </p:tgtEl>
                                        <p:attrNameLst>
                                          <p:attrName>style.visibility</p:attrName>
                                        </p:attrNameLst>
                                      </p:cBhvr>
                                      <p:to>
                                        <p:strVal val="hidden"/>
                                      </p:to>
                                    </p:set>
                                  </p:childTnLst>
                                </p:cTn>
                              </p:par>
                              <p:par>
                                <p:cTn id="22" presetID="22" presetClass="exit" presetSubtype="4" fill="hold" nodeType="withEffect">
                                  <p:stCondLst>
                                    <p:cond delay="0"/>
                                  </p:stCondLst>
                                  <p:childTnLst>
                                    <p:animEffect transition="out" filter="wipe(down)">
                                      <p:cBhvr>
                                        <p:cTn id="23" dur="500"/>
                                        <p:tgtEl>
                                          <p:spTgt spid="3">
                                            <p:txEl>
                                              <p:pRg st="7" end="7"/>
                                            </p:txEl>
                                          </p:spTgt>
                                        </p:tgtEl>
                                      </p:cBhvr>
                                    </p:animEffect>
                                    <p:set>
                                      <p:cBhvr>
                                        <p:cTn id="24" dur="1" fill="hold">
                                          <p:stCondLst>
                                            <p:cond delay="499"/>
                                          </p:stCondLst>
                                        </p:cTn>
                                        <p:tgtEl>
                                          <p:spTgt spid="3">
                                            <p:txEl>
                                              <p:pRg st="7" end="7"/>
                                            </p:txEl>
                                          </p:spTgt>
                                        </p:tgtEl>
                                        <p:attrNameLst>
                                          <p:attrName>style.visibility</p:attrName>
                                        </p:attrNameLst>
                                      </p:cBhvr>
                                      <p:to>
                                        <p:strVal val="hidden"/>
                                      </p:to>
                                    </p:set>
                                  </p:childTnLst>
                                </p:cTn>
                              </p:par>
                              <p:par>
                                <p:cTn id="25" presetID="22" presetClass="exit" presetSubtype="4" fill="hold" nodeType="withEffect">
                                  <p:stCondLst>
                                    <p:cond delay="0"/>
                                  </p:stCondLst>
                                  <p:childTnLst>
                                    <p:animEffect transition="out" filter="wipe(down)">
                                      <p:cBhvr>
                                        <p:cTn id="26" dur="500"/>
                                        <p:tgtEl>
                                          <p:spTgt spid="3">
                                            <p:txEl>
                                              <p:pRg st="8" end="8"/>
                                            </p:txEl>
                                          </p:spTgt>
                                        </p:tgtEl>
                                      </p:cBhvr>
                                    </p:animEffect>
                                    <p:set>
                                      <p:cBhvr>
                                        <p:cTn id="27"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err="1" smtClean="0"/>
              <a:t>তাফসির</a:t>
            </a:r>
            <a:r>
              <a:rPr lang="en-US" dirty="0" smtClean="0"/>
              <a:t> </a:t>
            </a:r>
            <a:r>
              <a:rPr lang="en-US" dirty="0" err="1" smtClean="0"/>
              <a:t>আয়াত</a:t>
            </a:r>
            <a:r>
              <a:rPr lang="en-US" dirty="0" smtClean="0"/>
              <a:t> :১২</a:t>
            </a:r>
            <a:endParaRPr lang="en-US" dirty="0"/>
          </a:p>
        </p:txBody>
      </p:sp>
      <p:sp>
        <p:nvSpPr>
          <p:cNvPr id="3" name="Content Placeholder 2"/>
          <p:cNvSpPr>
            <a:spLocks noGrp="1"/>
          </p:cNvSpPr>
          <p:nvPr>
            <p:ph idx="1"/>
          </p:nvPr>
        </p:nvSpPr>
        <p:spPr>
          <a:xfrm>
            <a:off x="457200" y="1600200"/>
            <a:ext cx="8229600" cy="4953000"/>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algn="just"/>
            <a:r>
              <a:rPr lang="as-IN" dirty="0"/>
              <a:t>এ আয়াত থেকে প্রমাণিত হচ্ছে যে, ইবলীসকে আল্লাহ্ তা'আলা আগুন থেকে সৃষ্টি করেছেন। আর যদি ইবলীসকে সমস্ত জিন জাতির পিতা বলা হয়, তখন তো এ ব্যাপারে আর কোনো কথাই থাকে না। কারণ, অন্যান্য আয়াতেও জিন জাতিকে আগুন থেকে সৃষ্টি করা হয়েছে বলে জানানো হয়েছে। আল্লাহ বলেন, “আর এর আগে আমরা সৃষ্টি করেছি জিনদেরকে অতি উষ্ণ নিধুম আগুন থেকে।" [সূরা আল-হিজর ২৭] তাছাড়া অন্যত্র আরও স্পষ্ট করে বলা হয়েছে যে, জিন জাতিকে ‘মারেজ’ থেকে সৃষ্টি করা হয়েছে। আর ‘মারেজ’ হচ্ছে, নির্ধুম অগ্নিশিখা। আল্লাহ বলেন, “এবং জিনকে সৃষ্টি করেছেন নির্ধুম আগুনের শিখা হতে।" [সূরা আর-রহমান </a:t>
            </a:r>
            <a:r>
              <a:rPr lang="as-IN" dirty="0" smtClean="0"/>
              <a:t>১৫]</a:t>
            </a:r>
            <a:endParaRPr lang="en-US" dirty="0"/>
          </a:p>
        </p:txBody>
      </p:sp>
    </p:spTree>
    <p:extLst>
      <p:ext uri="{BB962C8B-B14F-4D97-AF65-F5344CB8AC3E}">
        <p14:creationId xmlns:p14="http://schemas.microsoft.com/office/powerpoint/2010/main" val="244372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80">
                                          <p:stCondLst>
                                            <p:cond delay="0"/>
                                          </p:stCondLst>
                                        </p:cTn>
                                        <p:tgtEl>
                                          <p:spTgt spid="3">
                                            <p:txEl>
                                              <p:pRg st="0" end="0"/>
                                            </p:txEl>
                                          </p:spTgt>
                                        </p:tgtEl>
                                      </p:cBhvr>
                                    </p:animEffect>
                                    <p:anim calcmode="lin" valueType="num">
                                      <p:cBhvr>
                                        <p:cTn id="1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0" end="0"/>
                                            </p:txEl>
                                          </p:spTgt>
                                        </p:tgtEl>
                                      </p:cBhvr>
                                      <p:to x="100000" y="60000"/>
                                    </p:animScale>
                                    <p:animScale>
                                      <p:cBhvr>
                                        <p:cTn id="18" dur="166" decel="50000">
                                          <p:stCondLst>
                                            <p:cond delay="676"/>
                                          </p:stCondLst>
                                        </p:cTn>
                                        <p:tgtEl>
                                          <p:spTgt spid="3">
                                            <p:txEl>
                                              <p:pRg st="0" end="0"/>
                                            </p:txEl>
                                          </p:spTgt>
                                        </p:tgtEl>
                                      </p:cBhvr>
                                      <p:to x="100000" y="100000"/>
                                    </p:animScale>
                                    <p:animScale>
                                      <p:cBhvr>
                                        <p:cTn id="19" dur="26">
                                          <p:stCondLst>
                                            <p:cond delay="1312"/>
                                          </p:stCondLst>
                                        </p:cTn>
                                        <p:tgtEl>
                                          <p:spTgt spid="3">
                                            <p:txEl>
                                              <p:pRg st="0" end="0"/>
                                            </p:txEl>
                                          </p:spTgt>
                                        </p:tgtEl>
                                      </p:cBhvr>
                                      <p:to x="100000" y="80000"/>
                                    </p:animScale>
                                    <p:animScale>
                                      <p:cBhvr>
                                        <p:cTn id="20" dur="166" decel="50000">
                                          <p:stCondLst>
                                            <p:cond delay="1338"/>
                                          </p:stCondLst>
                                        </p:cTn>
                                        <p:tgtEl>
                                          <p:spTgt spid="3">
                                            <p:txEl>
                                              <p:pRg st="0" end="0"/>
                                            </p:txEl>
                                          </p:spTgt>
                                        </p:tgtEl>
                                      </p:cBhvr>
                                      <p:to x="100000" y="100000"/>
                                    </p:animScale>
                                    <p:animScale>
                                      <p:cBhvr>
                                        <p:cTn id="21" dur="26">
                                          <p:stCondLst>
                                            <p:cond delay="1642"/>
                                          </p:stCondLst>
                                        </p:cTn>
                                        <p:tgtEl>
                                          <p:spTgt spid="3">
                                            <p:txEl>
                                              <p:pRg st="0" end="0"/>
                                            </p:txEl>
                                          </p:spTgt>
                                        </p:tgtEl>
                                      </p:cBhvr>
                                      <p:to x="100000" y="90000"/>
                                    </p:animScale>
                                    <p:animScale>
                                      <p:cBhvr>
                                        <p:cTn id="22" dur="166" decel="50000">
                                          <p:stCondLst>
                                            <p:cond delay="1668"/>
                                          </p:stCondLst>
                                        </p:cTn>
                                        <p:tgtEl>
                                          <p:spTgt spid="3">
                                            <p:txEl>
                                              <p:pRg st="0" end="0"/>
                                            </p:txEl>
                                          </p:spTgt>
                                        </p:tgtEl>
                                      </p:cBhvr>
                                      <p:to x="100000" y="100000"/>
                                    </p:animScale>
                                    <p:animScale>
                                      <p:cBhvr>
                                        <p:cTn id="23" dur="26">
                                          <p:stCondLst>
                                            <p:cond delay="1808"/>
                                          </p:stCondLst>
                                        </p:cTn>
                                        <p:tgtEl>
                                          <p:spTgt spid="3">
                                            <p:txEl>
                                              <p:pRg st="0" end="0"/>
                                            </p:txEl>
                                          </p:spTgt>
                                        </p:tgtEl>
                                      </p:cBhvr>
                                      <p:to x="100000" y="95000"/>
                                    </p:animScale>
                                    <p:animScale>
                                      <p:cBhvr>
                                        <p:cTn id="24"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200" dirty="0" err="1" smtClean="0"/>
              <a:t>তাফসির</a:t>
            </a:r>
            <a:r>
              <a:rPr lang="en-US" sz="3200" dirty="0" smtClean="0"/>
              <a:t> </a:t>
            </a:r>
            <a:r>
              <a:rPr lang="en-US" sz="3200" dirty="0" err="1" smtClean="0"/>
              <a:t>আয়াত</a:t>
            </a:r>
            <a:r>
              <a:rPr lang="en-US" sz="3200" dirty="0" smtClean="0"/>
              <a:t> :১৩</a:t>
            </a:r>
            <a:endParaRPr lang="en-US" sz="3200" dirty="0"/>
          </a:p>
        </p:txBody>
      </p:sp>
      <p:sp>
        <p:nvSpPr>
          <p:cNvPr id="3" name="Content Placeholder 2"/>
          <p:cNvSpPr>
            <a:spLocks noGrp="1"/>
          </p:cNvSpPr>
          <p:nvPr>
            <p:ph idx="1"/>
          </p:nvPr>
        </p:nvSpPr>
        <p:spPr>
          <a:xfrm>
            <a:off x="457200" y="1143000"/>
            <a:ext cx="8229600" cy="5562600"/>
          </a:xfrm>
        </p:spPr>
        <p:style>
          <a:lnRef idx="1">
            <a:schemeClr val="dk1"/>
          </a:lnRef>
          <a:fillRef idx="2">
            <a:schemeClr val="dk1"/>
          </a:fillRef>
          <a:effectRef idx="1">
            <a:schemeClr val="dk1"/>
          </a:effectRef>
          <a:fontRef idx="minor">
            <a:schemeClr val="dk1"/>
          </a:fontRef>
        </p:style>
        <p:txBody>
          <a:bodyPr>
            <a:noAutofit/>
          </a:bodyPr>
          <a:lstStyle/>
          <a:p>
            <a:pPr algn="just"/>
            <a:r>
              <a:rPr lang="as-IN" sz="1800" dirty="0"/>
              <a:t>'সাগেরীন’ শব্দটি বহুবচন। এক বচন হলো 'সাগের’। অর্থ লাঞ্ছনা ও অবমাননার মধ্যে নিজেকে নিয়ে রাখা। শব্দটি মূল হচ্ছে, ‘সাগার’ যার অর্থ, সবচেয়ে কঠিন লাঞ্ছনা ও অবমাননার শিকার হওয়া। [আদওয়াউল বায়ান] অর্থাৎ যে ব্যক্তি নিজেই লাঞ্ছনা, অবমাননা ও নিকৃষ্টতর অবস্থা অবলম্বন করে। সুতরাং আল্লাহর বাণীর অর্থ হচ্ছে, আল্লাহর বান্দা ও সৃষ্টি হয়েও তোমার অহংকারে মত্ত হওয়া এবং তুমি নিজের মর্যাদা ও শ্রেষ্টত্বের যে ধারণা নিজেই তৈরী করে নিয়েছ তার দৃষ্টিতে তোমার রবের হুকুম তোমার জন্য অবমাননাকর মনে হওয়া ও সে জন্য তা অমান্য করার অর্থ নিজেই নিজেকে অপমানিত ও লাঞ্ছিত করতে দেয়া। শ্রেষ্ঠত্বের মিথ্যা অহমিকা, মর্যাদার ভিত্তিহীন দাবী এবং কোনো জন্মগত স্বতঃসিদ্ধ অধিকার ছাড়াই নিজেকে অযথা শ্রেষ্ঠত্বের আসনে সমাসীন মনে করা তোমাকে বড়, শ্রেষ্ঠ ও মর্যাদাশীল করতে পারে না। বরং এর ফলে তুমি মিথু্যক, লাঞ্ছিত ও অপমানিতই হবে এবং তোমার এ লাঞ্ছনা ও অবমাননার কারণ হবে তুমি নিজেই। কুরআনের অন্যত্র মিথ্যা অহঙ্কারের পরিণাম বর্ণিত হয়েছে। কোথাও বলা হয়েছে যে, অহঙ্কারী আল্লাহর আয়াতসমূহ ও তাঁর নিদর্শনাবলী বুঝতে অক্ষম হয়ে যায়। সে তা থেকে হিদায়াত পায় না। আল্লাহ বলেন, “যমীনে যারা অন্যায়ভাবে অহংকার করে বেড়ায় আমার নিদর্শনসমূহ থেকে আমি তাদের অবশ্যই ফিরিয়ে রাখব। আর তারা প্রত্যেকটি নিদর্শন দেখলেও তাতে ঈমান আনবে না এবং তারা সৎপথ দেখলেও সেটাকে পথ বলে গ্রহণ করবে না, কিন্তু তারা ভুল পথ দেখলে সেটাকে পথ হিসেবে গ্রহণ করবে।" [সূরা আল-আ’রাফ ১৪৬</a:t>
            </a:r>
            <a:r>
              <a:rPr lang="as-IN" sz="1800" dirty="0" smtClean="0"/>
              <a:t>]</a:t>
            </a:r>
            <a:endParaRPr lang="en-US" sz="1800" dirty="0"/>
          </a:p>
        </p:txBody>
      </p:sp>
    </p:spTree>
    <p:extLst>
      <p:ext uri="{BB962C8B-B14F-4D97-AF65-F5344CB8AC3E}">
        <p14:creationId xmlns:p14="http://schemas.microsoft.com/office/powerpoint/2010/main" val="140844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1" fill="hold" nodeType="clickEffect">
                                  <p:stCondLst>
                                    <p:cond delay="0"/>
                                  </p:stCondLst>
                                  <p:childTnLst>
                                    <p:animEffect transition="out" filter="wheel(1)">
                                      <p:cBhvr>
                                        <p:cTn id="11" dur="2000"/>
                                        <p:tgtEl>
                                          <p:spTgt spid="3">
                                            <p:txEl>
                                              <p:pRg st="0" end="0"/>
                                            </p:txEl>
                                          </p:spTgt>
                                        </p:tgtEl>
                                      </p:cBhvr>
                                    </p:animEffect>
                                    <p:set>
                                      <p:cBhvr>
                                        <p:cTn id="1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3200" dirty="0" smtClean="0"/>
              <a:t>১৩ </a:t>
            </a:r>
            <a:r>
              <a:rPr lang="en-US" sz="3200" dirty="0" err="1" smtClean="0"/>
              <a:t>নং</a:t>
            </a:r>
            <a:r>
              <a:rPr lang="en-US" sz="3200" dirty="0" smtClean="0"/>
              <a:t> </a:t>
            </a:r>
            <a:r>
              <a:rPr lang="en-US" sz="3200" dirty="0" err="1" smtClean="0"/>
              <a:t>আয়াতের</a:t>
            </a:r>
            <a:r>
              <a:rPr lang="en-US" sz="3200" dirty="0" smtClean="0"/>
              <a:t> </a:t>
            </a:r>
            <a:r>
              <a:rPr lang="en-US" sz="3200" dirty="0" err="1" smtClean="0"/>
              <a:t>বাকি</a:t>
            </a:r>
            <a:r>
              <a:rPr lang="en-US" sz="3200" dirty="0" smtClean="0"/>
              <a:t> </a:t>
            </a:r>
            <a:r>
              <a:rPr lang="en-US" sz="3200" dirty="0" err="1" smtClean="0"/>
              <a:t>তাফসির</a:t>
            </a:r>
            <a:endParaRPr lang="en-US" sz="3200" dirty="0"/>
          </a:p>
        </p:txBody>
      </p:sp>
      <p:sp>
        <p:nvSpPr>
          <p:cNvPr id="3" name="Content Placeholder 2"/>
          <p:cNvSpPr>
            <a:spLocks noGrp="1"/>
          </p:cNvSpPr>
          <p:nvPr>
            <p:ph idx="1"/>
          </p:nvPr>
        </p:nvSpPr>
        <p:spPr>
          <a:xfrm>
            <a:off x="457200" y="1600200"/>
            <a:ext cx="8229600" cy="5029200"/>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r>
              <a:rPr lang="as-IN" dirty="0" smtClean="0"/>
              <a:t>আবার কোথাও বলা হয়েছে যে, অহঙ্কারীর ঠিকানা হচ্ছে জাহান্নাম। আল্লাহ বলেন, “কাজেই তোমরা দরজাগুলো দিয়ে জাহান্নামে প্রবেশ কর, তাতে স্থায়ী হয়ে। অতঃপর অহংকারীদের আবাসস্থল কত নিকৃষ্ট!" [সূরা আন-নাহল ২৯] আরও বলেন, “অহংকারীদের আবাসস্থল কি জাহান্নাম নয়?” [সূরা আয-যুমার ৬০] আরও বলেন, “বলা হবে, ‘জাহান্নামের দরজাসমূহে প্রবেশ কর তাতে স্থায়ীভাবে অবস্থানের জন্য। অতএব অহংকারীদের আবাসস্থল কত নিকৃষ্ট!" [ সূরা আয-যুমার ৭২] “নিশ্চয় যারা অহংকারবশে আমার ইবাদাত থেকে বিমুখ থাকে, তারা অচিরেই জাহান্নামে প্রবেশ করবে লাঞ্ছিত হয়ে।" [সূরা গাফির ৬০] আবার বলা হয়েছে যে, অহঙ্কারীদের ঈমান নসীব হয় না। আল্লাহ বলেন, “শুধু তারাই আমার আয়াতসমূহের উপর ঈমান আনে, যারা সেটার দ্বারা উপদেশপ্রাপ্ত হলে সিজদায় লুটিয়ে পড়ে এবং তাদের রবের সপ্রশংস পবিত্রতা ও মহিমা ঘোষণা করে, আর তারা অহংকার করে না।" [সূরা আস-সাজদাহ ১৫] আরও বলেন, “তাদেরকে -অপরাধীদেরকে- ‘আল্লাহ ছাড়া কোনো সত্য ইলাহ নেই’ বলা হলে তারা অহংকার করত।" [সূরা আস-সাফফাত ৩৫] আবার কোথাও এসেছে যে, আল্লাহ অহঙ্কারীকে ভালোবাসেন না। “নিশ্চয় তিনি অহংকারীদের পছন্দ করেন না।" [সূরা আন-নাহল ২৩]</a:t>
            </a:r>
            <a:endParaRPr lang="en-US" dirty="0"/>
          </a:p>
        </p:txBody>
      </p:sp>
    </p:spTree>
    <p:extLst>
      <p:ext uri="{BB962C8B-B14F-4D97-AF65-F5344CB8AC3E}">
        <p14:creationId xmlns:p14="http://schemas.microsoft.com/office/powerpoint/2010/main" val="347969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5" presetClass="exit" presetSubtype="0" fill="hold" nodeType="clickEffect">
                                  <p:stCondLst>
                                    <p:cond delay="0"/>
                                  </p:stCondLst>
                                  <p:childTnLst>
                                    <p:animEffect transition="out" filter="fade">
                                      <p:cBhvr>
                                        <p:cTn id="26" dur="2000"/>
                                        <p:tgtEl>
                                          <p:spTgt spid="3">
                                            <p:txEl>
                                              <p:pRg st="0" end="0"/>
                                            </p:txEl>
                                          </p:spTgt>
                                        </p:tgtEl>
                                      </p:cBhvr>
                                    </p:animEffect>
                                    <p:anim calcmode="lin" valueType="num">
                                      <p:cBhvr>
                                        <p:cTn id="2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8" dur="2000"/>
                                        <p:tgtEl>
                                          <p:spTgt spid="3">
                                            <p:txEl>
                                              <p:pRg st="0" end="0"/>
                                            </p:txEl>
                                          </p:spTgt>
                                        </p:tgtEl>
                                        <p:attrNameLst>
                                          <p:attrName>ppt_h</p:attrName>
                                        </p:attrNameLst>
                                      </p:cBhvr>
                                      <p:tavLst>
                                        <p:tav tm="0">
                                          <p:val>
                                            <p:strVal val="ppt_h"/>
                                          </p:val>
                                        </p:tav>
                                        <p:tav tm="100000">
                                          <p:val>
                                            <p:strVal val="ppt_h"/>
                                          </p:val>
                                        </p:tav>
                                      </p:tavLst>
                                    </p:anim>
                                    <p:set>
                                      <p:cBhvr>
                                        <p:cTn id="29"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200" dirty="0" smtClean="0"/>
              <a:t>১৪-১৫ </a:t>
            </a:r>
            <a:r>
              <a:rPr lang="en-US" sz="3200" dirty="0" err="1" smtClean="0"/>
              <a:t>নং</a:t>
            </a:r>
            <a:r>
              <a:rPr lang="en-US" sz="3200" dirty="0" smtClean="0"/>
              <a:t> </a:t>
            </a:r>
            <a:r>
              <a:rPr lang="en-US" sz="3200" dirty="0" err="1" smtClean="0"/>
              <a:t>আয়াতের</a:t>
            </a:r>
            <a:r>
              <a:rPr lang="en-US" sz="3200" dirty="0" smtClean="0"/>
              <a:t> </a:t>
            </a:r>
            <a:r>
              <a:rPr lang="en-US" sz="3200" dirty="0" err="1" smtClean="0"/>
              <a:t>তাফসির</a:t>
            </a:r>
            <a:endParaRPr lang="en-US" sz="3200" dirty="0"/>
          </a:p>
        </p:txBody>
      </p:sp>
      <p:sp>
        <p:nvSpPr>
          <p:cNvPr id="3" name="Content Placeholder 2"/>
          <p:cNvSpPr>
            <a:spLocks noGrp="1"/>
          </p:cNvSpPr>
          <p:nvPr>
            <p:ph idx="1"/>
          </p:nvPr>
        </p:nvSpPr>
        <p:spPr>
          <a:xfrm>
            <a:off x="228600" y="1600200"/>
            <a:ext cx="8610600" cy="4953000"/>
          </a:xfrm>
        </p:spPr>
        <p:style>
          <a:lnRef idx="1">
            <a:schemeClr val="accent6"/>
          </a:lnRef>
          <a:fillRef idx="2">
            <a:schemeClr val="accent6"/>
          </a:fillRef>
          <a:effectRef idx="1">
            <a:schemeClr val="accent6"/>
          </a:effectRef>
          <a:fontRef idx="minor">
            <a:schemeClr val="dk1"/>
          </a:fontRef>
        </p:style>
        <p:txBody>
          <a:bodyPr>
            <a:noAutofit/>
          </a:bodyPr>
          <a:lstStyle/>
          <a:p>
            <a:r>
              <a:rPr lang="as-IN" sz="1800" dirty="0"/>
              <a:t>এ আয়াতে ইবলীসকে দেয়া সময় সম্পর্কে কিছু বলা হয়নি। শুধু এটুকু বলা হয়েছে যে, তোমাকে অবকাশ দেয়া হল। কিন্তু অন্যান্য সূরায় এ অবকাশ নির্ধারণ করে বলা হয়েছে,</a:t>
            </a:r>
            <a:r>
              <a:rPr lang="as-IN" sz="1800" dirty="0" smtClean="0"/>
              <a:t/>
            </a:r>
            <a:br>
              <a:rPr lang="as-IN" sz="1800" dirty="0" smtClean="0"/>
            </a:br>
            <a:r>
              <a:rPr lang="as-IN" sz="1800" dirty="0" smtClean="0"/>
              <a:t/>
            </a:r>
            <a:br>
              <a:rPr lang="as-IN" sz="1800" dirty="0" smtClean="0"/>
            </a:br>
            <a:r>
              <a:rPr lang="as-IN" sz="1800" dirty="0"/>
              <a:t>(</a:t>
            </a:r>
            <a:r>
              <a:rPr lang="ar-SA" sz="1800" dirty="0"/>
              <a:t>اِلٰى يَوْمِ الْوَقْتِ الْمَعْلُوْمِ) [</a:t>
            </a:r>
            <a:r>
              <a:rPr lang="as-IN" sz="1800" dirty="0"/>
              <a:t>সূরা আল-হিজর ৩৮, সোয়াদ ৮১]</a:t>
            </a:r>
            <a:r>
              <a:rPr lang="as-IN" sz="1800" dirty="0" smtClean="0"/>
              <a:t/>
            </a:r>
            <a:br>
              <a:rPr lang="as-IN" sz="1800" dirty="0" smtClean="0"/>
            </a:br>
            <a:r>
              <a:rPr lang="as-IN" sz="1800" dirty="0" smtClean="0"/>
              <a:t>এ </a:t>
            </a:r>
            <a:r>
              <a:rPr lang="as-IN" sz="1800" dirty="0"/>
              <a:t>থেকে বাহ্যতঃ বোঝা যায় যে, ইবলীসের প্রার্থিত অবকাশ কেয়ামত পর্যন্ত দেয়া হয়নি, বরং একটি বিশেষ মেয়াদ পর্যন্ত দেয়া হয়েছে। অধিকাংশ আলেমদের নিকট তার অবকাশের মেয়াদ হচ্ছে শিঙ্গায় প্রথম ফুঁক দেয়া পর্যন্ত। [আদওয়াউল বায়ান] সুদ্দি বলেন, তাকে পুনরুত্থান দিবস পর্যন্ত অবকাশ দেয়া হয়নি। কারণ, যখন শিঙ্গায় প্রথম ফুঁক দেয়া হবে, তখন</a:t>
            </a:r>
            <a:r>
              <a:rPr lang="as-IN" sz="1800" dirty="0" smtClean="0"/>
              <a:t/>
            </a:r>
            <a:br>
              <a:rPr lang="as-IN" sz="1800" dirty="0" smtClean="0"/>
            </a:br>
            <a:r>
              <a:rPr lang="as-IN" sz="1800" dirty="0" smtClean="0"/>
              <a:t/>
            </a:r>
            <a:br>
              <a:rPr lang="as-IN" sz="1800" dirty="0" smtClean="0"/>
            </a:br>
            <a:r>
              <a:rPr lang="as-IN" sz="1800" dirty="0"/>
              <a:t>(</a:t>
            </a:r>
            <a:r>
              <a:rPr lang="ar-SA" sz="1800" dirty="0"/>
              <a:t>فَصَعِقَ مَنْ فِي السَّمٰوٰتِ وَمَنْ فِي الْاَرْضِ)</a:t>
            </a:r>
            <a:r>
              <a:rPr lang="ar-SA" sz="1800" dirty="0" smtClean="0"/>
              <a:t/>
            </a:r>
            <a:br>
              <a:rPr lang="ar-SA" sz="1800" dirty="0" smtClean="0"/>
            </a:br>
            <a:r>
              <a:rPr lang="as-IN" sz="1800" dirty="0" smtClean="0"/>
              <a:t>বা </a:t>
            </a:r>
            <a:r>
              <a:rPr lang="as-IN" sz="1800" dirty="0"/>
              <a:t>আসমান ও যমীনের সবাই মারা পড়বে, আর তখন ইবলীসও মারা যাবে। [তাবারী]</a:t>
            </a:r>
            <a:r>
              <a:rPr lang="as-IN" sz="1800" dirty="0" smtClean="0"/>
              <a:t/>
            </a:r>
            <a:br>
              <a:rPr lang="as-IN" sz="1800" dirty="0" smtClean="0"/>
            </a:br>
            <a:r>
              <a:rPr lang="as-IN" sz="1800" dirty="0" smtClean="0"/>
              <a:t>আলোচ্য </a:t>
            </a:r>
            <a:r>
              <a:rPr lang="as-IN" sz="1800" dirty="0"/>
              <a:t>ইবলিসের ঘটনার সাথে সম্পৃক্ত আয়াতসমূহ থেকে বুঝা যায় যে, কাফেরদের দো’আ কবুল করা হয়। অথচ অন্যত্র আল্লাহর বাণী</a:t>
            </a:r>
            <a:r>
              <a:rPr lang="as-IN" sz="1800" dirty="0" smtClean="0"/>
              <a:t/>
            </a:r>
            <a:br>
              <a:rPr lang="as-IN" sz="1800" dirty="0" smtClean="0"/>
            </a:br>
            <a:r>
              <a:rPr lang="as-IN" sz="1800" dirty="0" smtClean="0"/>
              <a:t/>
            </a:r>
            <a:br>
              <a:rPr lang="as-IN" sz="1800" dirty="0" smtClean="0"/>
            </a:br>
            <a:r>
              <a:rPr lang="as-IN" sz="1800" dirty="0"/>
              <a:t>(</a:t>
            </a:r>
            <a:r>
              <a:rPr lang="ar-SA" sz="1800" dirty="0"/>
              <a:t>وَمَا دُعَاءُ الْكٰفِرِيْنَ اِلَّا فِيْ ضَلٰلٍ)</a:t>
            </a:r>
            <a:endParaRPr lang="en-US" sz="1800" dirty="0"/>
          </a:p>
        </p:txBody>
      </p:sp>
    </p:spTree>
    <p:extLst>
      <p:ext uri="{BB962C8B-B14F-4D97-AF65-F5344CB8AC3E}">
        <p14:creationId xmlns:p14="http://schemas.microsoft.com/office/powerpoint/2010/main" val="364962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xit" presetSubtype="32" fill="hold" nodeType="clickEffect">
                                  <p:stCondLst>
                                    <p:cond delay="0"/>
                                  </p:stCondLst>
                                  <p:childTnLst>
                                    <p:anim calcmode="lin" valueType="num">
                                      <p:cBhvr>
                                        <p:cTn id="14" dur="500"/>
                                        <p:tgtEl>
                                          <p:spTgt spid="3">
                                            <p:txEl>
                                              <p:pRg st="0" end="0"/>
                                            </p:txEl>
                                          </p:spTgt>
                                        </p:tgtEl>
                                        <p:attrNameLst>
                                          <p:attrName>ppt_w</p:attrName>
                                        </p:attrNameLst>
                                      </p:cBhvr>
                                      <p:tavLst>
                                        <p:tav tm="0">
                                          <p:val>
                                            <p:strVal val="ppt_w"/>
                                          </p:val>
                                        </p:tav>
                                        <p:tav tm="100000">
                                          <p:val>
                                            <p:fltVal val="0"/>
                                          </p:val>
                                        </p:tav>
                                      </p:tavLst>
                                    </p:anim>
                                    <p:anim calcmode="lin" valueType="num">
                                      <p:cBhvr>
                                        <p:cTn id="15"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16" dur="500"/>
                                        <p:tgtEl>
                                          <p:spTgt spid="3">
                                            <p:txEl>
                                              <p:pRg st="0" end="0"/>
                                            </p:txEl>
                                          </p:spTgt>
                                        </p:tgtEl>
                                      </p:cBhvr>
                                    </p:animEffect>
                                    <p:set>
                                      <p:cBhvr>
                                        <p:cTn id="1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1324</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আস সালামু আলাইকুম ওয়া রাহমুতুল্লাহ</vt:lpstr>
      <vt:lpstr>আমার পরিচয়</vt:lpstr>
      <vt:lpstr>পাঠ পরিচিতি</vt:lpstr>
      <vt:lpstr>আজকের পাঠ : সুরা আরাফ, আয়াত ১২-১৬</vt:lpstr>
      <vt:lpstr>চলমান আয়াত : ১৪-১৬</vt:lpstr>
      <vt:lpstr>তাফসির আয়াত :১২</vt:lpstr>
      <vt:lpstr>তাফসির আয়াত :১৩</vt:lpstr>
      <vt:lpstr>১৩ নং আয়াতের বাকি তাফসির</vt:lpstr>
      <vt:lpstr>১৪-১৫ নং আয়াতের তাফসির</vt:lpstr>
      <vt:lpstr>পূর্বের বাকি তাফসির</vt:lpstr>
      <vt:lpstr>১৬ নং আয়াতের তাফসির</vt:lpstr>
      <vt:lpstr>শিখনফল</vt:lpstr>
      <vt:lpstr>এ পাঠে সম্ভাব্য প্রশ্ন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আস সালামু আলাইকুম ওয়া রাহমুতুল্লাহ</dc:title>
  <dc:creator>Personal</dc:creator>
  <cp:lastModifiedBy>Personal</cp:lastModifiedBy>
  <cp:revision>29</cp:revision>
  <dcterms:created xsi:type="dcterms:W3CDTF">2021-02-28T12:50:09Z</dcterms:created>
  <dcterms:modified xsi:type="dcterms:W3CDTF">2021-02-28T15:39:01Z</dcterms:modified>
</cp:coreProperties>
</file>