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8" r:id="rId2"/>
    <p:sldId id="258" r:id="rId3"/>
    <p:sldId id="263" r:id="rId4"/>
    <p:sldId id="265" r:id="rId5"/>
    <p:sldId id="264" r:id="rId6"/>
    <p:sldId id="266" r:id="rId7"/>
    <p:sldId id="261" r:id="rId8"/>
    <p:sldId id="262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2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3BFB710-6634-486A-9B7E-A33F5CD95F8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6B85B0E-F1D4-4F3B-BBF0-2B33D85136B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82622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710-6634-486A-9B7E-A33F5CD95F8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5B0E-F1D4-4F3B-BBF0-2B33D8513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2705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710-6634-486A-9B7E-A33F5CD95F8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5B0E-F1D4-4F3B-BBF0-2B33D85136B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552211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710-6634-486A-9B7E-A33F5CD95F8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5B0E-F1D4-4F3B-BBF0-2B33D85136B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84494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710-6634-486A-9B7E-A33F5CD95F8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5B0E-F1D4-4F3B-BBF0-2B33D8513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02834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710-6634-486A-9B7E-A33F5CD95F8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5B0E-F1D4-4F3B-BBF0-2B33D85136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291707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710-6634-486A-9B7E-A33F5CD95F8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5B0E-F1D4-4F3B-BBF0-2B33D85136B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835627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710-6634-486A-9B7E-A33F5CD95F8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5B0E-F1D4-4F3B-BBF0-2B33D85136B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285799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710-6634-486A-9B7E-A33F5CD95F8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5B0E-F1D4-4F3B-BBF0-2B33D85136B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3697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710-6634-486A-9B7E-A33F5CD95F8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5B0E-F1D4-4F3B-BBF0-2B33D8513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0380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710-6634-486A-9B7E-A33F5CD95F8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5B0E-F1D4-4F3B-BBF0-2B33D85136B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13544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710-6634-486A-9B7E-A33F5CD95F8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5B0E-F1D4-4F3B-BBF0-2B33D8513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1752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710-6634-486A-9B7E-A33F5CD95F8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5B0E-F1D4-4F3B-BBF0-2B33D85136B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50031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710-6634-486A-9B7E-A33F5CD95F8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5B0E-F1D4-4F3B-BBF0-2B33D85136B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05288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710-6634-486A-9B7E-A33F5CD95F8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5B0E-F1D4-4F3B-BBF0-2B33D8513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2072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710-6634-486A-9B7E-A33F5CD95F8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5B0E-F1D4-4F3B-BBF0-2B33D85136B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96244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710-6634-486A-9B7E-A33F5CD95F8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5B0E-F1D4-4F3B-BBF0-2B33D8513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1578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3BFB710-6634-486A-9B7E-A33F5CD95F8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B85B0E-F1D4-4F3B-BBF0-2B33D8513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9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 spd="slow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slideLayout" Target="../slideLayouts/slideLayout7.xml" /><Relationship Id="rId1" Type="http://schemas.openxmlformats.org/officeDocument/2006/relationships/tags" Target="../tags/tag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slideLayout" Target="../slideLayouts/slideLayout7.xml" /><Relationship Id="rId1" Type="http://schemas.openxmlformats.org/officeDocument/2006/relationships/tags" Target="../tags/tag2.xml" /><Relationship Id="rId5" Type="http://schemas.openxmlformats.org/officeDocument/2006/relationships/image" Target="../media/image7.jpeg" /><Relationship Id="rId4" Type="http://schemas.microsoft.com/office/2007/relationships/hdphoto" Target="../media/hdphoto1.wdp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9" y="197711"/>
            <a:ext cx="11805314" cy="6459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-250032"/>
            <a:ext cx="11805314" cy="57554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800" b="1" dirty="0">
                <a:ln/>
                <a:solidFill>
                  <a:srgbClr val="FF0000"/>
                </a:solidFill>
                <a:latin typeface="Brush Script MT" panose="03060802040406070304" pitchFamily="66" charset="0"/>
              </a:rPr>
              <a:t>Well-come every one </a:t>
            </a:r>
          </a:p>
          <a:p>
            <a:pPr algn="ctr"/>
            <a:r>
              <a:rPr lang="en-US" sz="11500" b="1" dirty="0">
                <a:ln/>
                <a:solidFill>
                  <a:srgbClr val="FF0000"/>
                </a:solidFill>
                <a:latin typeface="Brush Script MT" panose="03060802040406070304" pitchFamily="66" charset="0"/>
              </a:rPr>
              <a:t>to </a:t>
            </a:r>
          </a:p>
          <a:p>
            <a:pPr algn="ctr"/>
            <a:r>
              <a:rPr lang="en-US" sz="11500" b="1" dirty="0">
                <a:ln/>
                <a:solidFill>
                  <a:srgbClr val="FF0000"/>
                </a:solidFill>
                <a:latin typeface="Brush Script MT" panose="03060802040406070304" pitchFamily="66" charset="0"/>
              </a:rPr>
              <a:t>my class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1093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2727281" y="545558"/>
            <a:ext cx="6632812" cy="125559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u="sng" dirty="0">
                <a:solidFill>
                  <a:srgbClr val="FF0000"/>
                </a:solidFill>
                <a:latin typeface="Berlin Sans FB" panose="020E0602020502020306" pitchFamily="34" charset="0"/>
              </a:rPr>
              <a:t>Identity</a:t>
            </a:r>
          </a:p>
        </p:txBody>
      </p:sp>
      <p:sp>
        <p:nvSpPr>
          <p:cNvPr id="52" name="Vertical Scroll 51"/>
          <p:cNvSpPr/>
          <p:nvPr/>
        </p:nvSpPr>
        <p:spPr>
          <a:xfrm>
            <a:off x="530254" y="2529078"/>
            <a:ext cx="6541825" cy="3695431"/>
          </a:xfrm>
          <a:prstGeom prst="verticalScroll">
            <a:avLst>
              <a:gd name="adj" fmla="val 9238"/>
            </a:avLst>
          </a:prstGeom>
          <a:solidFill>
            <a:srgbClr val="00B0F0"/>
          </a:solidFill>
          <a:ln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i="1">
                <a:solidFill>
                  <a:schemeClr val="tx2">
                    <a:lumMod val="75000"/>
                  </a:schemeClr>
                </a:solidFill>
                <a:latin typeface="Broadway" panose="04040905080B02020502" pitchFamily="82" charset="0"/>
              </a:rPr>
              <a:t>Md. Zahid Hasan</a:t>
            </a:r>
            <a:endParaRPr lang="en-US" sz="4400" b="1" i="1" dirty="0">
              <a:solidFill>
                <a:schemeClr val="tx2">
                  <a:lumMod val="75000"/>
                </a:schemeClr>
              </a:solidFill>
              <a:latin typeface="Broadway" panose="04040905080B02020502" pitchFamily="82" charset="0"/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Assistant Teacher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>
                <a:solidFill>
                  <a:schemeClr val="tx1"/>
                </a:solidFill>
              </a:rPr>
              <a:t>( English) </a:t>
            </a:r>
          </a:p>
          <a:p>
            <a:r>
              <a:rPr lang="en-US" sz="2800" b="1">
                <a:solidFill>
                  <a:schemeClr val="tx1"/>
                </a:solidFill>
              </a:rPr>
              <a:t>Hat Barobazar Secondary School </a:t>
            </a:r>
          </a:p>
          <a:p>
            <a:r>
              <a:rPr lang="en-US" sz="2800" b="1">
                <a:solidFill>
                  <a:schemeClr val="tx1"/>
                </a:solidFill>
              </a:rPr>
              <a:t>mdzahidhasan926@gmail.com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46429" y="5321994"/>
            <a:ext cx="4001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AFFIRMATIVE ____ NEGATIVE</a:t>
            </a:r>
          </a:p>
          <a:p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	 (VICE-VERSA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30416" y="5891870"/>
            <a:ext cx="3579015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F0"/>
                </a:solidFill>
                <a:latin typeface="Barlow Condensed Black" panose="00000A06000000000000" pitchFamily="2" charset="0"/>
              </a:rPr>
              <a:t>UNIT-11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0" b="98381" l="2941" r="955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68" y="2129831"/>
            <a:ext cx="1054393" cy="439026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2E8E660E-0ABE-2641-A4EE-094A8128D2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429" y="1173354"/>
            <a:ext cx="3597769" cy="39597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00838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2" grpId="0" animBg="1"/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61815" y="417128"/>
            <a:ext cx="5090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latin typeface="Arial Rounded MT Bold" panose="020F0704030504030204" pitchFamily="34" charset="0"/>
              </a:rPr>
              <a:t>Look at the sentence.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0628" y="1378426"/>
            <a:ext cx="5322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Rounded MT Bold" panose="020F0704030504030204" pitchFamily="34" charset="0"/>
              </a:rPr>
              <a:t>He is </a:t>
            </a:r>
            <a:r>
              <a:rPr lang="en-US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too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i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weak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to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walk.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91319" y="2008359"/>
            <a:ext cx="9089409" cy="12956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5785" y="2412454"/>
            <a:ext cx="11300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</a:rPr>
              <a:t>Affirmative sentence : </a:t>
            </a:r>
            <a:r>
              <a:rPr lang="en-US" sz="3600" b="1" i="1" dirty="0"/>
              <a:t>Subject + verb + </a:t>
            </a:r>
            <a:r>
              <a:rPr lang="en-US" sz="3600" b="1" i="1" dirty="0">
                <a:solidFill>
                  <a:srgbClr val="FF0000"/>
                </a:solidFill>
              </a:rPr>
              <a:t>too</a:t>
            </a:r>
            <a:r>
              <a:rPr lang="en-US" sz="3600" b="1" i="1" dirty="0"/>
              <a:t> + </a:t>
            </a:r>
            <a:r>
              <a:rPr lang="en-US" sz="3600" b="1" i="1" dirty="0">
                <a:solidFill>
                  <a:srgbClr val="00B0F0"/>
                </a:solidFill>
              </a:rPr>
              <a:t>adjective</a:t>
            </a:r>
            <a:r>
              <a:rPr lang="en-US" sz="3600" b="1" i="1" dirty="0"/>
              <a:t> + 					</a:t>
            </a:r>
            <a:r>
              <a:rPr lang="en-US" sz="3600" b="1" i="1" dirty="0">
                <a:solidFill>
                  <a:srgbClr val="FF0000"/>
                </a:solidFill>
              </a:rPr>
              <a:t>to</a:t>
            </a:r>
            <a:r>
              <a:rPr lang="en-US" sz="3600" b="1" i="1" dirty="0"/>
              <a:t> + </a:t>
            </a:r>
            <a:r>
              <a:rPr lang="en-US" sz="3600" b="1" i="1" dirty="0">
                <a:solidFill>
                  <a:srgbClr val="92D050"/>
                </a:solidFill>
              </a:rPr>
              <a:t>verb</a:t>
            </a:r>
            <a:r>
              <a:rPr lang="en-US" sz="3600" b="1" i="1" dirty="0"/>
              <a:t> + extension.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1319" y="3718428"/>
            <a:ext cx="11204813" cy="15248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5785" y="3976556"/>
            <a:ext cx="113003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Negative sentence : </a:t>
            </a:r>
            <a:r>
              <a:rPr lang="en-US" sz="3200" b="1" i="1" dirty="0"/>
              <a:t>Subject + verb + </a:t>
            </a:r>
            <a:r>
              <a:rPr lang="en-US" sz="3200" b="1" i="1" dirty="0">
                <a:solidFill>
                  <a:srgbClr val="FF0000"/>
                </a:solidFill>
              </a:rPr>
              <a:t>so</a:t>
            </a:r>
            <a:r>
              <a:rPr lang="en-US" sz="3200" b="1" i="1" dirty="0"/>
              <a:t> + </a:t>
            </a:r>
            <a:r>
              <a:rPr lang="en-US" sz="3200" b="1" i="1" dirty="0">
                <a:solidFill>
                  <a:srgbClr val="00B0F0"/>
                </a:solidFill>
              </a:rPr>
              <a:t>adjective</a:t>
            </a:r>
            <a:r>
              <a:rPr lang="en-US" sz="3200" b="1" i="1" dirty="0"/>
              <a:t> + </a:t>
            </a:r>
            <a:r>
              <a:rPr lang="en-US" sz="3200" b="1" i="1" dirty="0">
                <a:solidFill>
                  <a:srgbClr val="FF0000"/>
                </a:solidFill>
              </a:rPr>
              <a:t>that</a:t>
            </a:r>
            <a:r>
              <a:rPr lang="en-US" sz="3200" b="1" i="1" dirty="0"/>
              <a:t> ( to)  + subject ( pronoun) + can / could + not + </a:t>
            </a:r>
            <a:r>
              <a:rPr lang="en-US" sz="3200" b="1" i="1" dirty="0">
                <a:solidFill>
                  <a:srgbClr val="92D050"/>
                </a:solidFill>
              </a:rPr>
              <a:t>verb</a:t>
            </a:r>
            <a:r>
              <a:rPr lang="en-US" sz="3200" b="1" i="1" dirty="0"/>
              <a:t> + extension.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91319" y="5050462"/>
            <a:ext cx="11204813" cy="1089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87105" y="5159418"/>
            <a:ext cx="7465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Such as </a:t>
            </a:r>
          </a:p>
          <a:p>
            <a:r>
              <a:rPr lang="en-US" sz="3600" b="1" dirty="0"/>
              <a:t>He is </a:t>
            </a:r>
            <a:r>
              <a:rPr lang="en-US" sz="3600" b="1" dirty="0">
                <a:solidFill>
                  <a:srgbClr val="FF0000"/>
                </a:solidFill>
              </a:rPr>
              <a:t>so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rgbClr val="00B0F0"/>
                </a:solidFill>
              </a:rPr>
              <a:t>weak </a:t>
            </a:r>
            <a:r>
              <a:rPr lang="en-US" sz="3600" b="1" dirty="0">
                <a:solidFill>
                  <a:srgbClr val="FF0000"/>
                </a:solidFill>
              </a:rPr>
              <a:t>that</a:t>
            </a:r>
            <a:r>
              <a:rPr lang="en-US" sz="3600" b="1" dirty="0"/>
              <a:t> he cannot </a:t>
            </a:r>
            <a:r>
              <a:rPr lang="en-US" sz="3600" b="1" dirty="0">
                <a:solidFill>
                  <a:srgbClr val="92D050"/>
                </a:solidFill>
              </a:rPr>
              <a:t>walk</a:t>
            </a:r>
            <a:r>
              <a:rPr lang="en-US" sz="3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3412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 bldLvl="2"/>
      <p:bldP spid="5" grpId="0" animBg="1"/>
      <p:bldP spid="6" grpId="0" build="p" bldLvl="3"/>
      <p:bldP spid="8" grpId="0" animBg="1"/>
      <p:bldP spid="9" grpId="0" build="p" bldLvl="5"/>
      <p:bldP spid="10" grpId="0" animBg="1"/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878" y="730916"/>
            <a:ext cx="2197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/>
              <a:t>Exercise: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7922" y="1555846"/>
            <a:ext cx="8134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/>
              <a:t>1. He was too dull to understand it.</a:t>
            </a:r>
          </a:p>
          <a:p>
            <a:r>
              <a:rPr lang="en-US" sz="3600" b="1" dirty="0"/>
              <a:t>    2. They are too small to touch the roof.</a:t>
            </a:r>
          </a:p>
          <a:p>
            <a:r>
              <a:rPr lang="en-US" sz="3600" b="1" dirty="0"/>
              <a:t>    3. You are too lazy to succeed.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0878" y="3766782"/>
            <a:ext cx="10276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/>
              <a:t>Answer:</a:t>
            </a:r>
          </a:p>
          <a:p>
            <a:r>
              <a:rPr lang="en-US" sz="3600" b="1" dirty="0"/>
              <a:t>1. He was so dull that he could not understand it.</a:t>
            </a:r>
          </a:p>
          <a:p>
            <a:r>
              <a:rPr lang="en-US" sz="3600" b="1" dirty="0"/>
              <a:t>2. They are so small that they cannot touch the roof.</a:t>
            </a:r>
          </a:p>
          <a:p>
            <a:r>
              <a:rPr lang="en-US" sz="3600" b="1" dirty="0"/>
              <a:t>3. You are so lazy that you cannot succeed.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4967" y="3488771"/>
            <a:ext cx="11163869" cy="15518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66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5590" y="450378"/>
            <a:ext cx="4339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/>
              <a:t>Look at the sentence.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3081" y="1419369"/>
            <a:ext cx="7615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The load is </a:t>
            </a:r>
            <a:r>
              <a:rPr lang="en-US" sz="3600" b="1" i="1" dirty="0">
                <a:solidFill>
                  <a:srgbClr val="FF0000"/>
                </a:solidFill>
              </a:rPr>
              <a:t>too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rgbClr val="00B0F0"/>
                </a:solidFill>
              </a:rPr>
              <a:t>heavy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for</a:t>
            </a:r>
            <a:r>
              <a:rPr lang="en-US" sz="3600" b="1" dirty="0"/>
              <a:t> him </a:t>
            </a:r>
            <a:r>
              <a:rPr lang="en-US" sz="3600" b="1" i="1" dirty="0">
                <a:solidFill>
                  <a:srgbClr val="FF0000"/>
                </a:solidFill>
              </a:rPr>
              <a:t>to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rgbClr val="92D050"/>
                </a:solidFill>
              </a:rPr>
              <a:t>carry</a:t>
            </a:r>
            <a:r>
              <a:rPr lang="en-US" sz="3600" b="1" dirty="0"/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04970" y="2065699"/>
            <a:ext cx="10563367" cy="13159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3082" y="2197291"/>
            <a:ext cx="11177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</a:rPr>
              <a:t>Affirmative sentence </a:t>
            </a:r>
            <a:r>
              <a:rPr lang="en-US" sz="3600" b="1" i="1" dirty="0">
                <a:solidFill>
                  <a:srgbClr val="FF0000"/>
                </a:solidFill>
              </a:rPr>
              <a:t>: </a:t>
            </a:r>
            <a:r>
              <a:rPr lang="en-US" sz="3600" b="1" dirty="0"/>
              <a:t>subject + verb + </a:t>
            </a:r>
            <a:r>
              <a:rPr lang="en-US" sz="3600" b="1" i="1" dirty="0">
                <a:solidFill>
                  <a:srgbClr val="FF0000"/>
                </a:solidFill>
              </a:rPr>
              <a:t>too</a:t>
            </a:r>
            <a:r>
              <a:rPr lang="en-US" sz="3600" b="1" dirty="0"/>
              <a:t> + </a:t>
            </a:r>
            <a:r>
              <a:rPr lang="en-US" sz="3600" b="1" dirty="0">
                <a:solidFill>
                  <a:srgbClr val="00B0F0"/>
                </a:solidFill>
              </a:rPr>
              <a:t>adjective</a:t>
            </a:r>
            <a:r>
              <a:rPr lang="en-US" sz="3600" b="1" dirty="0"/>
              <a:t> + 	      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for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rgbClr val="002060"/>
                </a:solidFill>
              </a:rPr>
              <a:t>+ </a:t>
            </a:r>
            <a:r>
              <a:rPr lang="en-US" sz="3600" b="1" dirty="0">
                <a:solidFill>
                  <a:srgbClr val="7030A0"/>
                </a:solidFill>
              </a:rPr>
              <a:t>Noun / pronoun </a:t>
            </a:r>
            <a:r>
              <a:rPr lang="en-US" sz="3600" b="1" dirty="0"/>
              <a:t>+ </a:t>
            </a:r>
            <a:r>
              <a:rPr lang="en-US" sz="3600" b="1" i="1" dirty="0">
                <a:solidFill>
                  <a:srgbClr val="FF0000"/>
                </a:solidFill>
              </a:rPr>
              <a:t>to</a:t>
            </a:r>
            <a:r>
              <a:rPr lang="en-US" sz="3600" b="1" dirty="0"/>
              <a:t> + </a:t>
            </a:r>
            <a:r>
              <a:rPr lang="en-US" sz="3600" b="1" dirty="0">
                <a:solidFill>
                  <a:srgbClr val="92D050"/>
                </a:solidFill>
              </a:rPr>
              <a:t>verb</a:t>
            </a:r>
            <a:r>
              <a:rPr lang="en-US" sz="3600" b="1" dirty="0"/>
              <a:t> + extension.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4970" y="3397620"/>
            <a:ext cx="11068335" cy="13159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3082" y="3529212"/>
            <a:ext cx="110683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</a:rPr>
              <a:t>Negative sentence </a:t>
            </a:r>
            <a:r>
              <a:rPr lang="en-US" sz="3600" b="1" dirty="0"/>
              <a:t>: Subject + verb + </a:t>
            </a:r>
            <a:r>
              <a:rPr lang="en-US" sz="3600" b="1" i="1" dirty="0">
                <a:solidFill>
                  <a:srgbClr val="FF0000"/>
                </a:solidFill>
              </a:rPr>
              <a:t>so (too)</a:t>
            </a:r>
            <a:r>
              <a:rPr lang="en-US" sz="3600" b="1" i="1" dirty="0"/>
              <a:t>+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00B0F0"/>
                </a:solidFill>
              </a:rPr>
              <a:t>adjective</a:t>
            </a:r>
            <a:r>
              <a:rPr lang="en-US" sz="3600" b="1" dirty="0"/>
              <a:t>   	     +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that (for)</a:t>
            </a:r>
            <a:r>
              <a:rPr lang="en-US" sz="3600" b="1" dirty="0"/>
              <a:t>+ </a:t>
            </a:r>
            <a:r>
              <a:rPr lang="en-US" sz="3600" b="1" dirty="0">
                <a:solidFill>
                  <a:srgbClr val="7030A0"/>
                </a:solidFill>
              </a:rPr>
              <a:t>Noun / pronoun as subject </a:t>
            </a:r>
            <a:r>
              <a:rPr lang="en-US" sz="3600" b="1" dirty="0"/>
              <a:t>+ can / 		  could + not + </a:t>
            </a:r>
            <a:r>
              <a:rPr lang="en-US" sz="3600" b="1" dirty="0">
                <a:solidFill>
                  <a:srgbClr val="92D050"/>
                </a:solidFill>
              </a:rPr>
              <a:t>verb</a:t>
            </a:r>
            <a:r>
              <a:rPr lang="en-US" sz="3600" b="1" dirty="0"/>
              <a:t> + extension.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04970" y="5283541"/>
            <a:ext cx="11068335" cy="13159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59810" y="5349336"/>
            <a:ext cx="85162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Such as __</a:t>
            </a:r>
          </a:p>
          <a:p>
            <a:r>
              <a:rPr lang="en-US" sz="3200" b="1" dirty="0"/>
              <a:t>The load is </a:t>
            </a:r>
            <a:r>
              <a:rPr lang="en-US" sz="3200" b="1" i="1" dirty="0">
                <a:solidFill>
                  <a:srgbClr val="FF0000"/>
                </a:solidFill>
              </a:rPr>
              <a:t>so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00B0F0"/>
                </a:solidFill>
              </a:rPr>
              <a:t>heavy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that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7030A0"/>
                </a:solidFill>
              </a:rPr>
              <a:t>he</a:t>
            </a:r>
            <a:r>
              <a:rPr lang="en-US" sz="3200" b="1" dirty="0"/>
              <a:t> cannot </a:t>
            </a:r>
            <a:r>
              <a:rPr lang="en-US" sz="3200" b="1" dirty="0">
                <a:solidFill>
                  <a:srgbClr val="92D050"/>
                </a:solidFill>
              </a:rPr>
              <a:t>carry.</a:t>
            </a:r>
          </a:p>
        </p:txBody>
      </p:sp>
    </p:spTree>
    <p:extLst>
      <p:ext uri="{BB962C8B-B14F-4D97-AF65-F5344CB8AC3E}">
        <p14:creationId xmlns:p14="http://schemas.microsoft.com/office/powerpoint/2010/main" val="288138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3"/>
      <p:bldP spid="4" grpId="0" animBg="1"/>
      <p:bldP spid="5" grpId="0" build="p" bldLvl="3"/>
      <p:bldP spid="6" grpId="0" animBg="1"/>
      <p:bldP spid="7" grpId="0" build="p" bldLvl="3"/>
      <p:bldP spid="8" grpId="0" animBg="1"/>
      <p:bldP spid="9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7107" y="614149"/>
            <a:ext cx="102494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/>
              <a:t>Exercise:</a:t>
            </a:r>
          </a:p>
          <a:p>
            <a:r>
              <a:rPr lang="en-US" sz="3600" b="1" dirty="0"/>
              <a:t>1. The weather is too bad for us to go out.</a:t>
            </a:r>
          </a:p>
          <a:p>
            <a:r>
              <a:rPr lang="en-US" sz="3600" b="1" dirty="0"/>
              <a:t>2. The sum was too hard for them to solve.</a:t>
            </a:r>
          </a:p>
          <a:p>
            <a:r>
              <a:rPr lang="en-US" sz="3600" b="1" dirty="0"/>
              <a:t>3. The road was too narrow for the driver to drive.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18620" y="2922473"/>
            <a:ext cx="10740787" cy="21651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2390" y="3398292"/>
            <a:ext cx="112184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/>
              <a:t>Answer:</a:t>
            </a:r>
          </a:p>
          <a:p>
            <a:r>
              <a:rPr lang="en-US" sz="3600" b="1" dirty="0"/>
              <a:t>1. The weather is so bad that we cannot go out.</a:t>
            </a:r>
          </a:p>
          <a:p>
            <a:r>
              <a:rPr lang="en-US" sz="3600" b="1" dirty="0"/>
              <a:t>2. The sum was so hard that they could not solve.</a:t>
            </a:r>
          </a:p>
          <a:p>
            <a:r>
              <a:rPr lang="en-US" sz="3600" b="1" dirty="0"/>
              <a:t>3. The road was so narrow that the driver could not drive.</a:t>
            </a:r>
          </a:p>
        </p:txBody>
      </p:sp>
    </p:spTree>
    <p:extLst>
      <p:ext uri="{BB962C8B-B14F-4D97-AF65-F5344CB8AC3E}">
        <p14:creationId xmlns:p14="http://schemas.microsoft.com/office/powerpoint/2010/main" val="30290828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3"/>
      <p:bldP spid="3" grpId="0" animBg="1"/>
      <p:bldP spid="4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3122" y="453747"/>
            <a:ext cx="4490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latin typeface="Barlow Condensed ExtraBold" panose="00000906000000000000" pitchFamily="2" charset="0"/>
              </a:rPr>
              <a:t>Look at the sentences.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2073" y="1214652"/>
            <a:ext cx="9234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Monotype Corsiva" panose="03010101010201010101" pitchFamily="66" charset="0"/>
              </a:rPr>
              <a:t>Kamal </a:t>
            </a:r>
            <a:r>
              <a:rPr lang="en-US" sz="4000" b="1">
                <a:latin typeface="Monotype Corsiva" panose="03010101010201010101" pitchFamily="66" charset="0"/>
              </a:rPr>
              <a:t>is a  </a:t>
            </a:r>
            <a:r>
              <a:rPr lang="en-US" sz="4000" b="1" dirty="0">
                <a:latin typeface="Monotype Corsiva" panose="03010101010201010101" pitchFamily="66" charset="0"/>
              </a:rPr>
              <a:t>farmer.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525441" y="1815153"/>
            <a:ext cx="9041643" cy="10738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5314" y="1990776"/>
            <a:ext cx="11368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Barlow Condensed ExtraBold" panose="00000906000000000000" pitchFamily="2" charset="0"/>
              </a:rPr>
              <a:t>Affirmative sentence :   </a:t>
            </a:r>
            <a:r>
              <a:rPr lang="en-US" sz="3600" b="1" i="1" dirty="0">
                <a:latin typeface="Barlow Condensed ExtraBold" panose="00000906000000000000" pitchFamily="2" charset="0"/>
              </a:rPr>
              <a:t>Subject (</a:t>
            </a:r>
            <a:r>
              <a:rPr lang="en-US" sz="3600" b="1" i="1" dirty="0">
                <a:solidFill>
                  <a:srgbClr val="00B050"/>
                </a:solidFill>
                <a:latin typeface="Barlow Condensed ExtraBold" panose="00000906000000000000" pitchFamily="2" charset="0"/>
              </a:rPr>
              <a:t>except the name of Quality</a:t>
            </a:r>
            <a:r>
              <a:rPr lang="en-US" sz="3600" b="1" i="1" dirty="0">
                <a:latin typeface="Barlow Condensed ExtraBold" panose="00000906000000000000" pitchFamily="2" charset="0"/>
              </a:rPr>
              <a:t>) + verb 	      +  Noun /Pronoun(</a:t>
            </a:r>
            <a:r>
              <a:rPr lang="en-US" sz="3600" b="1" i="1" dirty="0">
                <a:solidFill>
                  <a:srgbClr val="00B050"/>
                </a:solidFill>
                <a:latin typeface="Barlow Condensed ExtraBold" panose="00000906000000000000" pitchFamily="2" charset="0"/>
              </a:rPr>
              <a:t>except the name of Quality</a:t>
            </a:r>
            <a:r>
              <a:rPr lang="en-US" sz="3600" b="1" i="1" dirty="0">
                <a:latin typeface="Barlow Condensed ExtraBold" panose="00000906000000000000" pitchFamily="2" charset="0"/>
              </a:rPr>
              <a:t>) + Extension.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525441" y="3168725"/>
            <a:ext cx="11116099" cy="148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547" y="3420253"/>
            <a:ext cx="11757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Negative sentence </a:t>
            </a:r>
            <a:r>
              <a:rPr lang="en-US" sz="3200" i="1" dirty="0">
                <a:latin typeface="Arial Rounded MT Bold" panose="020F0704030504030204" pitchFamily="34" charset="0"/>
              </a:rPr>
              <a:t>: Auxiliary verb / </a:t>
            </a:r>
            <a:r>
              <a:rPr lang="en-US" sz="3200" i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do / does / did +not </a:t>
            </a:r>
            <a:r>
              <a:rPr lang="en-US" sz="3200" i="1" dirty="0">
                <a:latin typeface="Arial Rounded MT Bold" panose="020F0704030504030204" pitchFamily="34" charset="0"/>
              </a:rPr>
              <a:t>+ 		Subject + verb + Noun / Pronoun + Extension +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547" y="4598201"/>
            <a:ext cx="11416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Dosis Medium" pitchFamily="2" charset="0"/>
              </a:rPr>
              <a:t>N:B:- </a:t>
            </a:r>
            <a:r>
              <a:rPr lang="en-US" sz="3200" b="1" dirty="0">
                <a:latin typeface="Dosis Medium" pitchFamily="2" charset="0"/>
              </a:rPr>
              <a:t>If we use Do / Does / Did , the verb will take its base form ( v – 1).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25441" y="5283708"/>
            <a:ext cx="11116099" cy="12080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52183" y="5344111"/>
            <a:ext cx="44559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latin typeface="Dosis Medium" pitchFamily="2" charset="0"/>
              </a:rPr>
              <a:t>Example: </a:t>
            </a:r>
          </a:p>
          <a:p>
            <a:r>
              <a:rPr lang="en-US" sz="3200" b="1" dirty="0">
                <a:latin typeface="Dosis Medium" pitchFamily="2" charset="0"/>
              </a:rPr>
              <a:t>Isn’t kamal a farmer?</a:t>
            </a:r>
          </a:p>
        </p:txBody>
      </p:sp>
    </p:spTree>
    <p:extLst>
      <p:ext uri="{BB962C8B-B14F-4D97-AF65-F5344CB8AC3E}">
        <p14:creationId xmlns:p14="http://schemas.microsoft.com/office/powerpoint/2010/main" val="18671801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2"/>
      <p:bldP spid="4" grpId="0" animBg="1"/>
      <p:bldP spid="5" grpId="0" build="p" bldLvl="2"/>
      <p:bldP spid="6" grpId="0" animBg="1"/>
      <p:bldP spid="7" grpId="0" build="p" bldLvl="3"/>
      <p:bldP spid="8" grpId="0" build="p" bldLvl="2"/>
      <p:bldP spid="9" grpId="0" animBg="1"/>
      <p:bldP spid="10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6414" y="600502"/>
            <a:ext cx="282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u="sng" dirty="0">
                <a:latin typeface="Barlow Condensed ExtraBold" panose="00000906000000000000" pitchFamily="2" charset="0"/>
              </a:rPr>
              <a:t>Exercise.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4151" y="1637731"/>
            <a:ext cx="50496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arlow Condensed ExtraBold" panose="00000906000000000000" pitchFamily="2" charset="0"/>
              </a:rPr>
              <a:t>1. They work in the field.</a:t>
            </a:r>
          </a:p>
          <a:p>
            <a:r>
              <a:rPr lang="en-US" sz="3600" b="1" dirty="0">
                <a:latin typeface="Barlow Condensed ExtraBold" panose="00000906000000000000" pitchFamily="2" charset="0"/>
              </a:rPr>
              <a:t>2. Hasan went to market.</a:t>
            </a:r>
          </a:p>
          <a:p>
            <a:r>
              <a:rPr lang="en-US" sz="3600" b="1" dirty="0">
                <a:latin typeface="Barlow Condensed ExtraBold" panose="00000906000000000000" pitchFamily="2" charset="0"/>
              </a:rPr>
              <a:t>3. He plays football.</a:t>
            </a:r>
          </a:p>
          <a:p>
            <a:r>
              <a:rPr lang="en-US" sz="3600" b="1" dirty="0">
                <a:latin typeface="Barlow Condensed ExtraBold" panose="00000906000000000000" pitchFamily="2" charset="0"/>
              </a:rPr>
              <a:t>4. We have done it.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96085" y="600502"/>
            <a:ext cx="540451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u="sng" dirty="0">
                <a:latin typeface="Barlow Condensed ExtraBold" panose="00000906000000000000" pitchFamily="2" charset="0"/>
              </a:rPr>
              <a:t>Answer: </a:t>
            </a:r>
          </a:p>
          <a:p>
            <a:endParaRPr lang="en-US" sz="3200" i="1" u="sng" dirty="0">
              <a:latin typeface="Barlow Condensed ExtraBold" panose="00000906000000000000" pitchFamily="2" charset="0"/>
            </a:endParaRPr>
          </a:p>
          <a:p>
            <a:pPr marL="342891" indent="-342891">
              <a:buFont typeface="+mj-lt"/>
              <a:buAutoNum type="arabicPeriod"/>
            </a:pPr>
            <a:r>
              <a:rPr lang="en-US" sz="3600" dirty="0">
                <a:solidFill>
                  <a:srgbClr val="FF0000"/>
                </a:solidFill>
                <a:latin typeface="Barlow Condensed ExtraBold" panose="00000906000000000000" pitchFamily="2" charset="0"/>
              </a:rPr>
              <a:t>Don’t they work in the field?</a:t>
            </a:r>
          </a:p>
          <a:p>
            <a:pPr marL="342891" indent="-342891">
              <a:buFont typeface="+mj-lt"/>
              <a:buAutoNum type="arabicPeriod"/>
            </a:pPr>
            <a:r>
              <a:rPr lang="en-US" sz="3600" dirty="0">
                <a:solidFill>
                  <a:srgbClr val="FF0000"/>
                </a:solidFill>
                <a:latin typeface="Barlow Condensed ExtraBold" panose="00000906000000000000" pitchFamily="2" charset="0"/>
              </a:rPr>
              <a:t>Didn’t Hasan go to market?</a:t>
            </a:r>
          </a:p>
          <a:p>
            <a:pPr marL="342891" indent="-342891">
              <a:buFont typeface="+mj-lt"/>
              <a:buAutoNum type="arabicPeriod"/>
            </a:pPr>
            <a:r>
              <a:rPr lang="en-US" sz="3600" dirty="0">
                <a:solidFill>
                  <a:srgbClr val="FF0000"/>
                </a:solidFill>
                <a:latin typeface="Barlow Condensed ExtraBold" panose="00000906000000000000" pitchFamily="2" charset="0"/>
              </a:rPr>
              <a:t>Doesn't he play football?</a:t>
            </a:r>
          </a:p>
          <a:p>
            <a:pPr marL="342891" indent="-342891">
              <a:buFont typeface="+mj-lt"/>
              <a:buAutoNum type="arabicPeriod"/>
            </a:pPr>
            <a:r>
              <a:rPr lang="en-US" sz="3600" dirty="0">
                <a:solidFill>
                  <a:srgbClr val="FF0000"/>
                </a:solidFill>
                <a:latin typeface="Barlow Condensed ExtraBold" panose="00000906000000000000" pitchFamily="2" charset="0"/>
              </a:rPr>
              <a:t>Haven’t we done it?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31810" y="1637732"/>
            <a:ext cx="232012" cy="245659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01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3"/>
      <p:bldP spid="4" grpId="0" build="p" bldLvl="4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BE174F76-C9BE-4F83-BA87-EAA67F2BA9DE}"/>
              </a:ext>
            </a:extLst>
          </p:cNvPr>
          <p:cNvSpPr/>
          <p:nvPr/>
        </p:nvSpPr>
        <p:spPr>
          <a:xfrm>
            <a:off x="170680" y="2255275"/>
            <a:ext cx="4557933" cy="1266092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B215E8-CCB9-429B-B860-19326C0BD8FC}"/>
              </a:ext>
            </a:extLst>
          </p:cNvPr>
          <p:cNvSpPr/>
          <p:nvPr/>
        </p:nvSpPr>
        <p:spPr>
          <a:xfrm>
            <a:off x="487203" y="3534359"/>
            <a:ext cx="3924887" cy="171274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D1B42-DE16-4FF5-ACE7-A6AB295572FB}"/>
              </a:ext>
            </a:extLst>
          </p:cNvPr>
          <p:cNvSpPr/>
          <p:nvPr/>
        </p:nvSpPr>
        <p:spPr>
          <a:xfrm>
            <a:off x="2243211" y="3825305"/>
            <a:ext cx="328247" cy="148765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948741-F8BF-4F4B-8A4A-EED8133964CD}"/>
              </a:ext>
            </a:extLst>
          </p:cNvPr>
          <p:cNvSpPr/>
          <p:nvPr/>
        </p:nvSpPr>
        <p:spPr>
          <a:xfrm>
            <a:off x="3390314" y="4245396"/>
            <a:ext cx="662093" cy="5211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999F9B-4F6D-4F16-A8D2-9205A78A52C0}"/>
              </a:ext>
            </a:extLst>
          </p:cNvPr>
          <p:cNvSpPr/>
          <p:nvPr/>
        </p:nvSpPr>
        <p:spPr>
          <a:xfrm>
            <a:off x="769672" y="4234229"/>
            <a:ext cx="677597" cy="5205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CB6DEB-21FA-492C-9980-A3F39C9FE39D}"/>
              </a:ext>
            </a:extLst>
          </p:cNvPr>
          <p:cNvCxnSpPr>
            <a:cxnSpLocks/>
            <a:stCxn id="6" idx="0"/>
            <a:endCxn id="6" idx="2"/>
          </p:cNvCxnSpPr>
          <p:nvPr/>
        </p:nvCxnSpPr>
        <p:spPr>
          <a:xfrm>
            <a:off x="3721360" y="4245396"/>
            <a:ext cx="0" cy="521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5DDBCA-7205-45B3-8310-81EB62EC488C}"/>
              </a:ext>
            </a:extLst>
          </p:cNvPr>
          <p:cNvCxnSpPr/>
          <p:nvPr/>
        </p:nvCxnSpPr>
        <p:spPr>
          <a:xfrm>
            <a:off x="3891105" y="4234229"/>
            <a:ext cx="0" cy="520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2DDBC1-4C7D-4D14-A249-26AE8B5253A7}"/>
              </a:ext>
            </a:extLst>
          </p:cNvPr>
          <p:cNvCxnSpPr/>
          <p:nvPr/>
        </p:nvCxnSpPr>
        <p:spPr>
          <a:xfrm>
            <a:off x="3538503" y="4245396"/>
            <a:ext cx="0" cy="520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84FF4F3-2F55-4262-A198-F483EE27F8F6}"/>
              </a:ext>
            </a:extLst>
          </p:cNvPr>
          <p:cNvCxnSpPr/>
          <p:nvPr/>
        </p:nvCxnSpPr>
        <p:spPr>
          <a:xfrm>
            <a:off x="1297492" y="4245396"/>
            <a:ext cx="0" cy="520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2C00A2-7FA1-4280-8856-D5D968F2674E}"/>
              </a:ext>
            </a:extLst>
          </p:cNvPr>
          <p:cNvCxnSpPr>
            <a:cxnSpLocks/>
            <a:stCxn id="7" idx="0"/>
            <a:endCxn id="7" idx="2"/>
          </p:cNvCxnSpPr>
          <p:nvPr/>
        </p:nvCxnSpPr>
        <p:spPr>
          <a:xfrm>
            <a:off x="1108471" y="4234229"/>
            <a:ext cx="0" cy="520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2BD789E-F262-4200-BFF3-45A9D7CC1FE6}"/>
              </a:ext>
            </a:extLst>
          </p:cNvPr>
          <p:cNvCxnSpPr/>
          <p:nvPr/>
        </p:nvCxnSpPr>
        <p:spPr>
          <a:xfrm>
            <a:off x="944883" y="4234229"/>
            <a:ext cx="0" cy="520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821A098-AC02-4FC4-B507-3CD949FF8AD4}"/>
              </a:ext>
            </a:extLst>
          </p:cNvPr>
          <p:cNvCxnSpPr/>
          <p:nvPr/>
        </p:nvCxnSpPr>
        <p:spPr>
          <a:xfrm>
            <a:off x="503615" y="3302391"/>
            <a:ext cx="0" cy="182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FE80FBD-8472-42CD-8EB2-C8F0B0530A95}"/>
              </a:ext>
            </a:extLst>
          </p:cNvPr>
          <p:cNvCxnSpPr/>
          <p:nvPr/>
        </p:nvCxnSpPr>
        <p:spPr>
          <a:xfrm>
            <a:off x="4290645" y="3211879"/>
            <a:ext cx="0" cy="309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329BDC-6228-490E-918A-F6392ACC2AE9}"/>
              </a:ext>
            </a:extLst>
          </p:cNvPr>
          <p:cNvCxnSpPr/>
          <p:nvPr/>
        </p:nvCxnSpPr>
        <p:spPr>
          <a:xfrm>
            <a:off x="4052407" y="3065804"/>
            <a:ext cx="0" cy="436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D2F4C0E-7E04-459D-89C4-E59BAB972D7F}"/>
              </a:ext>
            </a:extLst>
          </p:cNvPr>
          <p:cNvCxnSpPr/>
          <p:nvPr/>
        </p:nvCxnSpPr>
        <p:spPr>
          <a:xfrm>
            <a:off x="3891105" y="2995464"/>
            <a:ext cx="0" cy="520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85813CF-FBF2-492B-A969-F1D0B2F20490}"/>
              </a:ext>
            </a:extLst>
          </p:cNvPr>
          <p:cNvCxnSpPr/>
          <p:nvPr/>
        </p:nvCxnSpPr>
        <p:spPr>
          <a:xfrm>
            <a:off x="3651955" y="2888321"/>
            <a:ext cx="0" cy="661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DAFDCEE-0704-4451-99E2-48447CB561ED}"/>
              </a:ext>
            </a:extLst>
          </p:cNvPr>
          <p:cNvCxnSpPr/>
          <p:nvPr/>
        </p:nvCxnSpPr>
        <p:spPr>
          <a:xfrm>
            <a:off x="3390313" y="2697481"/>
            <a:ext cx="0" cy="900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3DCBFAF-4B40-42D8-8C8E-D1B41003B943}"/>
              </a:ext>
            </a:extLst>
          </p:cNvPr>
          <p:cNvCxnSpPr/>
          <p:nvPr/>
        </p:nvCxnSpPr>
        <p:spPr>
          <a:xfrm>
            <a:off x="3108960" y="2536630"/>
            <a:ext cx="0" cy="1026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8D41E0F-5482-4D97-887E-9B762A7F6F9B}"/>
              </a:ext>
            </a:extLst>
          </p:cNvPr>
          <p:cNvCxnSpPr/>
          <p:nvPr/>
        </p:nvCxnSpPr>
        <p:spPr>
          <a:xfrm>
            <a:off x="2791959" y="2366744"/>
            <a:ext cx="0" cy="1167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1909999-022E-43FA-83ED-652C687987D8}"/>
              </a:ext>
            </a:extLst>
          </p:cNvPr>
          <p:cNvCxnSpPr>
            <a:cxnSpLocks/>
          </p:cNvCxnSpPr>
          <p:nvPr/>
        </p:nvCxnSpPr>
        <p:spPr>
          <a:xfrm>
            <a:off x="2296511" y="2334284"/>
            <a:ext cx="0" cy="1167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0450BAE-61BB-49FA-96D6-DFC48FC70C77}"/>
              </a:ext>
            </a:extLst>
          </p:cNvPr>
          <p:cNvCxnSpPr/>
          <p:nvPr/>
        </p:nvCxnSpPr>
        <p:spPr>
          <a:xfrm>
            <a:off x="2039815" y="2489029"/>
            <a:ext cx="0" cy="1026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9C8B815-A068-4D7C-8AD3-656D9C5F4DAF}"/>
              </a:ext>
            </a:extLst>
          </p:cNvPr>
          <p:cNvCxnSpPr>
            <a:cxnSpLocks/>
          </p:cNvCxnSpPr>
          <p:nvPr/>
        </p:nvCxnSpPr>
        <p:spPr>
          <a:xfrm>
            <a:off x="1689988" y="2643773"/>
            <a:ext cx="30483" cy="872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5E8DF5D-ECA9-42FD-9CB3-AEAD31167B81}"/>
              </a:ext>
            </a:extLst>
          </p:cNvPr>
          <p:cNvCxnSpPr>
            <a:cxnSpLocks/>
          </p:cNvCxnSpPr>
          <p:nvPr/>
        </p:nvCxnSpPr>
        <p:spPr>
          <a:xfrm>
            <a:off x="1395811" y="2859766"/>
            <a:ext cx="14068" cy="661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62D8E6A-7B36-411D-9299-7512589F454B}"/>
              </a:ext>
            </a:extLst>
          </p:cNvPr>
          <p:cNvCxnSpPr/>
          <p:nvPr/>
        </p:nvCxnSpPr>
        <p:spPr>
          <a:xfrm>
            <a:off x="1051832" y="3030634"/>
            <a:ext cx="0" cy="450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402B01C-501D-48AB-A0EC-69226290B970}"/>
              </a:ext>
            </a:extLst>
          </p:cNvPr>
          <p:cNvCxnSpPr/>
          <p:nvPr/>
        </p:nvCxnSpPr>
        <p:spPr>
          <a:xfrm>
            <a:off x="790135" y="3199447"/>
            <a:ext cx="0" cy="309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8E2EE2DF-7FF1-417E-953E-C1BB3B345873}"/>
              </a:ext>
            </a:extLst>
          </p:cNvPr>
          <p:cNvSpPr/>
          <p:nvPr/>
        </p:nvSpPr>
        <p:spPr>
          <a:xfrm rot="17942886">
            <a:off x="3582470" y="1434116"/>
            <a:ext cx="138975" cy="28029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5126CDF-0C06-4369-9123-0475A2D1186D}"/>
              </a:ext>
            </a:extLst>
          </p:cNvPr>
          <p:cNvSpPr/>
          <p:nvPr/>
        </p:nvSpPr>
        <p:spPr>
          <a:xfrm rot="3620358">
            <a:off x="1245889" y="1448187"/>
            <a:ext cx="125243" cy="2752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7795EEB-5F3A-4AB7-ACAF-EB4268706B7E}"/>
              </a:ext>
            </a:extLst>
          </p:cNvPr>
          <p:cNvCxnSpPr>
            <a:cxnSpLocks/>
          </p:cNvCxnSpPr>
          <p:nvPr/>
        </p:nvCxnSpPr>
        <p:spPr>
          <a:xfrm>
            <a:off x="2407335" y="3817472"/>
            <a:ext cx="0" cy="148765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EE9306B4-E544-4ECC-878D-7F8D74B16CCE}"/>
              </a:ext>
            </a:extLst>
          </p:cNvPr>
          <p:cNvSpPr/>
          <p:nvPr/>
        </p:nvSpPr>
        <p:spPr>
          <a:xfrm>
            <a:off x="487203" y="5234791"/>
            <a:ext cx="3924887" cy="49236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Explosion: 8 Points 77">
            <a:extLst>
              <a:ext uri="{FF2B5EF4-FFF2-40B4-BE49-F238E27FC236}">
                <a16:creationId xmlns:a16="http://schemas.microsoft.com/office/drawing/2014/main" id="{837B7631-8722-4260-82CE-693B8D2047F7}"/>
              </a:ext>
            </a:extLst>
          </p:cNvPr>
          <p:cNvSpPr/>
          <p:nvPr/>
        </p:nvSpPr>
        <p:spPr>
          <a:xfrm>
            <a:off x="1910915" y="260719"/>
            <a:ext cx="3308553" cy="2291847"/>
          </a:xfrm>
          <a:prstGeom prst="irregularSeal1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57335" y="1497154"/>
            <a:ext cx="7324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 Black" panose="020B0A04020102020204" pitchFamily="34" charset="0"/>
              </a:rPr>
              <a:t>Change the sentences as directed.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51946" y="2847699"/>
            <a:ext cx="76303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 Dhaka is the capital of Bangladesh. ( Neg)</a:t>
            </a:r>
          </a:p>
          <a:p>
            <a:r>
              <a:rPr lang="en-US" sz="2800" b="1" dirty="0"/>
              <a:t>2. He is too late to catch the bus. (Neg)</a:t>
            </a:r>
          </a:p>
          <a:p>
            <a:r>
              <a:rPr lang="en-US" sz="2800" b="1" dirty="0"/>
              <a:t>3. The field was so hard that the farmer could not cultivate. (Aff)</a:t>
            </a:r>
          </a:p>
          <a:p>
            <a:r>
              <a:rPr lang="en-US" sz="2800" b="1" dirty="0"/>
              <a:t>4. Do not I read in class seven? (Aff)</a:t>
            </a:r>
          </a:p>
          <a:p>
            <a:r>
              <a:rPr lang="en-US" sz="2800" b="1" dirty="0"/>
              <a:t>5. The load is too heavy for me to carry. (Neg)</a:t>
            </a:r>
          </a:p>
        </p:txBody>
      </p:sp>
    </p:spTree>
    <p:extLst>
      <p:ext uri="{BB962C8B-B14F-4D97-AF65-F5344CB8AC3E}">
        <p14:creationId xmlns:p14="http://schemas.microsoft.com/office/powerpoint/2010/main" val="1129878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12" grpId="0"/>
      <p:bldP spid="2" grpId="0" build="p" bldLvl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.6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1|0.7|0.5|0.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219</TotalTime>
  <Words>502</Words>
  <Application>Microsoft Office PowerPoint</Application>
  <PresentationFormat>Widescreen</PresentationFormat>
  <Paragraphs>66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Unknown User</cp:lastModifiedBy>
  <cp:revision>27</cp:revision>
  <dcterms:created xsi:type="dcterms:W3CDTF">2020-08-14T00:37:28Z</dcterms:created>
  <dcterms:modified xsi:type="dcterms:W3CDTF">2021-01-22T10:28:22Z</dcterms:modified>
</cp:coreProperties>
</file>