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85" r:id="rId2"/>
    <p:sldId id="259" r:id="rId3"/>
    <p:sldId id="256" r:id="rId4"/>
    <p:sldId id="268" r:id="rId5"/>
    <p:sldId id="271" r:id="rId6"/>
    <p:sldId id="264" r:id="rId7"/>
    <p:sldId id="274" r:id="rId8"/>
    <p:sldId id="273" r:id="rId9"/>
    <p:sldId id="269" r:id="rId10"/>
    <p:sldId id="272" r:id="rId11"/>
    <p:sldId id="276" r:id="rId12"/>
    <p:sldId id="261" r:id="rId13"/>
    <p:sldId id="270" r:id="rId14"/>
    <p:sldId id="287" r:id="rId15"/>
    <p:sldId id="286" r:id="rId16"/>
    <p:sldId id="280" r:id="rId17"/>
    <p:sldId id="288" r:id="rId18"/>
    <p:sldId id="25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00CC"/>
    <a:srgbClr val="006600"/>
    <a:srgbClr val="EBA781"/>
    <a:srgbClr val="E4724E"/>
    <a:srgbClr val="8E70E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2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5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8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7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8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5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8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4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4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6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1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0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=""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2/3/2021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3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5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45" y="513566"/>
            <a:ext cx="11085534" cy="58696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43408" y="4747365"/>
            <a:ext cx="7052153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sz="8000" b="1" i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80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8000" b="1" i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3CF1BBF-6639-4A84-B483-D17F1EB2973D}"/>
              </a:ext>
            </a:extLst>
          </p:cNvPr>
          <p:cNvSpPr txBox="1"/>
          <p:nvPr/>
        </p:nvSpPr>
        <p:spPr>
          <a:xfrm>
            <a:off x="3566698" y="531775"/>
            <a:ext cx="5198302" cy="92333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5400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5400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endParaRPr lang="as-IN" sz="54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8515" y="1415441"/>
            <a:ext cx="1116069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১।গ্রামীণ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স্বায়ত্তশাসিত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অর্থলগ্নীকারী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২।যাদের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আধা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সীমাবদ্ধ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৩।গ্রামীণ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মাঠ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ম্যানেজার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কয়েকজন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পুরূষ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৪।ঋণ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আগ্রহী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সমমনা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পাঁচজন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৫।১০/১২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হ।প্রতিটি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উপ-কেন্দ্র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৬।সংশ্লিষ্ট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সাপ্তাহিক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বাধ্যতামূলক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৭।প্রত্যেক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সপ্তাহে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কমপক্ষে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সঞ্চয়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গৃহীত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৫%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ফান্ডে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৮।বিপদকালে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আপৎকালীন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তহবিল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৯।ঋণ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জামানতের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১০।গ্রামীণ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পরবর্তী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তদারক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১১।অংশগ্রহনমূলক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১২।ক্ষুদ্র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ফেরতের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545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2232">
        <p15:prstTrans prst="pageCurlDouble"/>
      </p:transition>
    </mc:Choice>
    <mc:Fallback xmlns="">
      <p:transition spd="slow" advTm="3223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43D6B2A-307E-411F-BC5E-F2D12BD7163E}"/>
              </a:ext>
            </a:extLst>
          </p:cNvPr>
          <p:cNvSpPr txBox="1"/>
          <p:nvPr/>
        </p:nvSpPr>
        <p:spPr>
          <a:xfrm>
            <a:off x="3219363" y="523387"/>
            <a:ext cx="5753274" cy="769441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4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4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4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endParaRPr lang="as-IN" sz="44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8515" y="1290180"/>
            <a:ext cx="111481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ভূমিহীন,দুঃস্থ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অসহায়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জনগণের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ভাগ্যের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জীবনমানের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সাধনের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লক্ষ্যেই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 smtClean="0"/>
          </a:p>
          <a:p>
            <a:pPr marL="0" lvl="2" algn="just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১।ভূমিহীন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কৃষক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দুঃস্থ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লোকদের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গৃহীত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উপার্জনকারী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কর্মকান্ডে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শর্তে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ঋণদান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lvl="2" algn="just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২।বেকার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জনগোষ্টীর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আত্নকর্মসংস্থানের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সুযোগ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lvl="2" algn="just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৩।সুদখোর ও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মহাজনদের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শোষণ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নির্যাতন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দরিদ্র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জনগণকে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lvl="2" algn="just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৪।গ্রামের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দরিদ্র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জনগণের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জীবনমানের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সাধনে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সহায়তা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lvl="2" algn="just"/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৫।গ্রামীণ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জনগণের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পারস্পারিক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সহযোগিতামূলক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মনোভাব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সৃষ্টির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আর্থ-সামাজিক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অর্জনে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সহায়তা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32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4509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7507">
        <p15:prstTrans prst="pageCurlDouble"/>
      </p:transition>
    </mc:Choice>
    <mc:Fallback xmlns="">
      <p:transition spd="slow" advTm="6750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ACC4BD5-441B-4C4A-9216-A59A60E23801}"/>
              </a:ext>
            </a:extLst>
          </p:cNvPr>
          <p:cNvSpPr txBox="1"/>
          <p:nvPr/>
        </p:nvSpPr>
        <p:spPr>
          <a:xfrm>
            <a:off x="3151513" y="473420"/>
            <a:ext cx="5691862" cy="92333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endParaRPr lang="as-IN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5989" y="1396750"/>
            <a:ext cx="1121079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১।ঋণ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কর্মসূচীঃ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কৃষিকাজ,ব্যবসা-বাণিজ্য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পশুপালন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যানবাহন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প্রক্রিয়াজাতকরণ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বাজারজাতকরণ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মৎস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প্রকল্পে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ঋণপ্রদান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২।জয়সাগর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প্রকল্পঃ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১৯৮৬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পাবনা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সিরাজগঞ্জ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৪টি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থানায়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জয়সাগর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মৎস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প্রকল্প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মৎস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প্রকল্প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১৯৮৬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পুকুরগুলোর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করওরে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৩।পোনা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কেন্দ্রঃ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প্রকল্পের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অধীনে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১৯৮৬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হ্যাচারীর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সর্বোচ্চ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গৌরব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47589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1339">
        <p15:prstTrans prst="pageCurlDouble"/>
      </p:transition>
    </mc:Choice>
    <mc:Fallback xmlns="">
      <p:transition spd="slow" advTm="4133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8C37C960-91F5-4F61-B2CD-8A03792072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5C31099-1BBD-40CE-BC60-FCE5074194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2BCBDFC-4ADF-4297-B113-3B3F524F28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CD1FC1EF-ABB9-4B80-9582-E47C76BD06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2743200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1088ED32-3423-429F-96E6-C5BF1A957D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C7C788C1-07E3-4AC3-B8E7-37A0856A0D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ame 19">
            <a:extLst>
              <a:ext uri="{FF2B5EF4-FFF2-40B4-BE49-F238E27FC236}">
                <a16:creationId xmlns="" xmlns:a16="http://schemas.microsoft.com/office/drawing/2014/main" id="{BBB1F149-105F-4CE9-A59E-12133DCF58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664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3567" y="613775"/>
            <a:ext cx="11185743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৪।চকরিয়া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চিংড়ি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খামারঃ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মৎস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চকরিয়ায়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শ’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চিংড়ি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করে।১৯৮৬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চিংড়ি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মৌসুমে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২৩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চিংড়ি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৫।গৃহ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নির্মাণ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কর্মসূচীঃ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১৯৮৪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কর্মসূচী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১৯৮৭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অস্বাভাবিক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যায়।মাত্র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সিমেন্টের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পিলারের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উপযোগী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১৯৮৭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২৩,৪০৮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কর্মসূচীর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৬।অগভীর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নলকূপ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ধানকল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স্থাপনঃ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উদ্যোগে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অগভীর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নলকূপ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ধানকল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কর্মসূচীর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১৯৮১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উদ্যোগে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অগভীর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নলকূপ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যৌথভাবে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পরিশোধ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দেয়।ধানকল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প্রকল্প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উদ্যোগ।এ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প্রকল্পের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অধীনে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ধানকল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আত্নকর্মসংস্থানের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সুযোগ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4580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2751">
        <p15:prstTrans prst="pageCurlDouble"/>
      </p:transition>
    </mc:Choice>
    <mc:Fallback xmlns="">
      <p:transition spd="slow" advTm="3275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2082" y="2154477"/>
            <a:ext cx="9394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Anxjcj</a:t>
            </a:r>
            <a:r>
              <a:rPr lang="en-US" dirty="0" smtClean="0"/>
              <a:t> m k </a:t>
            </a:r>
            <a:r>
              <a:rPr lang="en-US" dirty="0" err="1" smtClean="0"/>
              <a:t>kkkkkkkkkkkkkkkk</a:t>
            </a:r>
            <a:endParaRPr lang="en-US" dirty="0"/>
          </a:p>
        </p:txBody>
      </p:sp>
      <p:sp useBgFill="1">
        <p:nvSpPr>
          <p:cNvPr id="3" name="Rectangle 2">
            <a:extLst>
              <a:ext uri="{FF2B5EF4-FFF2-40B4-BE49-F238E27FC236}">
                <a16:creationId xmlns="" xmlns:a16="http://schemas.microsoft.com/office/drawing/2014/main" id="{8C37C960-91F5-4F61-B2CD-8A03792072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>
            <a:extLst>
              <a:ext uri="{FF2B5EF4-FFF2-40B4-BE49-F238E27FC236}">
                <a16:creationId xmlns="" xmlns:a16="http://schemas.microsoft.com/office/drawing/2014/main" id="{19CD0FA5-52C8-4AAF-8492-77C7D24241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33506" r="-1" b="10234"/>
          <a:stretch/>
        </p:blipFill>
        <p:spPr>
          <a:xfrm>
            <a:off x="3068" y="-1327"/>
            <a:ext cx="12188932" cy="6857326"/>
          </a:xfrm>
          <a:prstGeom prst="rect">
            <a:avLst/>
          </a:prstGeom>
        </p:spPr>
      </p:pic>
      <p:sp>
        <p:nvSpPr>
          <p:cNvPr id="5" name="Frame 4">
            <a:extLst>
              <a:ext uri="{FF2B5EF4-FFF2-40B4-BE49-F238E27FC236}">
                <a16:creationId xmlns="" xmlns:a16="http://schemas.microsoft.com/office/drawing/2014/main" id="{BBB1F149-105F-4CE9-A59E-12133DCF58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664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9814" y="513567"/>
            <a:ext cx="5511452" cy="16409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prstTxWarp prst="textDeflateBottom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400" b="1" i="1" u="sng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b="1" i="1" u="sng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3567" y="2523809"/>
            <a:ext cx="11173217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উদ্যোক্তা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ক)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ড.আতিউর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খ)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ড.মুহাম্মদ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ইউনুস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গ)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ফজলে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হাসান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আবেদ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ঘ)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আখতার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২।গ্রামীণ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ক)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খ)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বেসরকারী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গ)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ঘ)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দেশীয়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04981" y="1738647"/>
            <a:ext cx="1741117" cy="52322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০৫ </a:t>
            </a:r>
            <a:r>
              <a:rPr lang="en-US" sz="2800" dirty="0" err="1" smtClean="0"/>
              <a:t>মিনিট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3933173" y="5085196"/>
            <a:ext cx="488515" cy="4262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17508" y="3269293"/>
            <a:ext cx="475988" cy="39928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="" xmlns:a16="http://schemas.microsoft.com/office/drawing/2014/main" id="{3E6BFA37-7165-40F4-8142-1E2C212D2165}"/>
              </a:ext>
            </a:extLst>
          </p:cNvPr>
          <p:cNvSpPr/>
          <p:nvPr/>
        </p:nvSpPr>
        <p:spPr>
          <a:xfrm>
            <a:off x="2254249" y="1642440"/>
            <a:ext cx="7835900" cy="3048000"/>
          </a:xfrm>
          <a:prstGeom prst="fram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6550AA6-0F94-4D93-87DC-A84DB9F984D1}"/>
              </a:ext>
            </a:extLst>
          </p:cNvPr>
          <p:cNvSpPr txBox="1"/>
          <p:nvPr/>
        </p:nvSpPr>
        <p:spPr>
          <a:xfrm>
            <a:off x="3079748" y="2381610"/>
            <a:ext cx="6227089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as-IN" sz="9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ধন্যবাদ</a:t>
            </a:r>
            <a:endParaRPr lang="en-US" sz="9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7" name="Rectangle 6">
            <a:extLst>
              <a:ext uri="{FF2B5EF4-FFF2-40B4-BE49-F238E27FC236}">
                <a16:creationId xmlns="" xmlns:a16="http://schemas.microsoft.com/office/drawing/2014/main" id="{8C37C960-91F5-4F61-B2CD-8A03792072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">
            <a:extLst>
              <a:ext uri="{FF2B5EF4-FFF2-40B4-BE49-F238E27FC236}">
                <a16:creationId xmlns="" xmlns:a16="http://schemas.microsoft.com/office/drawing/2014/main" id="{19CD0FA5-52C8-4AAF-8492-77C7D24241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33506" r="-1" b="10234"/>
          <a:stretch/>
        </p:blipFill>
        <p:spPr>
          <a:xfrm>
            <a:off x="0" y="-664"/>
            <a:ext cx="12188932" cy="6857326"/>
          </a:xfrm>
          <a:prstGeom prst="rect">
            <a:avLst/>
          </a:prstGeom>
        </p:spPr>
      </p:pic>
      <p:sp>
        <p:nvSpPr>
          <p:cNvPr id="9" name="Frame 8">
            <a:extLst>
              <a:ext uri="{FF2B5EF4-FFF2-40B4-BE49-F238E27FC236}">
                <a16:creationId xmlns="" xmlns:a16="http://schemas.microsoft.com/office/drawing/2014/main" id="{BBB1F149-105F-4CE9-A59E-12133DCF58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664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6093" y="538619"/>
            <a:ext cx="11110586" cy="60016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ঋণপ্রদান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i.কৃষি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বনখাতে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ii.সেবা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iii.দোকান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ক)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ii  খ)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iii  গ) ii ও iii    ঘ)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i,ii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iii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৪।গ্রামীণ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উদ্বুদ্ধ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i.স্বাস্থ্যসম্মত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পায়খানা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ii.ঘুষ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iii.বাল্যবিবাহ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রোধে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ক)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ii  খ)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iii  গ) ii ও iii    ঘ)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i,ii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iii</a:t>
            </a:r>
          </a:p>
        </p:txBody>
      </p:sp>
      <p:sp>
        <p:nvSpPr>
          <p:cNvPr id="10" name="Oval 9"/>
          <p:cNvSpPr/>
          <p:nvPr/>
        </p:nvSpPr>
        <p:spPr>
          <a:xfrm>
            <a:off x="5837128" y="3001743"/>
            <a:ext cx="488515" cy="4262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37127" y="6008974"/>
            <a:ext cx="488515" cy="4262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7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093" y="463463"/>
            <a:ext cx="1114816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অনিকার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বাবা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বেসরকারি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সংস্থায়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চাকুরি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করে,যেটি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১৯৮৩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এদেশে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চট্টগ্রামের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জোবরা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গ্রামে।সংস্থাটি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ভূমিহীন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মহিলাদের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আর্থ-সামাজিক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অবস্থার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উন্নয়নের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অনিকার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সংস্থায়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just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ক)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প্রশিকা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খ)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ব্রাক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গ)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ঘ)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সংস্থাটি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i.সঞ্চয়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ঋণদান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ii.নারীর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iii.বৃক্ষরোপন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ক)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ii  খ)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iii  গ) ii ও iii    ঘ)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i,ii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iii</a:t>
            </a:r>
          </a:p>
        </p:txBody>
      </p:sp>
      <p:sp>
        <p:nvSpPr>
          <p:cNvPr id="3" name="Oval 2"/>
          <p:cNvSpPr/>
          <p:nvPr/>
        </p:nvSpPr>
        <p:spPr>
          <a:xfrm>
            <a:off x="914401" y="5924440"/>
            <a:ext cx="488515" cy="4262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759896" y="2987924"/>
            <a:ext cx="488515" cy="4262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61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6219">
        <p15:prstTrans prst="pageCurlDouble"/>
      </p:transition>
    </mc:Choice>
    <mc:Fallback xmlns="">
      <p:transition spd="slow" advTm="10621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F82496A-D29B-4D1F-BDA1-4F27F1A491A6}"/>
              </a:ext>
            </a:extLst>
          </p:cNvPr>
          <p:cNvSpPr txBox="1"/>
          <p:nvPr/>
        </p:nvSpPr>
        <p:spPr>
          <a:xfrm>
            <a:off x="534225" y="2995927"/>
            <a:ext cx="11120501" cy="156966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ব্রাকের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C42A0C0-70D8-4BD5-97A5-86571403622A}"/>
              </a:ext>
            </a:extLst>
          </p:cNvPr>
          <p:cNvSpPr txBox="1"/>
          <p:nvPr/>
        </p:nvSpPr>
        <p:spPr>
          <a:xfrm>
            <a:off x="3382028" y="563671"/>
            <a:ext cx="5461348" cy="1639020"/>
          </a:xfrm>
          <a:prstGeom prst="rect">
            <a:avLst/>
          </a:prstGeom>
          <a:noFill/>
        </p:spPr>
        <p:txBody>
          <a:bodyPr wrap="square">
            <a:prstTxWarp prst="textDeflateBottom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sz="4400" b="1" i="1" u="sng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b="1" i="1" u="sng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u="sng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as-IN" sz="4400" b="1" i="1" u="sng" dirty="0">
              <a:ln w="12700">
                <a:solidFill>
                  <a:schemeClr val="accent1"/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673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8C37C960-91F5-4F61-B2CD-8A03792072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5C31099-1BBD-40CE-BC60-FCE5074194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2BCBDFC-4ADF-4297-B113-3B3F524F28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CD1FC1EF-ABB9-4B80-9582-E47C76BD06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2743200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1088ED32-3423-429F-96E6-C5BF1A957D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C7C788C1-07E3-4AC3-B8E7-37A0856A0D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1">
            <a:extLst>
              <a:ext uri="{FF2B5EF4-FFF2-40B4-BE49-F238E27FC236}">
                <a16:creationId xmlns="" xmlns:a16="http://schemas.microsoft.com/office/drawing/2014/main" id="{19CD0FA5-52C8-4AAF-8492-77C7D24241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33506" r="-1" b="10234"/>
          <a:stretch/>
        </p:blipFill>
        <p:spPr>
          <a:xfrm>
            <a:off x="-2" y="-1327"/>
            <a:ext cx="12188932" cy="6857326"/>
          </a:xfrm>
          <a:prstGeom prst="rect">
            <a:avLst/>
          </a:prstGeom>
        </p:spPr>
      </p:pic>
      <p:sp>
        <p:nvSpPr>
          <p:cNvPr id="20" name="Frame 19">
            <a:extLst>
              <a:ext uri="{FF2B5EF4-FFF2-40B4-BE49-F238E27FC236}">
                <a16:creationId xmlns="" xmlns:a16="http://schemas.microsoft.com/office/drawing/2014/main" id="{BBB1F149-105F-4CE9-A59E-12133DCF58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664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41" y="488515"/>
            <a:ext cx="11210795" cy="58621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50712" y="3339757"/>
            <a:ext cx="5642974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sz="8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endParaRPr lang="en-US" sz="8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4023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6297">
        <p15:prstTrans prst="wind"/>
      </p:transition>
    </mc:Choice>
    <mc:Fallback xmlns="">
      <p:transition spd="slow" advTm="629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BA5723A-EB64-4518-82A1-C52913589763}"/>
              </a:ext>
            </a:extLst>
          </p:cNvPr>
          <p:cNvSpPr txBox="1"/>
          <p:nvPr/>
        </p:nvSpPr>
        <p:spPr>
          <a:xfrm>
            <a:off x="2407844" y="964505"/>
            <a:ext cx="8414644" cy="415498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sz="66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6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এনামুল</a:t>
            </a:r>
            <a:r>
              <a:rPr lang="en-US" sz="6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r>
              <a:rPr lang="as-IN" sz="6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as-IN" sz="6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66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6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</a:p>
          <a:p>
            <a:pPr algn="ctr"/>
            <a:r>
              <a:rPr lang="as-IN" sz="6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en-US" sz="6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as-IN" sz="6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কাকনহাট</a:t>
            </a:r>
            <a:r>
              <a:rPr lang="en-US" sz="6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ডিগ্রি</a:t>
            </a:r>
            <a:r>
              <a:rPr lang="en-US" sz="6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কলেজ,রাজশাহী</a:t>
            </a:r>
            <a:endParaRPr lang="en-US" sz="6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07" y="964506"/>
            <a:ext cx="3333750" cy="3356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493" y="1528175"/>
            <a:ext cx="2129425" cy="22546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7978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7513">
        <p15:prstTrans prst="curtains"/>
      </p:transition>
    </mc:Choice>
    <mc:Fallback xmlns="">
      <p:transition spd="slow" advTm="751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8C37C960-91F5-4F61-B2CD-8A03792072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17EBEED7-78AA-45FF-A020-BDD7389C214E}"/>
              </a:ext>
            </a:extLst>
          </p:cNvPr>
          <p:cNvSpPr txBox="1"/>
          <p:nvPr/>
        </p:nvSpPr>
        <p:spPr>
          <a:xfrm>
            <a:off x="2582082" y="544949"/>
            <a:ext cx="7361864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as-IN" sz="8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en-US" sz="8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8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প্রথম </a:t>
            </a:r>
            <a:r>
              <a:rPr lang="as-IN" sz="8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পত্র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4257081-F914-4544-B746-87ED4A8E946F}"/>
              </a:ext>
            </a:extLst>
          </p:cNvPr>
          <p:cNvSpPr txBox="1"/>
          <p:nvPr/>
        </p:nvSpPr>
        <p:spPr>
          <a:xfrm>
            <a:off x="450938" y="3881616"/>
            <a:ext cx="1162415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C00CC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Social Development 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C00CC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C00CC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Bangladesh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C00CC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E6685852-CF91-46C8-B5E5-57923900CDE9}"/>
              </a:ext>
            </a:extLst>
          </p:cNvPr>
          <p:cNvSpPr txBox="1"/>
          <p:nvPr/>
        </p:nvSpPr>
        <p:spPr>
          <a:xfrm>
            <a:off x="304601" y="2321004"/>
            <a:ext cx="11579749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sz="6600" b="1" i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দশ</a:t>
            </a:r>
            <a:r>
              <a:rPr lang="as-IN" sz="6600" b="1" i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 অধ</a:t>
            </a:r>
            <a:r>
              <a:rPr lang="en-US" sz="6600" b="1" i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্যায়ঃ</a:t>
            </a:r>
            <a:r>
              <a:rPr lang="en-US" sz="6600" b="1" i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i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6600" b="1" i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i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6600" b="1" i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i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endParaRPr lang="as-IN" sz="6600" b="1" i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63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922">
        <p14:window dir="vert"/>
      </p:transition>
    </mc:Choice>
    <mc:Fallback xmlns="">
      <p:transition spd="slow" advTm="1492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DFB9606-C5C5-4BBC-820D-07834251D702}"/>
              </a:ext>
            </a:extLst>
          </p:cNvPr>
          <p:cNvSpPr txBox="1"/>
          <p:nvPr/>
        </p:nvSpPr>
        <p:spPr>
          <a:xfrm>
            <a:off x="2675197" y="495840"/>
            <a:ext cx="6655816" cy="1015663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as-IN" sz="60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58924FE-26DC-4F04-B8F2-F2D2D7DED5CE}"/>
              </a:ext>
            </a:extLst>
          </p:cNvPr>
          <p:cNvSpPr txBox="1"/>
          <p:nvPr/>
        </p:nvSpPr>
        <p:spPr>
          <a:xfrm>
            <a:off x="1366880" y="5507155"/>
            <a:ext cx="29552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cs typeface="Nikosh" panose="02000000000000000000" pitchFamily="2" charset="0"/>
              </a:rPr>
              <a:t>ডঃ</a:t>
            </a:r>
            <a:r>
              <a:rPr lang="en-US" sz="4400" dirty="0">
                <a:cs typeface="Nikosh" panose="02000000000000000000" pitchFamily="2" charset="0"/>
              </a:rPr>
              <a:t> </a:t>
            </a:r>
            <a:r>
              <a:rPr lang="en-US" sz="4400" dirty="0" err="1">
                <a:cs typeface="Nikosh" panose="02000000000000000000" pitchFamily="2" charset="0"/>
              </a:rPr>
              <a:t>ইউনুস</a:t>
            </a:r>
            <a:r>
              <a:rPr lang="en-US" sz="3600" dirty="0">
                <a:cs typeface="Nikosh" panose="02000000000000000000" pitchFamily="2" charset="0"/>
              </a:rPr>
              <a:t> </a:t>
            </a:r>
            <a:r>
              <a:rPr lang="en-US" sz="3200" dirty="0">
                <a:cs typeface="Nikosh" panose="02000000000000000000" pitchFamily="2" charset="0"/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CA54EA4-1C69-4412-B254-37DB577AC7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8" y="1511503"/>
            <a:ext cx="4058433" cy="40876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915" y="1511503"/>
            <a:ext cx="5549030" cy="468888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433380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7500">
        <p15:prstTrans prst="pageCurlDouble"/>
      </p:transition>
    </mc:Choice>
    <mc:Fallback xmlns="">
      <p:transition spd="slow" advTm="27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71" y="789139"/>
            <a:ext cx="5912285" cy="49102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956" y="789140"/>
            <a:ext cx="5135672" cy="491020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1427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3204">
        <p15:prstTrans prst="pageCurlDouble"/>
      </p:transition>
    </mc:Choice>
    <mc:Fallback xmlns="">
      <p:transition spd="slow" advTm="3320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78224F2-CD3C-4BB7-B883-EC615057E840}"/>
              </a:ext>
            </a:extLst>
          </p:cNvPr>
          <p:cNvSpPr txBox="1"/>
          <p:nvPr/>
        </p:nvSpPr>
        <p:spPr>
          <a:xfrm>
            <a:off x="2933698" y="626300"/>
            <a:ext cx="6673764" cy="2091847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prstTxWarp prst="textDeflateBottom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as-IN" sz="54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0839315-CC46-4200-B5FD-57DDF272D585}"/>
              </a:ext>
            </a:extLst>
          </p:cNvPr>
          <p:cNvSpPr txBox="1"/>
          <p:nvPr/>
        </p:nvSpPr>
        <p:spPr>
          <a:xfrm>
            <a:off x="867325" y="3420270"/>
            <a:ext cx="10606516" cy="830997"/>
          </a:xfrm>
          <a:prstGeom prst="rect">
            <a:avLst/>
          </a:prstGeom>
          <a:solidFill>
            <a:schemeClr val="bg1"/>
          </a:solidFill>
          <a:ln w="28575">
            <a:noFill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  <a:sp3d extrusionH="57150">
              <a:bevelT w="38100" h="38100" prst="angle"/>
            </a:sp3d>
          </a:bodyPr>
          <a:lstStyle/>
          <a:p>
            <a:pPr algn="ctr"/>
            <a:r>
              <a:rPr lang="en-US" sz="4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উন্নয়নে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ভুমিকা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5">
            <a:extLst>
              <a:ext uri="{FF2B5EF4-FFF2-40B4-BE49-F238E27FC236}">
                <a16:creationId xmlns="" xmlns:a16="http://schemas.microsoft.com/office/drawing/2014/main" id="{9ABB31B3-BDEC-47F5-9534-4CCC20B02A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539" y="4251267"/>
            <a:ext cx="5574082" cy="20862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6998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5450">
        <p14:doors dir="vert"/>
      </p:transition>
    </mc:Choice>
    <mc:Fallback xmlns="">
      <p:transition spd="slow" advTm="5545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197" y="1953061"/>
            <a:ext cx="110479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 </a:t>
            </a:r>
            <a:r>
              <a:rPr lang="bn-IN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>
              <a:lnSpc>
                <a:spcPct val="200000"/>
              </a:lnSpc>
            </a:pPr>
            <a:r>
              <a:rPr lang="en-US" sz="3200" dirty="0" smtClean="0">
                <a:solidFill>
                  <a:srgbClr val="CC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3200" dirty="0" err="1" smtClean="0">
                <a:solidFill>
                  <a:srgbClr val="CC00CC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গ্রামীণ</a:t>
            </a:r>
            <a:r>
              <a:rPr lang="en-US" sz="3200" dirty="0" smtClean="0">
                <a:solidFill>
                  <a:srgbClr val="CC00CC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ব্যাংক</a:t>
            </a:r>
            <a:r>
              <a:rPr lang="en-US" sz="3200" dirty="0" smtClean="0">
                <a:solidFill>
                  <a:srgbClr val="CC00CC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CC00CC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সে</a:t>
            </a:r>
            <a:r>
              <a:rPr lang="en-US" sz="3200" dirty="0" smtClean="0">
                <a:solidFill>
                  <a:srgbClr val="CC00CC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3200" dirty="0" smtClean="0">
                <a:solidFill>
                  <a:srgbClr val="CC00CC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ধারণা</a:t>
            </a:r>
            <a:r>
              <a:rPr lang="en-US" sz="3200" dirty="0" smtClean="0">
                <a:solidFill>
                  <a:srgbClr val="CC00CC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লাভ</a:t>
            </a:r>
            <a:r>
              <a:rPr lang="en-US" sz="3200" dirty="0" smtClean="0">
                <a:solidFill>
                  <a:srgbClr val="CC00CC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CC00CC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CC00CC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>
              <a:lnSpc>
                <a:spcPct val="200000"/>
              </a:lnSpc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</a:t>
            </a:r>
            <a:r>
              <a:rPr lang="en-US" sz="32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গ্রামীণ</a:t>
            </a:r>
            <a:r>
              <a:rPr lang="en-US" sz="32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ব্যাংকের</a:t>
            </a:r>
            <a:r>
              <a:rPr lang="en-US" sz="32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উদ্দেশ্য</a:t>
            </a:r>
            <a:r>
              <a:rPr lang="en-US" sz="32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লক্ষ্য</a:t>
            </a:r>
            <a:r>
              <a:rPr lang="en-US" sz="32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endParaRPr lang="en-US" sz="3200" dirty="0" smtClean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200000"/>
              </a:lnSpc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</a:t>
            </a:r>
            <a:r>
              <a:rPr lang="en-US" sz="2800" dirty="0" err="1">
                <a:solidFill>
                  <a:srgbClr val="80008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বাংলাদেশের</a:t>
            </a:r>
            <a:r>
              <a:rPr lang="en-US" sz="28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80008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2800" dirty="0" smtClean="0">
                <a:solidFill>
                  <a:srgbClr val="80008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80008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উন্নয়নে</a:t>
            </a:r>
            <a:r>
              <a:rPr lang="en-US" sz="2800" dirty="0" smtClean="0">
                <a:solidFill>
                  <a:srgbClr val="80008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80008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গ্রামীণ</a:t>
            </a:r>
            <a:r>
              <a:rPr lang="en-US" sz="2800" dirty="0" smtClean="0">
                <a:solidFill>
                  <a:srgbClr val="80008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80008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ব্যাংকের</a:t>
            </a:r>
            <a:r>
              <a:rPr lang="en-US" sz="2800" dirty="0" smtClean="0">
                <a:solidFill>
                  <a:srgbClr val="80008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80008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কার্যাবলী</a:t>
            </a:r>
            <a:r>
              <a:rPr lang="en-US" sz="2800" dirty="0" smtClean="0">
                <a:solidFill>
                  <a:srgbClr val="80008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80008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r>
              <a:rPr lang="en-US" sz="2800" dirty="0" smtClean="0">
                <a:solidFill>
                  <a:srgbClr val="80008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80008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rgbClr val="80008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80008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2800" dirty="0" smtClean="0">
                <a:solidFill>
                  <a:srgbClr val="80008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 </a:t>
            </a:r>
            <a:endParaRPr lang="en-US" sz="2800" dirty="0">
              <a:solidFill>
                <a:srgbClr val="80008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0757" y="513568"/>
            <a:ext cx="5632174" cy="1690014"/>
          </a:xfrm>
          <a:prstGeom prst="rect">
            <a:avLst/>
          </a:prstGeom>
        </p:spPr>
        <p:txBody>
          <a:bodyPr wrap="square">
            <a:prstTxWarp prst="textDeflateBottom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b="1" i="1" u="sng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b="1" i="1" u="sng" dirty="0" smtClean="0">
              <a:ln w="12700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524188" y="3394448"/>
            <a:ext cx="1073427" cy="636105"/>
          </a:xfrm>
          <a:prstGeom prst="rightArrowCallout">
            <a:avLst/>
          </a:prstGeom>
          <a:ln w="28575">
            <a:solidFill>
              <a:srgbClr val="CC00CC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474085" y="4293599"/>
            <a:ext cx="1073426" cy="636105"/>
          </a:xfrm>
          <a:prstGeom prst="rightArrowCallout">
            <a:avLst/>
          </a:prstGeom>
          <a:ln w="28575">
            <a:solidFill>
              <a:srgbClr val="CC00CC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6" name="Right Arrow Callout 5"/>
          <p:cNvSpPr/>
          <p:nvPr/>
        </p:nvSpPr>
        <p:spPr>
          <a:xfrm>
            <a:off x="524188" y="5285411"/>
            <a:ext cx="1073426" cy="636105"/>
          </a:xfrm>
          <a:prstGeom prst="rightArrowCallout">
            <a:avLst/>
          </a:prstGeom>
          <a:ln w="28575">
            <a:solidFill>
              <a:srgbClr val="CC00CC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8367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5024">
        <p15:prstTrans prst="pageCurlDouble"/>
      </p:transition>
    </mc:Choice>
    <mc:Fallback xmlns="">
      <p:transition spd="slow" advTm="4502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7C7D48D-F8DF-4000-9466-D71FF2FC38BA}"/>
              </a:ext>
            </a:extLst>
          </p:cNvPr>
          <p:cNvSpPr txBox="1"/>
          <p:nvPr/>
        </p:nvSpPr>
        <p:spPr>
          <a:xfrm>
            <a:off x="520699" y="1534067"/>
            <a:ext cx="111506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পল্লী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ভূমিহীন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পুরূষ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আত্নকর্মসংস্থানের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সুযোগ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ঋণদানের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বলে।গ্রামাঞ্চলের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দুঃস্থ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অসহায়দের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কল্যাণে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বাস্তবমূখী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পদক্ষেপ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ইউনুস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উদ্যোক্তা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১৯৭৬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পরীক্ষামূলকভাবে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জোবরা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ঋণদান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কর্মসূচী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হ।পরবর্তীতে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১৯৭৮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পরীক্ষামূলক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7BCCC6F-B01D-4520-AF65-8336DD7A694A}"/>
              </a:ext>
            </a:extLst>
          </p:cNvPr>
          <p:cNvSpPr txBox="1"/>
          <p:nvPr/>
        </p:nvSpPr>
        <p:spPr>
          <a:xfrm>
            <a:off x="3077385" y="433947"/>
            <a:ext cx="6037229" cy="1200329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  <a:sp3d extrusionH="57150">
              <a:bevelT h="25400" prst="softRound"/>
            </a:sp3d>
          </a:bodyPr>
          <a:lstStyle/>
          <a:p>
            <a:pPr algn="ctr"/>
            <a:r>
              <a:rPr lang="en-US" sz="7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as-IN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9654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8400">
        <p15:prstTrans prst="pageCurlDouble"/>
      </p:transition>
    </mc:Choice>
    <mc:Fallback xmlns="">
      <p:transition spd="slow" advTm="584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8C37C960-91F5-4F61-B2CD-8A03792072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5C31099-1BBD-40CE-BC60-FCE5074194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2BCBDFC-4ADF-4297-B113-3B3F524F28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CD1FC1EF-ABB9-4B80-9582-E47C76BD06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2743200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1088ED32-3423-429F-96E6-C5BF1A957D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C7C788C1-07E3-4AC3-B8E7-37A0856A0D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ame 19">
            <a:extLst>
              <a:ext uri="{FF2B5EF4-FFF2-40B4-BE49-F238E27FC236}">
                <a16:creationId xmlns="" xmlns:a16="http://schemas.microsoft.com/office/drawing/2014/main" id="{BBB1F149-105F-4CE9-A59E-12133DCF58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664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AE1B737-820E-4693-9CE8-C85F9AAC2E7F}"/>
              </a:ext>
            </a:extLst>
          </p:cNvPr>
          <p:cNvSpPr txBox="1"/>
          <p:nvPr/>
        </p:nvSpPr>
        <p:spPr>
          <a:xfrm>
            <a:off x="514207" y="603883"/>
            <a:ext cx="11160537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জোবরা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সফলতা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অভিজ্ঞতাকে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লাগিয়ে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সহায়তায়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১৯৭৯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টাঙ্গাইলসহ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কতিপয়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জেলায়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খোলা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১৯৮৩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সেপ্টেম্বর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অধ্যাদেশ”জারি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গ্রামীণকে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প্রাতিষ্ঠানিক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কাঠামো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মর্যাদা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হ।বর্তমানে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সমগ্র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গ্রামাঞ্চলে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বিস্তৃত।মহাজন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সুদখোরদের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শোষণ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নির্যাতনের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ভূমিহীনদের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কর্মসূচী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নেই।বাংলাদেশের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ধারণাটি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গোটা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অভূতপূর্ব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সাড়া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আগ্রহ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3251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8582">
        <p15:prstTrans prst="pageCurlDouble"/>
      </p:transition>
    </mc:Choice>
    <mc:Fallback xmlns="">
      <p:transition spd="slow" advTm="485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8"/>
</p:tagLst>
</file>

<file path=ppt/theme/theme1.xml><?xml version="1.0" encoding="utf-8"?>
<a:theme xmlns:a="http://schemas.openxmlformats.org/drawingml/2006/main" name="LuminousVTI">
  <a:themeElements>
    <a:clrScheme name="AnalogousFromDarkSeedLeftStep">
      <a:dk1>
        <a:srgbClr val="000000"/>
      </a:dk1>
      <a:lt1>
        <a:srgbClr val="FFFFFF"/>
      </a:lt1>
      <a:dk2>
        <a:srgbClr val="321C1D"/>
      </a:dk2>
      <a:lt2>
        <a:srgbClr val="F0F3F2"/>
      </a:lt2>
      <a:accent1>
        <a:srgbClr val="DF3185"/>
      </a:accent1>
      <a:accent2>
        <a:srgbClr val="CD1FBB"/>
      </a:accent2>
      <a:accent3>
        <a:srgbClr val="A831DF"/>
      </a:accent3>
      <a:accent4>
        <a:srgbClr val="562AD0"/>
      </a:accent4>
      <a:accent5>
        <a:srgbClr val="314ADF"/>
      </a:accent5>
      <a:accent6>
        <a:srgbClr val="1F81CD"/>
      </a:accent6>
      <a:hlink>
        <a:srgbClr val="423FBF"/>
      </a:hlink>
      <a:folHlink>
        <a:srgbClr val="7F7F7F"/>
      </a:folHlink>
    </a:clrScheme>
    <a:fontScheme name="Custom 21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513</Words>
  <Application>Microsoft Office PowerPoint</Application>
  <PresentationFormat>Widescreen</PresentationFormat>
  <Paragraphs>87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Angsana New</vt:lpstr>
      <vt:lpstr>Arial</vt:lpstr>
      <vt:lpstr>Nikosh</vt:lpstr>
      <vt:lpstr>NikoshBAN</vt:lpstr>
      <vt:lpstr>Times New Roman</vt:lpstr>
      <vt:lpstr>Wingdings</vt:lpstr>
      <vt:lpstr>LuminousVTI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 Naimuddin Hasan Tibrijee</dc:creator>
  <cp:lastModifiedBy>Windows User</cp:lastModifiedBy>
  <cp:revision>91</cp:revision>
  <dcterms:created xsi:type="dcterms:W3CDTF">2020-10-25T15:14:24Z</dcterms:created>
  <dcterms:modified xsi:type="dcterms:W3CDTF">2021-02-03T04:52:07Z</dcterms:modified>
</cp:coreProperties>
</file>