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93" r:id="rId3"/>
    <p:sldId id="268" r:id="rId4"/>
    <p:sldId id="265" r:id="rId5"/>
    <p:sldId id="289" r:id="rId6"/>
    <p:sldId id="302" r:id="rId7"/>
    <p:sldId id="270" r:id="rId8"/>
    <p:sldId id="303" r:id="rId9"/>
    <p:sldId id="304" r:id="rId10"/>
    <p:sldId id="296" r:id="rId11"/>
    <p:sldId id="276" r:id="rId12"/>
    <p:sldId id="305" r:id="rId13"/>
    <p:sldId id="297" r:id="rId14"/>
    <p:sldId id="310" r:id="rId15"/>
    <p:sldId id="288" r:id="rId16"/>
    <p:sldId id="281" r:id="rId17"/>
    <p:sldId id="308" r:id="rId18"/>
    <p:sldId id="282" r:id="rId19"/>
    <p:sldId id="28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C7"/>
    <a:srgbClr val="FAA8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64" autoAdjust="0"/>
  </p:normalViewPr>
  <p:slideViewPr>
    <p:cSldViewPr>
      <p:cViewPr varScale="1">
        <p:scale>
          <a:sx n="77" d="100"/>
          <a:sy n="77" d="100"/>
        </p:scale>
        <p:origin x="912" y="53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8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133F-B5A5-4CD2-B270-EAED03F4099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DB04-BCB8-4A19-9824-A8F6E4A8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প্রোফেজ পর্যায়কে শনাক্ত করা যেতে পারে  । ধন্যবাদ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0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</a:t>
            </a:r>
            <a:r>
              <a:rPr lang="bn-BD" baseline="0" dirty="0" smtClean="0"/>
              <a:t>কাজে ছাত্রছাত্রী  মনোযোগ সহকারে অংশগ্রহনের সুযোগ করে দিন ।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মূল্যায়নকাজে, উত্তর গুলো</a:t>
            </a:r>
            <a:r>
              <a:rPr lang="bn-BD" baseline="0" dirty="0" smtClean="0"/>
              <a:t> পাওয়ার জন্য ডানদিকের অপসনের ঘরে ক্লিক করুন । ধন্যবাদ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মূল্যায়নকাজে, উত্তর গুলো</a:t>
            </a:r>
            <a:r>
              <a:rPr lang="bn-BD" baseline="0" dirty="0" smtClean="0"/>
              <a:t> পাওয়ার জন্য ডানদিকের অপসনের ঘরে ক্লিক করুন । ধন্যবাদ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হাতে সময়</a:t>
            </a:r>
            <a:r>
              <a:rPr lang="bn-BD" baseline="0" dirty="0" smtClean="0"/>
              <a:t> থাকলে স্লাইড টি রেখে প্রশ্ন আহব্বান করা যেতে পারে। তারা কোন বিষয়টি বুঝতে পারেনি বুঝিয়ে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</a:t>
            </a:r>
            <a:r>
              <a:rPr lang="bn-BD" baseline="0" dirty="0" smtClean="0"/>
              <a:t> কাজ সবাই লিখে নিলো কিনা পর্যবেক্ষন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হাইড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সুবিধা</a:t>
            </a:r>
            <a:r>
              <a:rPr lang="bn-BD" baseline="0" dirty="0" smtClean="0"/>
              <a:t>জনক প্রশ্ন করে পাঠ শিরোনাম বের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এখানে প্রোফেজ ও প্রোমেটাফেজ পর্যায়ের চিত্র অঙ্কন করে চিহ্নিত করতে বলুন।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জীবের শ্রেণিবিন্যাসের</a:t>
            </a:r>
            <a:r>
              <a:rPr lang="bn-BD" baseline="0" dirty="0" smtClean="0"/>
              <a:t> লক্ষ্য ও উদ্দেশ্য যাতে সবাই বলতে পারে সে দিকে লক্ষ্য রাখবেন। বিষয়টি আরও স্পষ্ট করতে উদাহরন প্রয়োগ করা যেতে পারে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E526-92AB-4793-B148-433C3C1D3779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tm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2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60424" y="775015"/>
            <a:ext cx="8362443" cy="5284269"/>
            <a:chOff x="660424" y="775015"/>
            <a:chExt cx="8362443" cy="528426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96478">
              <a:off x="4407448" y="775015"/>
              <a:ext cx="4615419" cy="13446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66686">
              <a:off x="4190346" y="4248045"/>
              <a:ext cx="4679858" cy="1619883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60424" y="824088"/>
              <a:ext cx="4964658" cy="5235196"/>
              <a:chOff x="660424" y="824088"/>
              <a:chExt cx="4964658" cy="523519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24" y="1108390"/>
                <a:ext cx="3633946" cy="4429342"/>
              </a:xfrm>
              <a:prstGeom prst="rect">
                <a:avLst/>
              </a:prstGeom>
            </p:spPr>
          </p:pic>
          <p:sp>
            <p:nvSpPr>
              <p:cNvPr id="10" name="Freeform 9"/>
              <p:cNvSpPr/>
              <p:nvPr/>
            </p:nvSpPr>
            <p:spPr>
              <a:xfrm>
                <a:off x="1952601" y="4932254"/>
                <a:ext cx="543185" cy="670200"/>
              </a:xfrm>
              <a:custGeom>
                <a:avLst/>
                <a:gdLst>
                  <a:gd name="connsiteX0" fmla="*/ 536172 w 543185"/>
                  <a:gd name="connsiteY0" fmla="*/ 2819 h 670200"/>
                  <a:gd name="connsiteX1" fmla="*/ 238461 w 543185"/>
                  <a:gd name="connsiteY1" fmla="*/ 385591 h 670200"/>
                  <a:gd name="connsiteX2" fmla="*/ 4544 w 543185"/>
                  <a:gd name="connsiteY2" fmla="*/ 662037 h 670200"/>
                  <a:gd name="connsiteX3" fmla="*/ 451112 w 543185"/>
                  <a:gd name="connsiteY3" fmla="*/ 66614 h 670200"/>
                  <a:gd name="connsiteX4" fmla="*/ 451112 w 543185"/>
                  <a:gd name="connsiteY4" fmla="*/ 598242 h 670200"/>
                  <a:gd name="connsiteX5" fmla="*/ 536172 w 543185"/>
                  <a:gd name="connsiteY5" fmla="*/ 2819 h 6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185" h="670200">
                    <a:moveTo>
                      <a:pt x="536172" y="2819"/>
                    </a:moveTo>
                    <a:cubicBezTo>
                      <a:pt x="500730" y="-32623"/>
                      <a:pt x="327066" y="275721"/>
                      <a:pt x="238461" y="385591"/>
                    </a:cubicBezTo>
                    <a:cubicBezTo>
                      <a:pt x="149856" y="495461"/>
                      <a:pt x="-30898" y="715200"/>
                      <a:pt x="4544" y="662037"/>
                    </a:cubicBezTo>
                    <a:cubicBezTo>
                      <a:pt x="39986" y="608874"/>
                      <a:pt x="376684" y="77246"/>
                      <a:pt x="451112" y="66614"/>
                    </a:cubicBezTo>
                    <a:cubicBezTo>
                      <a:pt x="525540" y="55982"/>
                      <a:pt x="440480" y="601786"/>
                      <a:pt x="451112" y="598242"/>
                    </a:cubicBezTo>
                    <a:cubicBezTo>
                      <a:pt x="461744" y="594698"/>
                      <a:pt x="571614" y="38261"/>
                      <a:pt x="536172" y="281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 flipH="1">
                <a:off x="2520364" y="4932254"/>
                <a:ext cx="571701" cy="657364"/>
              </a:xfrm>
              <a:custGeom>
                <a:avLst/>
                <a:gdLst>
                  <a:gd name="connsiteX0" fmla="*/ 536172 w 543185"/>
                  <a:gd name="connsiteY0" fmla="*/ 2819 h 670200"/>
                  <a:gd name="connsiteX1" fmla="*/ 238461 w 543185"/>
                  <a:gd name="connsiteY1" fmla="*/ 385591 h 670200"/>
                  <a:gd name="connsiteX2" fmla="*/ 4544 w 543185"/>
                  <a:gd name="connsiteY2" fmla="*/ 662037 h 670200"/>
                  <a:gd name="connsiteX3" fmla="*/ 451112 w 543185"/>
                  <a:gd name="connsiteY3" fmla="*/ 66614 h 670200"/>
                  <a:gd name="connsiteX4" fmla="*/ 451112 w 543185"/>
                  <a:gd name="connsiteY4" fmla="*/ 598242 h 670200"/>
                  <a:gd name="connsiteX5" fmla="*/ 536172 w 543185"/>
                  <a:gd name="connsiteY5" fmla="*/ 2819 h 6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185" h="670200">
                    <a:moveTo>
                      <a:pt x="536172" y="2819"/>
                    </a:moveTo>
                    <a:cubicBezTo>
                      <a:pt x="500730" y="-32623"/>
                      <a:pt x="327066" y="275721"/>
                      <a:pt x="238461" y="385591"/>
                    </a:cubicBezTo>
                    <a:cubicBezTo>
                      <a:pt x="149856" y="495461"/>
                      <a:pt x="-30898" y="715200"/>
                      <a:pt x="4544" y="662037"/>
                    </a:cubicBezTo>
                    <a:cubicBezTo>
                      <a:pt x="39986" y="608874"/>
                      <a:pt x="376684" y="77246"/>
                      <a:pt x="451112" y="66614"/>
                    </a:cubicBezTo>
                    <a:cubicBezTo>
                      <a:pt x="525540" y="55982"/>
                      <a:pt x="440480" y="601786"/>
                      <a:pt x="451112" y="598242"/>
                    </a:cubicBezTo>
                    <a:cubicBezTo>
                      <a:pt x="461744" y="594698"/>
                      <a:pt x="571614" y="38261"/>
                      <a:pt x="536172" y="281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71450" y="4674759"/>
                <a:ext cx="273251" cy="1384525"/>
              </a:xfrm>
              <a:custGeom>
                <a:avLst/>
                <a:gdLst>
                  <a:gd name="connsiteX0" fmla="*/ 203496 w 546502"/>
                  <a:gd name="connsiteY0" fmla="*/ 0 h 1384525"/>
                  <a:gd name="connsiteX1" fmla="*/ 114596 w 546502"/>
                  <a:gd name="connsiteY1" fmla="*/ 660400 h 1384525"/>
                  <a:gd name="connsiteX2" fmla="*/ 305096 w 546502"/>
                  <a:gd name="connsiteY2" fmla="*/ 1206500 h 1384525"/>
                  <a:gd name="connsiteX3" fmla="*/ 381296 w 546502"/>
                  <a:gd name="connsiteY3" fmla="*/ 901700 h 1384525"/>
                  <a:gd name="connsiteX4" fmla="*/ 305096 w 546502"/>
                  <a:gd name="connsiteY4" fmla="*/ 469900 h 1384525"/>
                  <a:gd name="connsiteX5" fmla="*/ 203496 w 546502"/>
                  <a:gd name="connsiteY5" fmla="*/ 203200 h 1384525"/>
                  <a:gd name="connsiteX6" fmla="*/ 190796 w 546502"/>
                  <a:gd name="connsiteY6" fmla="*/ 419100 h 1384525"/>
                  <a:gd name="connsiteX7" fmla="*/ 241596 w 546502"/>
                  <a:gd name="connsiteY7" fmla="*/ 825500 h 1384525"/>
                  <a:gd name="connsiteX8" fmla="*/ 305096 w 546502"/>
                  <a:gd name="connsiteY8" fmla="*/ 1168400 h 1384525"/>
                  <a:gd name="connsiteX9" fmla="*/ 305096 w 546502"/>
                  <a:gd name="connsiteY9" fmla="*/ 1384300 h 1384525"/>
                  <a:gd name="connsiteX10" fmla="*/ 317796 w 546502"/>
                  <a:gd name="connsiteY10" fmla="*/ 1130300 h 1384525"/>
                  <a:gd name="connsiteX11" fmla="*/ 152696 w 546502"/>
                  <a:gd name="connsiteY11" fmla="*/ 673100 h 1384525"/>
                  <a:gd name="connsiteX12" fmla="*/ 296 w 546502"/>
                  <a:gd name="connsiteY12" fmla="*/ 977900 h 1384525"/>
                  <a:gd name="connsiteX13" fmla="*/ 114596 w 546502"/>
                  <a:gd name="connsiteY13" fmla="*/ 698500 h 1384525"/>
                  <a:gd name="connsiteX14" fmla="*/ 139996 w 546502"/>
                  <a:gd name="connsiteY14" fmla="*/ 838200 h 1384525"/>
                  <a:gd name="connsiteX15" fmla="*/ 178096 w 546502"/>
                  <a:gd name="connsiteY15" fmla="*/ 965200 h 1384525"/>
                  <a:gd name="connsiteX16" fmla="*/ 152696 w 546502"/>
                  <a:gd name="connsiteY16" fmla="*/ 1130300 h 1384525"/>
                  <a:gd name="connsiteX17" fmla="*/ 279696 w 546502"/>
                  <a:gd name="connsiteY17" fmla="*/ 723900 h 1384525"/>
                  <a:gd name="connsiteX18" fmla="*/ 279696 w 546502"/>
                  <a:gd name="connsiteY18" fmla="*/ 533400 h 1384525"/>
                  <a:gd name="connsiteX19" fmla="*/ 495596 w 546502"/>
                  <a:gd name="connsiteY19" fmla="*/ 723900 h 1384525"/>
                  <a:gd name="connsiteX20" fmla="*/ 343196 w 546502"/>
                  <a:gd name="connsiteY20" fmla="*/ 533400 h 1384525"/>
                  <a:gd name="connsiteX21" fmla="*/ 393996 w 546502"/>
                  <a:gd name="connsiteY21" fmla="*/ 787400 h 1384525"/>
                  <a:gd name="connsiteX22" fmla="*/ 546396 w 546502"/>
                  <a:gd name="connsiteY22" fmla="*/ 901700 h 1384525"/>
                  <a:gd name="connsiteX23" fmla="*/ 368596 w 546502"/>
                  <a:gd name="connsiteY23" fmla="*/ 749300 h 1384525"/>
                  <a:gd name="connsiteX24" fmla="*/ 393996 w 546502"/>
                  <a:gd name="connsiteY24" fmla="*/ 965200 h 1384525"/>
                  <a:gd name="connsiteX25" fmla="*/ 495596 w 546502"/>
                  <a:gd name="connsiteY25" fmla="*/ 1130300 h 1384525"/>
                  <a:gd name="connsiteX26" fmla="*/ 406696 w 546502"/>
                  <a:gd name="connsiteY26" fmla="*/ 965200 h 1384525"/>
                  <a:gd name="connsiteX27" fmla="*/ 330496 w 546502"/>
                  <a:gd name="connsiteY27" fmla="*/ 1181100 h 138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6502" h="1384525">
                    <a:moveTo>
                      <a:pt x="203496" y="0"/>
                    </a:moveTo>
                    <a:cubicBezTo>
                      <a:pt x="150579" y="229658"/>
                      <a:pt x="97663" y="459317"/>
                      <a:pt x="114596" y="660400"/>
                    </a:cubicBezTo>
                    <a:cubicBezTo>
                      <a:pt x="131529" y="861483"/>
                      <a:pt x="260646" y="1166283"/>
                      <a:pt x="305096" y="1206500"/>
                    </a:cubicBezTo>
                    <a:cubicBezTo>
                      <a:pt x="349546" y="1246717"/>
                      <a:pt x="381296" y="1024467"/>
                      <a:pt x="381296" y="901700"/>
                    </a:cubicBezTo>
                    <a:cubicBezTo>
                      <a:pt x="381296" y="778933"/>
                      <a:pt x="334729" y="586317"/>
                      <a:pt x="305096" y="469900"/>
                    </a:cubicBezTo>
                    <a:cubicBezTo>
                      <a:pt x="275463" y="353483"/>
                      <a:pt x="222546" y="211667"/>
                      <a:pt x="203496" y="203200"/>
                    </a:cubicBezTo>
                    <a:cubicBezTo>
                      <a:pt x="184446" y="194733"/>
                      <a:pt x="184446" y="315383"/>
                      <a:pt x="190796" y="419100"/>
                    </a:cubicBezTo>
                    <a:cubicBezTo>
                      <a:pt x="197146" y="522817"/>
                      <a:pt x="222546" y="700617"/>
                      <a:pt x="241596" y="825500"/>
                    </a:cubicBezTo>
                    <a:cubicBezTo>
                      <a:pt x="260646" y="950383"/>
                      <a:pt x="294513" y="1075267"/>
                      <a:pt x="305096" y="1168400"/>
                    </a:cubicBezTo>
                    <a:cubicBezTo>
                      <a:pt x="315679" y="1261533"/>
                      <a:pt x="302979" y="1390650"/>
                      <a:pt x="305096" y="1384300"/>
                    </a:cubicBezTo>
                    <a:cubicBezTo>
                      <a:pt x="307213" y="1377950"/>
                      <a:pt x="343196" y="1248833"/>
                      <a:pt x="317796" y="1130300"/>
                    </a:cubicBezTo>
                    <a:cubicBezTo>
                      <a:pt x="292396" y="1011767"/>
                      <a:pt x="205613" y="698500"/>
                      <a:pt x="152696" y="673100"/>
                    </a:cubicBezTo>
                    <a:cubicBezTo>
                      <a:pt x="99779" y="647700"/>
                      <a:pt x="6646" y="973667"/>
                      <a:pt x="296" y="977900"/>
                    </a:cubicBezTo>
                    <a:cubicBezTo>
                      <a:pt x="-6054" y="982133"/>
                      <a:pt x="91313" y="721783"/>
                      <a:pt x="114596" y="698500"/>
                    </a:cubicBezTo>
                    <a:cubicBezTo>
                      <a:pt x="137879" y="675217"/>
                      <a:pt x="129413" y="793750"/>
                      <a:pt x="139996" y="838200"/>
                    </a:cubicBezTo>
                    <a:cubicBezTo>
                      <a:pt x="150579" y="882650"/>
                      <a:pt x="175979" y="916517"/>
                      <a:pt x="178096" y="965200"/>
                    </a:cubicBezTo>
                    <a:cubicBezTo>
                      <a:pt x="180213" y="1013883"/>
                      <a:pt x="135763" y="1170517"/>
                      <a:pt x="152696" y="1130300"/>
                    </a:cubicBezTo>
                    <a:cubicBezTo>
                      <a:pt x="169629" y="1090083"/>
                      <a:pt x="258529" y="823383"/>
                      <a:pt x="279696" y="723900"/>
                    </a:cubicBezTo>
                    <a:cubicBezTo>
                      <a:pt x="300863" y="624417"/>
                      <a:pt x="243713" y="533400"/>
                      <a:pt x="279696" y="533400"/>
                    </a:cubicBezTo>
                    <a:cubicBezTo>
                      <a:pt x="315679" y="533400"/>
                      <a:pt x="485013" y="723900"/>
                      <a:pt x="495596" y="723900"/>
                    </a:cubicBezTo>
                    <a:cubicBezTo>
                      <a:pt x="506179" y="723900"/>
                      <a:pt x="360129" y="522817"/>
                      <a:pt x="343196" y="533400"/>
                    </a:cubicBezTo>
                    <a:cubicBezTo>
                      <a:pt x="326263" y="543983"/>
                      <a:pt x="360129" y="726017"/>
                      <a:pt x="393996" y="787400"/>
                    </a:cubicBezTo>
                    <a:cubicBezTo>
                      <a:pt x="427863" y="848783"/>
                      <a:pt x="550629" y="908050"/>
                      <a:pt x="546396" y="901700"/>
                    </a:cubicBezTo>
                    <a:cubicBezTo>
                      <a:pt x="542163" y="895350"/>
                      <a:pt x="393996" y="738717"/>
                      <a:pt x="368596" y="749300"/>
                    </a:cubicBezTo>
                    <a:cubicBezTo>
                      <a:pt x="343196" y="759883"/>
                      <a:pt x="372829" y="901700"/>
                      <a:pt x="393996" y="965200"/>
                    </a:cubicBezTo>
                    <a:cubicBezTo>
                      <a:pt x="415163" y="1028700"/>
                      <a:pt x="493479" y="1130300"/>
                      <a:pt x="495596" y="1130300"/>
                    </a:cubicBezTo>
                    <a:cubicBezTo>
                      <a:pt x="497713" y="1130300"/>
                      <a:pt x="434213" y="956733"/>
                      <a:pt x="406696" y="965200"/>
                    </a:cubicBezTo>
                    <a:cubicBezTo>
                      <a:pt x="379179" y="973667"/>
                      <a:pt x="354837" y="1077383"/>
                      <a:pt x="330496" y="118110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hevron 14"/>
              <p:cNvSpPr/>
              <p:nvPr/>
            </p:nvSpPr>
            <p:spPr>
              <a:xfrm rot="2500934">
                <a:off x="5028120" y="824088"/>
                <a:ext cx="596962" cy="447785"/>
              </a:xfrm>
              <a:prstGeom prst="chevron">
                <a:avLst>
                  <a:gd name="adj" fmla="val 10883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 rot="19625090">
                <a:off x="4719066" y="5552224"/>
                <a:ext cx="596962" cy="447785"/>
              </a:xfrm>
              <a:prstGeom prst="chevron">
                <a:avLst>
                  <a:gd name="adj" fmla="val 10883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3034440" y="107467"/>
            <a:ext cx="6414247" cy="8610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সবাইকে....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0078" y="2294547"/>
            <a:ext cx="2777030" cy="1640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6600" u="sng" cap="none" spc="0" dirty="0" smtClean="0">
                <a:ln w="0">
                  <a:solidFill>
                    <a:srgbClr val="C00000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স্বাগত</a:t>
            </a:r>
            <a:endParaRPr lang="en-US" sz="16600" u="sng" cap="none" spc="0" dirty="0">
              <a:ln w="0">
                <a:solidFill>
                  <a:srgbClr val="C00000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691386" y="-976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9868853" y="715295"/>
            <a:ext cx="237561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117C7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1454513" y="107467"/>
            <a:ext cx="10585087" cy="6823290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5400000">
            <a:off x="2385944" y="440947"/>
            <a:ext cx="273353" cy="5334914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117C7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450596" y="1198593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1156710" y="626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AD36AD-BB8B-4544-93F7-5BA5E2E89C50}" type="datetime1">
              <a:rPr lang="en-US" smtClean="0"/>
              <a:pPr/>
              <a:t>2/2/2021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12228" y="6137123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130081" y="-160237"/>
            <a:ext cx="12515088" cy="7212404"/>
            <a:chOff x="-130081" y="-160237"/>
            <a:chExt cx="12515088" cy="7212404"/>
          </a:xfrm>
        </p:grpSpPr>
        <p:grpSp>
          <p:nvGrpSpPr>
            <p:cNvPr id="30" name="Group 29"/>
            <p:cNvGrpSpPr/>
            <p:nvPr/>
          </p:nvGrpSpPr>
          <p:grpSpPr>
            <a:xfrm rot="16815628">
              <a:off x="11172487" y="5881404"/>
              <a:ext cx="1239894" cy="1101632"/>
              <a:chOff x="-59489" y="5814968"/>
              <a:chExt cx="1239894" cy="110163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1240105">
              <a:off x="11145113" y="-160237"/>
              <a:ext cx="1239894" cy="1101632"/>
              <a:chOff x="-59489" y="5814968"/>
              <a:chExt cx="1239894" cy="110163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5658551">
              <a:off x="-179223" y="-69845"/>
              <a:ext cx="1239894" cy="1101632"/>
              <a:chOff x="-59489" y="5814968"/>
              <a:chExt cx="1239894" cy="110163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-130081" y="5941403"/>
              <a:ext cx="1239894" cy="1101632"/>
              <a:chOff x="-59489" y="5814968"/>
              <a:chExt cx="1239894" cy="110163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Frame 3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2165"/>
              </a:avLst>
            </a:prstGeom>
            <a:gradFill flip="none" rotWithShape="1">
              <a:gsLst>
                <a:gs pos="22814">
                  <a:schemeClr val="accent6">
                    <a:lumMod val="75000"/>
                  </a:schemeClr>
                </a:gs>
                <a:gs pos="41616">
                  <a:srgbClr val="002060"/>
                </a:gs>
                <a:gs pos="59728">
                  <a:srgbClr val="FF0000"/>
                </a:gs>
                <a:gs pos="16100">
                  <a:srgbClr val="FFFF00"/>
                </a:gs>
                <a:gs pos="70480">
                  <a:srgbClr val="00B0F0"/>
                </a:gs>
                <a:gs pos="32200">
                  <a:srgbClr val="92D050"/>
                </a:gs>
                <a:gs pos="86000">
                  <a:srgbClr val="92D050"/>
                </a:gs>
                <a:gs pos="50000">
                  <a:srgbClr val="FEEFFB"/>
                </a:gs>
                <a:gs pos="0">
                  <a:srgbClr val="F117C7"/>
                </a:gs>
                <a:gs pos="100000">
                  <a:srgbClr val="C00000"/>
                </a:gs>
              </a:gsLst>
              <a:lin ang="15600000" scaled="0"/>
              <a:tileRect/>
            </a:gradFill>
            <a:scene3d>
              <a:camera prst="orthographicFront"/>
              <a:lightRig rig="threePt" dir="t"/>
            </a:scene3d>
            <a:sp3d prstMaterial="matte">
              <a:bevelT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Arc 8"/>
          <p:cNvSpPr/>
          <p:nvPr/>
        </p:nvSpPr>
        <p:spPr>
          <a:xfrm rot="19189670">
            <a:off x="1913590" y="739119"/>
            <a:ext cx="4250020" cy="4016389"/>
          </a:xfrm>
          <a:prstGeom prst="arc">
            <a:avLst>
              <a:gd name="adj1" fmla="val 16200000"/>
              <a:gd name="adj2" fmla="val 2116429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8086439">
            <a:off x="2026683" y="1926885"/>
            <a:ext cx="4250020" cy="4016389"/>
          </a:xfrm>
          <a:prstGeom prst="arc">
            <a:avLst>
              <a:gd name="adj1" fmla="val 17045865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8155510" y="3302940"/>
            <a:ext cx="667048" cy="639025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4277391" y="3245081"/>
            <a:ext cx="667048" cy="639025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05" y="102137"/>
            <a:ext cx="5996585" cy="6657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" y="50781"/>
            <a:ext cx="6022954" cy="67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4" grpId="2" animBg="1"/>
      <p:bldP spid="57" grpId="0" animBg="1"/>
      <p:bldP spid="57" grpId="1" animBg="1"/>
      <p:bldP spid="58" grpId="0" animBg="1"/>
      <p:bldP spid="5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980">
              <a:schemeClr val="bg1"/>
            </a:gs>
            <a:gs pos="89000">
              <a:srgbClr val="F1F6F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5200" y="1281290"/>
            <a:ext cx="5685651" cy="3528141"/>
            <a:chOff x="3505200" y="1281290"/>
            <a:chExt cx="5685651" cy="3528141"/>
          </a:xfrm>
        </p:grpSpPr>
        <p:grpSp>
          <p:nvGrpSpPr>
            <p:cNvPr id="33" name="Group 32"/>
            <p:cNvGrpSpPr/>
            <p:nvPr/>
          </p:nvGrpSpPr>
          <p:grpSpPr>
            <a:xfrm>
              <a:off x="3505200" y="1371600"/>
              <a:ext cx="5583876" cy="3418677"/>
              <a:chOff x="3609164" y="1394993"/>
              <a:chExt cx="5583876" cy="341867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609164" y="1394993"/>
                <a:ext cx="5583876" cy="3418677"/>
                <a:chOff x="3102924" y="1530565"/>
                <a:chExt cx="6345876" cy="3715833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3102924" y="1530565"/>
                  <a:ext cx="6345876" cy="3715833"/>
                </a:xfrm>
                <a:prstGeom prst="round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 rot="17414650">
                  <a:off x="3212019" y="2998379"/>
                  <a:ext cx="939103" cy="584363"/>
                  <a:chOff x="9579921" y="-3524879"/>
                  <a:chExt cx="213689" cy="584363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9635590" y="-3312654"/>
                    <a:ext cx="90348" cy="147049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9725938" y="-3524879"/>
                    <a:ext cx="67672" cy="584363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4185350" flipH="1">
                    <a:off x="9539136" y="-3379501"/>
                    <a:ext cx="329747" cy="39905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9579921" y="-2997668"/>
                    <a:ext cx="111338" cy="0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53456" y="1619250"/>
                <a:ext cx="2989006" cy="3048032"/>
              </a:xfrm>
              <a:prstGeom prst="rect">
                <a:avLst/>
              </a:prstGeom>
            </p:spPr>
          </p:pic>
        </p:grpSp>
        <p:pic>
          <p:nvPicPr>
            <p:cNvPr id="39" name="Picture 38" descr="Screen Clippi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6410" y="1281290"/>
              <a:ext cx="2914441" cy="3528141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1575697" y="363372"/>
            <a:ext cx="8917445" cy="609600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rgbClr val="E7F2E3"/>
              </a:gs>
              <a:gs pos="2000">
                <a:srgbClr val="E8F2E6"/>
              </a:gs>
              <a:gs pos="43000">
                <a:srgbClr val="F0F5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চিহ্নিত অংশের নাম বলতে পারবে?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01496" y="1581585"/>
            <a:ext cx="2209800" cy="1152440"/>
            <a:chOff x="2743200" y="1447800"/>
            <a:chExt cx="2209800" cy="914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267200" y="1447800"/>
              <a:ext cx="685800" cy="9144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743200" y="1447800"/>
              <a:ext cx="1524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3117662" y="2265562"/>
            <a:ext cx="1357159" cy="505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046996" y="3476489"/>
            <a:ext cx="2380968" cy="87361"/>
            <a:chOff x="2685728" y="2117225"/>
            <a:chExt cx="1827732" cy="79353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904928" y="2117225"/>
              <a:ext cx="608532" cy="793535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685728" y="2137079"/>
              <a:ext cx="1219200" cy="1695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H="1">
            <a:off x="7801326" y="2265563"/>
            <a:ext cx="1661804" cy="384616"/>
            <a:chOff x="2743200" y="2696106"/>
            <a:chExt cx="1499348" cy="42054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380062" y="2701917"/>
              <a:ext cx="862486" cy="41473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743200" y="2696106"/>
              <a:ext cx="636863" cy="10539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>
            <a:endCxn id="45" idx="3"/>
          </p:cNvCxnSpPr>
          <p:nvPr/>
        </p:nvCxnSpPr>
        <p:spPr>
          <a:xfrm flipH="1">
            <a:off x="3078398" y="2893900"/>
            <a:ext cx="1079248" cy="4604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32221" y="3216929"/>
            <a:ext cx="1242894" cy="68564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65689" y="3109003"/>
            <a:ext cx="979677" cy="6762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117663" y="4034962"/>
            <a:ext cx="2310301" cy="16523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644683" y="3509002"/>
            <a:ext cx="1700684" cy="46157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46834" y="1444003"/>
            <a:ext cx="2631564" cy="5539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6834" y="3276219"/>
            <a:ext cx="2631564" cy="5539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 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46834" y="2662963"/>
            <a:ext cx="2631564" cy="5539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এস্টার রশ্মি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46834" y="2056655"/>
            <a:ext cx="2631564" cy="5539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  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36514" y="3900185"/>
            <a:ext cx="2631564" cy="5539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26198" y="1977404"/>
            <a:ext cx="2187990" cy="5740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457063" y="2949760"/>
            <a:ext cx="2187990" cy="5740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 পর্দা 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456333" y="3879853"/>
            <a:ext cx="2187990" cy="574065"/>
          </a:xfrm>
          <a:prstGeom prst="roundRect">
            <a:avLst>
              <a:gd name="adj" fmla="val 0"/>
            </a:avLst>
          </a:prstGeom>
          <a:gradFill>
            <a:gsLst>
              <a:gs pos="6000">
                <a:srgbClr val="FEEAFA"/>
              </a:gs>
              <a:gs pos="76000">
                <a:srgbClr val="FEE8F9"/>
              </a:gs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  </a:t>
            </a: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41" grpId="0" animBg="1"/>
          <p:bldP spid="44" grpId="0" animBg="1"/>
          <p:bldP spid="45" grpId="0" animBg="1"/>
          <p:bldP spid="49" grpId="0" animBg="1"/>
          <p:bldP spid="52" grpId="0" animBg="1"/>
          <p:bldP spid="54" grpId="0" animBg="1"/>
          <p:bldP spid="5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41" grpId="0" animBg="1"/>
          <p:bldP spid="44" grpId="0" animBg="1"/>
          <p:bldP spid="45" grpId="0" animBg="1"/>
          <p:bldP spid="49" grpId="0" animBg="1"/>
          <p:bldP spid="52" grpId="0" animBg="1"/>
          <p:bldP spid="54" grpId="0" animBg="1"/>
          <p:bldP spid="56" grpId="0" animBg="1"/>
          <p:bldP spid="5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955">
              <a:schemeClr val="bg1"/>
            </a:gs>
            <a:gs pos="14000">
              <a:srgbClr val="FFF9FE"/>
            </a:gs>
            <a:gs pos="92000">
              <a:srgbClr val="F3F3F3"/>
            </a:gs>
            <a:gs pos="100000">
              <a:schemeClr val="bg1">
                <a:lumMod val="85000"/>
              </a:schemeClr>
            </a:gs>
            <a:gs pos="0">
              <a:srgbClr val="FDE6F9"/>
            </a:gs>
            <a:gs pos="7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28999" y="1143000"/>
            <a:ext cx="7174979" cy="6524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326300"/>
            <a:ext cx="2971800" cy="2437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588021" y="2826373"/>
            <a:ext cx="9015958" cy="1873908"/>
          </a:xfrm>
          <a:prstGeom prst="roundRect">
            <a:avLst>
              <a:gd name="adj" fmla="val 25602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মাইটোসিসের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84579" y="2292973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384 L -0.25391 0.10695 L -0.47292 -0.1641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29"/>
          <p:cNvSpPr/>
          <p:nvPr/>
        </p:nvSpPr>
        <p:spPr>
          <a:xfrm>
            <a:off x="3998868" y="2539543"/>
            <a:ext cx="350763" cy="685800"/>
          </a:xfrm>
          <a:prstGeom prst="rightArrow">
            <a:avLst/>
          </a:prstGeom>
          <a:solidFill>
            <a:srgbClr val="F11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547402" y="2513336"/>
            <a:ext cx="350763" cy="685800"/>
          </a:xfrm>
          <a:prstGeom prst="rightArrow">
            <a:avLst/>
          </a:prstGeom>
          <a:solidFill>
            <a:srgbClr val="F11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58302" y="494951"/>
            <a:ext cx="11475395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ক্রোমোজোমের কী পরিবর্তন দেখছ?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98096" y="4685174"/>
            <a:ext cx="901595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আকারে বড়। 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4176" y="4734817"/>
            <a:ext cx="901595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থেকে পানি হ্রাস পায় ফলে মোটা ও খাটো।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412613" y="4650227"/>
            <a:ext cx="9015958" cy="1073139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ক্রোমোজোম সেন্ট্রোমিয়ার ব্যতীত লম্বালম্বি দুভাবে বিভক্ত হয়ে দুটি ক্রোমাটিড উৎপন্ন করে ।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439659" y="4661365"/>
            <a:ext cx="9015958" cy="103399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 কুন্ডলীত অবস্থায় থাকে তাই এদের সংখ্যা গণনা করে যায় না। 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12613" y="4779155"/>
            <a:ext cx="8973045" cy="73782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পর্যায় বা ধাপের নাম কী?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54761" y="458381"/>
            <a:ext cx="7322511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 পর্যায়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68344"/>
            <a:ext cx="10058400" cy="32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2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59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grpId="1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5000">
                                          <p:cBhvr>
                                            <p:cTn id="66" dur="1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8" grpId="0" animBg="1"/>
          <p:bldP spid="3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2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59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8" grpId="0" animBg="1"/>
          <p:bldP spid="38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3040" y="354382"/>
            <a:ext cx="10515600" cy="678059"/>
          </a:xfrm>
          <a:custGeom>
            <a:avLst/>
            <a:gdLst>
              <a:gd name="connsiteX0" fmla="*/ 0 w 11734800"/>
              <a:gd name="connsiteY0" fmla="*/ 101602 h 609600"/>
              <a:gd name="connsiteX1" fmla="*/ 101602 w 11734800"/>
              <a:gd name="connsiteY1" fmla="*/ 0 h 609600"/>
              <a:gd name="connsiteX2" fmla="*/ 11633198 w 11734800"/>
              <a:gd name="connsiteY2" fmla="*/ 0 h 609600"/>
              <a:gd name="connsiteX3" fmla="*/ 11734800 w 11734800"/>
              <a:gd name="connsiteY3" fmla="*/ 101602 h 609600"/>
              <a:gd name="connsiteX4" fmla="*/ 11734800 w 11734800"/>
              <a:gd name="connsiteY4" fmla="*/ 507998 h 609600"/>
              <a:gd name="connsiteX5" fmla="*/ 11633198 w 11734800"/>
              <a:gd name="connsiteY5" fmla="*/ 609600 h 609600"/>
              <a:gd name="connsiteX6" fmla="*/ 101602 w 11734800"/>
              <a:gd name="connsiteY6" fmla="*/ 609600 h 609600"/>
              <a:gd name="connsiteX7" fmla="*/ 0 w 11734800"/>
              <a:gd name="connsiteY7" fmla="*/ 507998 h 609600"/>
              <a:gd name="connsiteX8" fmla="*/ 0 w 11734800"/>
              <a:gd name="connsiteY8" fmla="*/ 101602 h 609600"/>
              <a:gd name="connsiteX0" fmla="*/ 0 w 11734800"/>
              <a:gd name="connsiteY0" fmla="*/ 101602 h 609600"/>
              <a:gd name="connsiteX1" fmla="*/ 101602 w 11734800"/>
              <a:gd name="connsiteY1" fmla="*/ 0 h 609600"/>
              <a:gd name="connsiteX2" fmla="*/ 11633198 w 11734800"/>
              <a:gd name="connsiteY2" fmla="*/ 0 h 609600"/>
              <a:gd name="connsiteX3" fmla="*/ 11734800 w 11734800"/>
              <a:gd name="connsiteY3" fmla="*/ 101602 h 609600"/>
              <a:gd name="connsiteX4" fmla="*/ 11734800 w 11734800"/>
              <a:gd name="connsiteY4" fmla="*/ 507998 h 609600"/>
              <a:gd name="connsiteX5" fmla="*/ 11633198 w 11734800"/>
              <a:gd name="connsiteY5" fmla="*/ 609600 h 609600"/>
              <a:gd name="connsiteX6" fmla="*/ 5732362 w 11734800"/>
              <a:gd name="connsiteY6" fmla="*/ 592598 h 609600"/>
              <a:gd name="connsiteX7" fmla="*/ 101602 w 11734800"/>
              <a:gd name="connsiteY7" fmla="*/ 609600 h 609600"/>
              <a:gd name="connsiteX8" fmla="*/ 0 w 11734800"/>
              <a:gd name="connsiteY8" fmla="*/ 507998 h 609600"/>
              <a:gd name="connsiteX9" fmla="*/ 0 w 11734800"/>
              <a:gd name="connsiteY9" fmla="*/ 101602 h 609600"/>
              <a:gd name="connsiteX0" fmla="*/ 0 w 11734800"/>
              <a:gd name="connsiteY0" fmla="*/ 101602 h 662046"/>
              <a:gd name="connsiteX1" fmla="*/ 101602 w 11734800"/>
              <a:gd name="connsiteY1" fmla="*/ 0 h 662046"/>
              <a:gd name="connsiteX2" fmla="*/ 11633198 w 11734800"/>
              <a:gd name="connsiteY2" fmla="*/ 0 h 662046"/>
              <a:gd name="connsiteX3" fmla="*/ 11734800 w 11734800"/>
              <a:gd name="connsiteY3" fmla="*/ 101602 h 662046"/>
              <a:gd name="connsiteX4" fmla="*/ 11734800 w 11734800"/>
              <a:gd name="connsiteY4" fmla="*/ 507998 h 662046"/>
              <a:gd name="connsiteX5" fmla="*/ 11633198 w 11734800"/>
              <a:gd name="connsiteY5" fmla="*/ 609600 h 662046"/>
              <a:gd name="connsiteX6" fmla="*/ 5732362 w 11734800"/>
              <a:gd name="connsiteY6" fmla="*/ 662046 h 662046"/>
              <a:gd name="connsiteX7" fmla="*/ 101602 w 11734800"/>
              <a:gd name="connsiteY7" fmla="*/ 609600 h 662046"/>
              <a:gd name="connsiteX8" fmla="*/ 0 w 11734800"/>
              <a:gd name="connsiteY8" fmla="*/ 507998 h 662046"/>
              <a:gd name="connsiteX9" fmla="*/ 0 w 11734800"/>
              <a:gd name="connsiteY9" fmla="*/ 101602 h 662046"/>
              <a:gd name="connsiteX0" fmla="*/ 0 w 11734800"/>
              <a:gd name="connsiteY0" fmla="*/ 101602 h 738219"/>
              <a:gd name="connsiteX1" fmla="*/ 101602 w 11734800"/>
              <a:gd name="connsiteY1" fmla="*/ 0 h 738219"/>
              <a:gd name="connsiteX2" fmla="*/ 11633198 w 11734800"/>
              <a:gd name="connsiteY2" fmla="*/ 0 h 738219"/>
              <a:gd name="connsiteX3" fmla="*/ 11734800 w 11734800"/>
              <a:gd name="connsiteY3" fmla="*/ 101602 h 738219"/>
              <a:gd name="connsiteX4" fmla="*/ 11734800 w 11734800"/>
              <a:gd name="connsiteY4" fmla="*/ 507998 h 738219"/>
              <a:gd name="connsiteX5" fmla="*/ 11633198 w 11734800"/>
              <a:gd name="connsiteY5" fmla="*/ 609600 h 738219"/>
              <a:gd name="connsiteX6" fmla="*/ 5732362 w 11734800"/>
              <a:gd name="connsiteY6" fmla="*/ 662046 h 738219"/>
              <a:gd name="connsiteX7" fmla="*/ 101602 w 11734800"/>
              <a:gd name="connsiteY7" fmla="*/ 609600 h 738219"/>
              <a:gd name="connsiteX8" fmla="*/ 0 w 11734800"/>
              <a:gd name="connsiteY8" fmla="*/ 507998 h 738219"/>
              <a:gd name="connsiteX9" fmla="*/ 0 w 11734800"/>
              <a:gd name="connsiteY9" fmla="*/ 101602 h 738219"/>
              <a:gd name="connsiteX0" fmla="*/ 0 w 11734800"/>
              <a:gd name="connsiteY0" fmla="*/ 101602 h 738219"/>
              <a:gd name="connsiteX1" fmla="*/ 101602 w 11734800"/>
              <a:gd name="connsiteY1" fmla="*/ 0 h 738219"/>
              <a:gd name="connsiteX2" fmla="*/ 11633198 w 11734800"/>
              <a:gd name="connsiteY2" fmla="*/ 0 h 738219"/>
              <a:gd name="connsiteX3" fmla="*/ 11734800 w 11734800"/>
              <a:gd name="connsiteY3" fmla="*/ 101602 h 738219"/>
              <a:gd name="connsiteX4" fmla="*/ 11734800 w 11734800"/>
              <a:gd name="connsiteY4" fmla="*/ 507998 h 738219"/>
              <a:gd name="connsiteX5" fmla="*/ 11633198 w 11734800"/>
              <a:gd name="connsiteY5" fmla="*/ 609600 h 738219"/>
              <a:gd name="connsiteX6" fmla="*/ 5732362 w 11734800"/>
              <a:gd name="connsiteY6" fmla="*/ 662046 h 738219"/>
              <a:gd name="connsiteX7" fmla="*/ 101602 w 11734800"/>
              <a:gd name="connsiteY7" fmla="*/ 609600 h 738219"/>
              <a:gd name="connsiteX8" fmla="*/ 0 w 11734800"/>
              <a:gd name="connsiteY8" fmla="*/ 507998 h 738219"/>
              <a:gd name="connsiteX9" fmla="*/ 0 w 11734800"/>
              <a:gd name="connsiteY9" fmla="*/ 101602 h 738219"/>
              <a:gd name="connsiteX0" fmla="*/ 0 w 11734800"/>
              <a:gd name="connsiteY0" fmla="*/ 101602 h 789817"/>
              <a:gd name="connsiteX1" fmla="*/ 101602 w 11734800"/>
              <a:gd name="connsiteY1" fmla="*/ 0 h 789817"/>
              <a:gd name="connsiteX2" fmla="*/ 11633198 w 11734800"/>
              <a:gd name="connsiteY2" fmla="*/ 0 h 789817"/>
              <a:gd name="connsiteX3" fmla="*/ 11734800 w 11734800"/>
              <a:gd name="connsiteY3" fmla="*/ 101602 h 789817"/>
              <a:gd name="connsiteX4" fmla="*/ 11734800 w 11734800"/>
              <a:gd name="connsiteY4" fmla="*/ 507998 h 789817"/>
              <a:gd name="connsiteX5" fmla="*/ 11633198 w 11734800"/>
              <a:gd name="connsiteY5" fmla="*/ 609600 h 789817"/>
              <a:gd name="connsiteX6" fmla="*/ 5732362 w 11734800"/>
              <a:gd name="connsiteY6" fmla="*/ 662046 h 789817"/>
              <a:gd name="connsiteX7" fmla="*/ 5327248 w 11734800"/>
              <a:gd name="connsiteY7" fmla="*/ 789368 h 789817"/>
              <a:gd name="connsiteX8" fmla="*/ 101602 w 11734800"/>
              <a:gd name="connsiteY8" fmla="*/ 609600 h 789817"/>
              <a:gd name="connsiteX9" fmla="*/ 0 w 11734800"/>
              <a:gd name="connsiteY9" fmla="*/ 507998 h 789817"/>
              <a:gd name="connsiteX10" fmla="*/ 0 w 11734800"/>
              <a:gd name="connsiteY10" fmla="*/ 101602 h 789817"/>
              <a:gd name="connsiteX0" fmla="*/ 0 w 11734800"/>
              <a:gd name="connsiteY0" fmla="*/ 101602 h 789817"/>
              <a:gd name="connsiteX1" fmla="*/ 101602 w 11734800"/>
              <a:gd name="connsiteY1" fmla="*/ 0 h 789817"/>
              <a:gd name="connsiteX2" fmla="*/ 11633198 w 11734800"/>
              <a:gd name="connsiteY2" fmla="*/ 0 h 789817"/>
              <a:gd name="connsiteX3" fmla="*/ 11734800 w 11734800"/>
              <a:gd name="connsiteY3" fmla="*/ 101602 h 789817"/>
              <a:gd name="connsiteX4" fmla="*/ 11734800 w 11734800"/>
              <a:gd name="connsiteY4" fmla="*/ 507998 h 789817"/>
              <a:gd name="connsiteX5" fmla="*/ 11633198 w 11734800"/>
              <a:gd name="connsiteY5" fmla="*/ 609600 h 789817"/>
              <a:gd name="connsiteX6" fmla="*/ 5732362 w 11734800"/>
              <a:gd name="connsiteY6" fmla="*/ 662046 h 789817"/>
              <a:gd name="connsiteX7" fmla="*/ 5327248 w 11734800"/>
              <a:gd name="connsiteY7" fmla="*/ 789368 h 789817"/>
              <a:gd name="connsiteX8" fmla="*/ 101602 w 11734800"/>
              <a:gd name="connsiteY8" fmla="*/ 609600 h 789817"/>
              <a:gd name="connsiteX9" fmla="*/ 0 w 11734800"/>
              <a:gd name="connsiteY9" fmla="*/ 507998 h 789817"/>
              <a:gd name="connsiteX10" fmla="*/ 0 w 11734800"/>
              <a:gd name="connsiteY10" fmla="*/ 101602 h 789817"/>
              <a:gd name="connsiteX0" fmla="*/ 0 w 11734800"/>
              <a:gd name="connsiteY0" fmla="*/ 101602 h 867983"/>
              <a:gd name="connsiteX1" fmla="*/ 101602 w 11734800"/>
              <a:gd name="connsiteY1" fmla="*/ 0 h 867983"/>
              <a:gd name="connsiteX2" fmla="*/ 11633198 w 11734800"/>
              <a:gd name="connsiteY2" fmla="*/ 0 h 867983"/>
              <a:gd name="connsiteX3" fmla="*/ 11734800 w 11734800"/>
              <a:gd name="connsiteY3" fmla="*/ 101602 h 867983"/>
              <a:gd name="connsiteX4" fmla="*/ 11734800 w 11734800"/>
              <a:gd name="connsiteY4" fmla="*/ 507998 h 867983"/>
              <a:gd name="connsiteX5" fmla="*/ 11633198 w 11734800"/>
              <a:gd name="connsiteY5" fmla="*/ 609600 h 867983"/>
              <a:gd name="connsiteX6" fmla="*/ 5732362 w 11734800"/>
              <a:gd name="connsiteY6" fmla="*/ 662046 h 867983"/>
              <a:gd name="connsiteX7" fmla="*/ 5327248 w 11734800"/>
              <a:gd name="connsiteY7" fmla="*/ 789368 h 867983"/>
              <a:gd name="connsiteX8" fmla="*/ 101602 w 11734800"/>
              <a:gd name="connsiteY8" fmla="*/ 609600 h 867983"/>
              <a:gd name="connsiteX9" fmla="*/ 0 w 11734800"/>
              <a:gd name="connsiteY9" fmla="*/ 507998 h 867983"/>
              <a:gd name="connsiteX10" fmla="*/ 0 w 11734800"/>
              <a:gd name="connsiteY10" fmla="*/ 101602 h 867983"/>
              <a:gd name="connsiteX0" fmla="*/ 0 w 11734800"/>
              <a:gd name="connsiteY0" fmla="*/ 101602 h 858252"/>
              <a:gd name="connsiteX1" fmla="*/ 101602 w 11734800"/>
              <a:gd name="connsiteY1" fmla="*/ 0 h 858252"/>
              <a:gd name="connsiteX2" fmla="*/ 11633198 w 11734800"/>
              <a:gd name="connsiteY2" fmla="*/ 0 h 858252"/>
              <a:gd name="connsiteX3" fmla="*/ 11734800 w 11734800"/>
              <a:gd name="connsiteY3" fmla="*/ 101602 h 858252"/>
              <a:gd name="connsiteX4" fmla="*/ 11734800 w 11734800"/>
              <a:gd name="connsiteY4" fmla="*/ 507998 h 858252"/>
              <a:gd name="connsiteX5" fmla="*/ 11633198 w 11734800"/>
              <a:gd name="connsiteY5" fmla="*/ 609600 h 858252"/>
              <a:gd name="connsiteX6" fmla="*/ 5732362 w 11734800"/>
              <a:gd name="connsiteY6" fmla="*/ 662046 h 858252"/>
              <a:gd name="connsiteX7" fmla="*/ 5234651 w 11734800"/>
              <a:gd name="connsiteY7" fmla="*/ 777794 h 858252"/>
              <a:gd name="connsiteX8" fmla="*/ 101602 w 11734800"/>
              <a:gd name="connsiteY8" fmla="*/ 609600 h 858252"/>
              <a:gd name="connsiteX9" fmla="*/ 0 w 11734800"/>
              <a:gd name="connsiteY9" fmla="*/ 507998 h 858252"/>
              <a:gd name="connsiteX10" fmla="*/ 0 w 11734800"/>
              <a:gd name="connsiteY10" fmla="*/ 101602 h 858252"/>
              <a:gd name="connsiteX0" fmla="*/ 0 w 11734800"/>
              <a:gd name="connsiteY0" fmla="*/ 101602 h 785905"/>
              <a:gd name="connsiteX1" fmla="*/ 101602 w 11734800"/>
              <a:gd name="connsiteY1" fmla="*/ 0 h 785905"/>
              <a:gd name="connsiteX2" fmla="*/ 11633198 w 11734800"/>
              <a:gd name="connsiteY2" fmla="*/ 0 h 785905"/>
              <a:gd name="connsiteX3" fmla="*/ 11734800 w 11734800"/>
              <a:gd name="connsiteY3" fmla="*/ 101602 h 785905"/>
              <a:gd name="connsiteX4" fmla="*/ 11734800 w 11734800"/>
              <a:gd name="connsiteY4" fmla="*/ 507998 h 785905"/>
              <a:gd name="connsiteX5" fmla="*/ 11633198 w 11734800"/>
              <a:gd name="connsiteY5" fmla="*/ 609600 h 785905"/>
              <a:gd name="connsiteX6" fmla="*/ 5732362 w 11734800"/>
              <a:gd name="connsiteY6" fmla="*/ 662046 h 785905"/>
              <a:gd name="connsiteX7" fmla="*/ 5234651 w 11734800"/>
              <a:gd name="connsiteY7" fmla="*/ 777794 h 785905"/>
              <a:gd name="connsiteX8" fmla="*/ 101602 w 11734800"/>
              <a:gd name="connsiteY8" fmla="*/ 609600 h 785905"/>
              <a:gd name="connsiteX9" fmla="*/ 0 w 11734800"/>
              <a:gd name="connsiteY9" fmla="*/ 507998 h 785905"/>
              <a:gd name="connsiteX10" fmla="*/ 0 w 11734800"/>
              <a:gd name="connsiteY10" fmla="*/ 101602 h 785905"/>
              <a:gd name="connsiteX0" fmla="*/ 0 w 11734800"/>
              <a:gd name="connsiteY0" fmla="*/ 101602 h 721707"/>
              <a:gd name="connsiteX1" fmla="*/ 101602 w 11734800"/>
              <a:gd name="connsiteY1" fmla="*/ 0 h 721707"/>
              <a:gd name="connsiteX2" fmla="*/ 11633198 w 11734800"/>
              <a:gd name="connsiteY2" fmla="*/ 0 h 721707"/>
              <a:gd name="connsiteX3" fmla="*/ 11734800 w 11734800"/>
              <a:gd name="connsiteY3" fmla="*/ 101602 h 721707"/>
              <a:gd name="connsiteX4" fmla="*/ 11734800 w 11734800"/>
              <a:gd name="connsiteY4" fmla="*/ 507998 h 721707"/>
              <a:gd name="connsiteX5" fmla="*/ 11633198 w 11734800"/>
              <a:gd name="connsiteY5" fmla="*/ 609600 h 721707"/>
              <a:gd name="connsiteX6" fmla="*/ 5732362 w 11734800"/>
              <a:gd name="connsiteY6" fmla="*/ 662046 h 721707"/>
              <a:gd name="connsiteX7" fmla="*/ 5153628 w 11734800"/>
              <a:gd name="connsiteY7" fmla="*/ 708346 h 721707"/>
              <a:gd name="connsiteX8" fmla="*/ 101602 w 11734800"/>
              <a:gd name="connsiteY8" fmla="*/ 609600 h 721707"/>
              <a:gd name="connsiteX9" fmla="*/ 0 w 11734800"/>
              <a:gd name="connsiteY9" fmla="*/ 507998 h 721707"/>
              <a:gd name="connsiteX10" fmla="*/ 0 w 11734800"/>
              <a:gd name="connsiteY10" fmla="*/ 101602 h 721707"/>
              <a:gd name="connsiteX0" fmla="*/ 0 w 11734800"/>
              <a:gd name="connsiteY0" fmla="*/ 101602 h 721707"/>
              <a:gd name="connsiteX1" fmla="*/ 101602 w 11734800"/>
              <a:gd name="connsiteY1" fmla="*/ 0 h 721707"/>
              <a:gd name="connsiteX2" fmla="*/ 11633198 w 11734800"/>
              <a:gd name="connsiteY2" fmla="*/ 0 h 721707"/>
              <a:gd name="connsiteX3" fmla="*/ 11734800 w 11734800"/>
              <a:gd name="connsiteY3" fmla="*/ 101602 h 721707"/>
              <a:gd name="connsiteX4" fmla="*/ 11734800 w 11734800"/>
              <a:gd name="connsiteY4" fmla="*/ 507998 h 721707"/>
              <a:gd name="connsiteX5" fmla="*/ 11633198 w 11734800"/>
              <a:gd name="connsiteY5" fmla="*/ 609600 h 721707"/>
              <a:gd name="connsiteX6" fmla="*/ 5732362 w 11734800"/>
              <a:gd name="connsiteY6" fmla="*/ 662046 h 721707"/>
              <a:gd name="connsiteX7" fmla="*/ 5153628 w 11734800"/>
              <a:gd name="connsiteY7" fmla="*/ 708346 h 721707"/>
              <a:gd name="connsiteX8" fmla="*/ 101602 w 11734800"/>
              <a:gd name="connsiteY8" fmla="*/ 609600 h 721707"/>
              <a:gd name="connsiteX9" fmla="*/ 0 w 11734800"/>
              <a:gd name="connsiteY9" fmla="*/ 507998 h 721707"/>
              <a:gd name="connsiteX10" fmla="*/ 0 w 11734800"/>
              <a:gd name="connsiteY10" fmla="*/ 101602 h 721707"/>
              <a:gd name="connsiteX0" fmla="*/ 0 w 11734800"/>
              <a:gd name="connsiteY0" fmla="*/ 101602 h 678059"/>
              <a:gd name="connsiteX1" fmla="*/ 101602 w 11734800"/>
              <a:gd name="connsiteY1" fmla="*/ 0 h 678059"/>
              <a:gd name="connsiteX2" fmla="*/ 11633198 w 11734800"/>
              <a:gd name="connsiteY2" fmla="*/ 0 h 678059"/>
              <a:gd name="connsiteX3" fmla="*/ 11734800 w 11734800"/>
              <a:gd name="connsiteY3" fmla="*/ 101602 h 678059"/>
              <a:gd name="connsiteX4" fmla="*/ 11734800 w 11734800"/>
              <a:gd name="connsiteY4" fmla="*/ 507998 h 678059"/>
              <a:gd name="connsiteX5" fmla="*/ 11633198 w 11734800"/>
              <a:gd name="connsiteY5" fmla="*/ 609600 h 678059"/>
              <a:gd name="connsiteX6" fmla="*/ 5732362 w 11734800"/>
              <a:gd name="connsiteY6" fmla="*/ 662046 h 678059"/>
              <a:gd name="connsiteX7" fmla="*/ 5084180 w 11734800"/>
              <a:gd name="connsiteY7" fmla="*/ 650472 h 678059"/>
              <a:gd name="connsiteX8" fmla="*/ 101602 w 11734800"/>
              <a:gd name="connsiteY8" fmla="*/ 609600 h 678059"/>
              <a:gd name="connsiteX9" fmla="*/ 0 w 11734800"/>
              <a:gd name="connsiteY9" fmla="*/ 507998 h 678059"/>
              <a:gd name="connsiteX10" fmla="*/ 0 w 11734800"/>
              <a:gd name="connsiteY10" fmla="*/ 101602 h 678059"/>
              <a:gd name="connsiteX0" fmla="*/ 0 w 11734800"/>
              <a:gd name="connsiteY0" fmla="*/ 101602 h 678059"/>
              <a:gd name="connsiteX1" fmla="*/ 101602 w 11734800"/>
              <a:gd name="connsiteY1" fmla="*/ 0 h 678059"/>
              <a:gd name="connsiteX2" fmla="*/ 11633198 w 11734800"/>
              <a:gd name="connsiteY2" fmla="*/ 0 h 678059"/>
              <a:gd name="connsiteX3" fmla="*/ 11734800 w 11734800"/>
              <a:gd name="connsiteY3" fmla="*/ 101602 h 678059"/>
              <a:gd name="connsiteX4" fmla="*/ 11734800 w 11734800"/>
              <a:gd name="connsiteY4" fmla="*/ 507998 h 678059"/>
              <a:gd name="connsiteX5" fmla="*/ 11633198 w 11734800"/>
              <a:gd name="connsiteY5" fmla="*/ 609600 h 678059"/>
              <a:gd name="connsiteX6" fmla="*/ 5732362 w 11734800"/>
              <a:gd name="connsiteY6" fmla="*/ 662046 h 678059"/>
              <a:gd name="connsiteX7" fmla="*/ 5084180 w 11734800"/>
              <a:gd name="connsiteY7" fmla="*/ 650472 h 678059"/>
              <a:gd name="connsiteX8" fmla="*/ 101602 w 11734800"/>
              <a:gd name="connsiteY8" fmla="*/ 609600 h 678059"/>
              <a:gd name="connsiteX9" fmla="*/ 0 w 11734800"/>
              <a:gd name="connsiteY9" fmla="*/ 507998 h 678059"/>
              <a:gd name="connsiteX10" fmla="*/ 0 w 11734800"/>
              <a:gd name="connsiteY10" fmla="*/ 101602 h 67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4800" h="678059">
                <a:moveTo>
                  <a:pt x="0" y="101602"/>
                </a:moveTo>
                <a:cubicBezTo>
                  <a:pt x="0" y="45489"/>
                  <a:pt x="45489" y="0"/>
                  <a:pt x="101602" y="0"/>
                </a:cubicBezTo>
                <a:lnTo>
                  <a:pt x="11633198" y="0"/>
                </a:lnTo>
                <a:cubicBezTo>
                  <a:pt x="11689311" y="0"/>
                  <a:pt x="11734800" y="45489"/>
                  <a:pt x="11734800" y="101602"/>
                </a:cubicBezTo>
                <a:lnTo>
                  <a:pt x="11734800" y="507998"/>
                </a:lnTo>
                <a:cubicBezTo>
                  <a:pt x="11734800" y="564111"/>
                  <a:pt x="11689311" y="609600"/>
                  <a:pt x="11633198" y="609600"/>
                </a:cubicBezTo>
                <a:lnTo>
                  <a:pt x="5732362" y="662046"/>
                </a:lnTo>
                <a:cubicBezTo>
                  <a:pt x="4733457" y="676574"/>
                  <a:pt x="5085092" y="693937"/>
                  <a:pt x="5084180" y="650472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সেন্ট্রোমিয়ারের কী পরিবর্তন লক্ষ্য করছ?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389" y="1321012"/>
            <a:ext cx="3534507" cy="404323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9" y="1224820"/>
            <a:ext cx="2860012" cy="39736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346785" y="1572144"/>
            <a:ext cx="1376427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20200" y="1879779"/>
            <a:ext cx="2202908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46785" y="2415994"/>
            <a:ext cx="2157856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46785" y="1994069"/>
            <a:ext cx="2157856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স্পিন্ডল যন্ত্র   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95435" y="2911653"/>
            <a:ext cx="2686029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 প্রায় নিউক্লিয়াস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33000" y="3951685"/>
            <a:ext cx="2710600" cy="8503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 প্রায় নিউক্লিয়ার মেমব্রেন 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220200" y="3123931"/>
            <a:ext cx="2202908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20200" y="3757096"/>
            <a:ext cx="2202908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স্পিন্ডল যন্ত্র 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215387" y="4940207"/>
            <a:ext cx="2202908" cy="389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এস্টার রশ্মি  </a:t>
            </a:r>
          </a:p>
        </p:txBody>
      </p:sp>
      <p:sp>
        <p:nvSpPr>
          <p:cNvPr id="5" name="Right Arrow 4"/>
          <p:cNvSpPr/>
          <p:nvPr/>
        </p:nvSpPr>
        <p:spPr>
          <a:xfrm rot="18916143">
            <a:off x="417644" y="3344357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28885" y="5276876"/>
            <a:ext cx="9015958" cy="117625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মেরু বিশিষ্ট স্পিন্ডল যন্ত্রের সৃষ্টি হয়ে, সেন্ট্রোমিয়ার স্পিন্ডল যন্ত্রের তন্তুর সাথে যুক্ত হচ্ছে।  </a:t>
            </a:r>
          </a:p>
        </p:txBody>
      </p:sp>
      <p:cxnSp>
        <p:nvCxnSpPr>
          <p:cNvPr id="7" name="Straight Connector 6"/>
          <p:cNvCxnSpPr>
            <a:stCxn id="9" idx="1"/>
          </p:cNvCxnSpPr>
          <p:nvPr/>
        </p:nvCxnSpPr>
        <p:spPr>
          <a:xfrm flipV="1">
            <a:off x="686149" y="3211634"/>
            <a:ext cx="2702647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49193" y="3146383"/>
            <a:ext cx="3666194" cy="7509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8916143">
            <a:off x="6041050" y="4197849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300883" y="5348073"/>
            <a:ext cx="901595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 ঘটে। </a:t>
            </a:r>
          </a:p>
        </p:txBody>
      </p:sp>
      <p:sp>
        <p:nvSpPr>
          <p:cNvPr id="32" name="Rounded Rectangle 1"/>
          <p:cNvSpPr/>
          <p:nvPr/>
        </p:nvSpPr>
        <p:spPr>
          <a:xfrm>
            <a:off x="743040" y="398418"/>
            <a:ext cx="10515600" cy="867983"/>
          </a:xfrm>
          <a:custGeom>
            <a:avLst/>
            <a:gdLst>
              <a:gd name="connsiteX0" fmla="*/ 0 w 11734800"/>
              <a:gd name="connsiteY0" fmla="*/ 101602 h 609600"/>
              <a:gd name="connsiteX1" fmla="*/ 101602 w 11734800"/>
              <a:gd name="connsiteY1" fmla="*/ 0 h 609600"/>
              <a:gd name="connsiteX2" fmla="*/ 11633198 w 11734800"/>
              <a:gd name="connsiteY2" fmla="*/ 0 h 609600"/>
              <a:gd name="connsiteX3" fmla="*/ 11734800 w 11734800"/>
              <a:gd name="connsiteY3" fmla="*/ 101602 h 609600"/>
              <a:gd name="connsiteX4" fmla="*/ 11734800 w 11734800"/>
              <a:gd name="connsiteY4" fmla="*/ 507998 h 609600"/>
              <a:gd name="connsiteX5" fmla="*/ 11633198 w 11734800"/>
              <a:gd name="connsiteY5" fmla="*/ 609600 h 609600"/>
              <a:gd name="connsiteX6" fmla="*/ 101602 w 11734800"/>
              <a:gd name="connsiteY6" fmla="*/ 609600 h 609600"/>
              <a:gd name="connsiteX7" fmla="*/ 0 w 11734800"/>
              <a:gd name="connsiteY7" fmla="*/ 507998 h 609600"/>
              <a:gd name="connsiteX8" fmla="*/ 0 w 11734800"/>
              <a:gd name="connsiteY8" fmla="*/ 101602 h 609600"/>
              <a:gd name="connsiteX0" fmla="*/ 0 w 11734800"/>
              <a:gd name="connsiteY0" fmla="*/ 101602 h 609600"/>
              <a:gd name="connsiteX1" fmla="*/ 101602 w 11734800"/>
              <a:gd name="connsiteY1" fmla="*/ 0 h 609600"/>
              <a:gd name="connsiteX2" fmla="*/ 11633198 w 11734800"/>
              <a:gd name="connsiteY2" fmla="*/ 0 h 609600"/>
              <a:gd name="connsiteX3" fmla="*/ 11734800 w 11734800"/>
              <a:gd name="connsiteY3" fmla="*/ 101602 h 609600"/>
              <a:gd name="connsiteX4" fmla="*/ 11734800 w 11734800"/>
              <a:gd name="connsiteY4" fmla="*/ 507998 h 609600"/>
              <a:gd name="connsiteX5" fmla="*/ 11633198 w 11734800"/>
              <a:gd name="connsiteY5" fmla="*/ 609600 h 609600"/>
              <a:gd name="connsiteX6" fmla="*/ 5732362 w 11734800"/>
              <a:gd name="connsiteY6" fmla="*/ 592598 h 609600"/>
              <a:gd name="connsiteX7" fmla="*/ 101602 w 11734800"/>
              <a:gd name="connsiteY7" fmla="*/ 609600 h 609600"/>
              <a:gd name="connsiteX8" fmla="*/ 0 w 11734800"/>
              <a:gd name="connsiteY8" fmla="*/ 507998 h 609600"/>
              <a:gd name="connsiteX9" fmla="*/ 0 w 11734800"/>
              <a:gd name="connsiteY9" fmla="*/ 101602 h 609600"/>
              <a:gd name="connsiteX0" fmla="*/ 0 w 11734800"/>
              <a:gd name="connsiteY0" fmla="*/ 101602 h 662046"/>
              <a:gd name="connsiteX1" fmla="*/ 101602 w 11734800"/>
              <a:gd name="connsiteY1" fmla="*/ 0 h 662046"/>
              <a:gd name="connsiteX2" fmla="*/ 11633198 w 11734800"/>
              <a:gd name="connsiteY2" fmla="*/ 0 h 662046"/>
              <a:gd name="connsiteX3" fmla="*/ 11734800 w 11734800"/>
              <a:gd name="connsiteY3" fmla="*/ 101602 h 662046"/>
              <a:gd name="connsiteX4" fmla="*/ 11734800 w 11734800"/>
              <a:gd name="connsiteY4" fmla="*/ 507998 h 662046"/>
              <a:gd name="connsiteX5" fmla="*/ 11633198 w 11734800"/>
              <a:gd name="connsiteY5" fmla="*/ 609600 h 662046"/>
              <a:gd name="connsiteX6" fmla="*/ 5732362 w 11734800"/>
              <a:gd name="connsiteY6" fmla="*/ 662046 h 662046"/>
              <a:gd name="connsiteX7" fmla="*/ 101602 w 11734800"/>
              <a:gd name="connsiteY7" fmla="*/ 609600 h 662046"/>
              <a:gd name="connsiteX8" fmla="*/ 0 w 11734800"/>
              <a:gd name="connsiteY8" fmla="*/ 507998 h 662046"/>
              <a:gd name="connsiteX9" fmla="*/ 0 w 11734800"/>
              <a:gd name="connsiteY9" fmla="*/ 101602 h 662046"/>
              <a:gd name="connsiteX0" fmla="*/ 0 w 11734800"/>
              <a:gd name="connsiteY0" fmla="*/ 101602 h 738219"/>
              <a:gd name="connsiteX1" fmla="*/ 101602 w 11734800"/>
              <a:gd name="connsiteY1" fmla="*/ 0 h 738219"/>
              <a:gd name="connsiteX2" fmla="*/ 11633198 w 11734800"/>
              <a:gd name="connsiteY2" fmla="*/ 0 h 738219"/>
              <a:gd name="connsiteX3" fmla="*/ 11734800 w 11734800"/>
              <a:gd name="connsiteY3" fmla="*/ 101602 h 738219"/>
              <a:gd name="connsiteX4" fmla="*/ 11734800 w 11734800"/>
              <a:gd name="connsiteY4" fmla="*/ 507998 h 738219"/>
              <a:gd name="connsiteX5" fmla="*/ 11633198 w 11734800"/>
              <a:gd name="connsiteY5" fmla="*/ 609600 h 738219"/>
              <a:gd name="connsiteX6" fmla="*/ 5732362 w 11734800"/>
              <a:gd name="connsiteY6" fmla="*/ 662046 h 738219"/>
              <a:gd name="connsiteX7" fmla="*/ 101602 w 11734800"/>
              <a:gd name="connsiteY7" fmla="*/ 609600 h 738219"/>
              <a:gd name="connsiteX8" fmla="*/ 0 w 11734800"/>
              <a:gd name="connsiteY8" fmla="*/ 507998 h 738219"/>
              <a:gd name="connsiteX9" fmla="*/ 0 w 11734800"/>
              <a:gd name="connsiteY9" fmla="*/ 101602 h 738219"/>
              <a:gd name="connsiteX0" fmla="*/ 0 w 11734800"/>
              <a:gd name="connsiteY0" fmla="*/ 101602 h 738219"/>
              <a:gd name="connsiteX1" fmla="*/ 101602 w 11734800"/>
              <a:gd name="connsiteY1" fmla="*/ 0 h 738219"/>
              <a:gd name="connsiteX2" fmla="*/ 11633198 w 11734800"/>
              <a:gd name="connsiteY2" fmla="*/ 0 h 738219"/>
              <a:gd name="connsiteX3" fmla="*/ 11734800 w 11734800"/>
              <a:gd name="connsiteY3" fmla="*/ 101602 h 738219"/>
              <a:gd name="connsiteX4" fmla="*/ 11734800 w 11734800"/>
              <a:gd name="connsiteY4" fmla="*/ 507998 h 738219"/>
              <a:gd name="connsiteX5" fmla="*/ 11633198 w 11734800"/>
              <a:gd name="connsiteY5" fmla="*/ 609600 h 738219"/>
              <a:gd name="connsiteX6" fmla="*/ 5732362 w 11734800"/>
              <a:gd name="connsiteY6" fmla="*/ 662046 h 738219"/>
              <a:gd name="connsiteX7" fmla="*/ 101602 w 11734800"/>
              <a:gd name="connsiteY7" fmla="*/ 609600 h 738219"/>
              <a:gd name="connsiteX8" fmla="*/ 0 w 11734800"/>
              <a:gd name="connsiteY8" fmla="*/ 507998 h 738219"/>
              <a:gd name="connsiteX9" fmla="*/ 0 w 11734800"/>
              <a:gd name="connsiteY9" fmla="*/ 101602 h 738219"/>
              <a:gd name="connsiteX0" fmla="*/ 0 w 11734800"/>
              <a:gd name="connsiteY0" fmla="*/ 101602 h 789817"/>
              <a:gd name="connsiteX1" fmla="*/ 101602 w 11734800"/>
              <a:gd name="connsiteY1" fmla="*/ 0 h 789817"/>
              <a:gd name="connsiteX2" fmla="*/ 11633198 w 11734800"/>
              <a:gd name="connsiteY2" fmla="*/ 0 h 789817"/>
              <a:gd name="connsiteX3" fmla="*/ 11734800 w 11734800"/>
              <a:gd name="connsiteY3" fmla="*/ 101602 h 789817"/>
              <a:gd name="connsiteX4" fmla="*/ 11734800 w 11734800"/>
              <a:gd name="connsiteY4" fmla="*/ 507998 h 789817"/>
              <a:gd name="connsiteX5" fmla="*/ 11633198 w 11734800"/>
              <a:gd name="connsiteY5" fmla="*/ 609600 h 789817"/>
              <a:gd name="connsiteX6" fmla="*/ 5732362 w 11734800"/>
              <a:gd name="connsiteY6" fmla="*/ 662046 h 789817"/>
              <a:gd name="connsiteX7" fmla="*/ 5327248 w 11734800"/>
              <a:gd name="connsiteY7" fmla="*/ 789368 h 789817"/>
              <a:gd name="connsiteX8" fmla="*/ 101602 w 11734800"/>
              <a:gd name="connsiteY8" fmla="*/ 609600 h 789817"/>
              <a:gd name="connsiteX9" fmla="*/ 0 w 11734800"/>
              <a:gd name="connsiteY9" fmla="*/ 507998 h 789817"/>
              <a:gd name="connsiteX10" fmla="*/ 0 w 11734800"/>
              <a:gd name="connsiteY10" fmla="*/ 101602 h 789817"/>
              <a:gd name="connsiteX0" fmla="*/ 0 w 11734800"/>
              <a:gd name="connsiteY0" fmla="*/ 101602 h 789817"/>
              <a:gd name="connsiteX1" fmla="*/ 101602 w 11734800"/>
              <a:gd name="connsiteY1" fmla="*/ 0 h 789817"/>
              <a:gd name="connsiteX2" fmla="*/ 11633198 w 11734800"/>
              <a:gd name="connsiteY2" fmla="*/ 0 h 789817"/>
              <a:gd name="connsiteX3" fmla="*/ 11734800 w 11734800"/>
              <a:gd name="connsiteY3" fmla="*/ 101602 h 789817"/>
              <a:gd name="connsiteX4" fmla="*/ 11734800 w 11734800"/>
              <a:gd name="connsiteY4" fmla="*/ 507998 h 789817"/>
              <a:gd name="connsiteX5" fmla="*/ 11633198 w 11734800"/>
              <a:gd name="connsiteY5" fmla="*/ 609600 h 789817"/>
              <a:gd name="connsiteX6" fmla="*/ 5732362 w 11734800"/>
              <a:gd name="connsiteY6" fmla="*/ 662046 h 789817"/>
              <a:gd name="connsiteX7" fmla="*/ 5327248 w 11734800"/>
              <a:gd name="connsiteY7" fmla="*/ 789368 h 789817"/>
              <a:gd name="connsiteX8" fmla="*/ 101602 w 11734800"/>
              <a:gd name="connsiteY8" fmla="*/ 609600 h 789817"/>
              <a:gd name="connsiteX9" fmla="*/ 0 w 11734800"/>
              <a:gd name="connsiteY9" fmla="*/ 507998 h 789817"/>
              <a:gd name="connsiteX10" fmla="*/ 0 w 11734800"/>
              <a:gd name="connsiteY10" fmla="*/ 101602 h 789817"/>
              <a:gd name="connsiteX0" fmla="*/ 0 w 11734800"/>
              <a:gd name="connsiteY0" fmla="*/ 101602 h 867983"/>
              <a:gd name="connsiteX1" fmla="*/ 101602 w 11734800"/>
              <a:gd name="connsiteY1" fmla="*/ 0 h 867983"/>
              <a:gd name="connsiteX2" fmla="*/ 11633198 w 11734800"/>
              <a:gd name="connsiteY2" fmla="*/ 0 h 867983"/>
              <a:gd name="connsiteX3" fmla="*/ 11734800 w 11734800"/>
              <a:gd name="connsiteY3" fmla="*/ 101602 h 867983"/>
              <a:gd name="connsiteX4" fmla="*/ 11734800 w 11734800"/>
              <a:gd name="connsiteY4" fmla="*/ 507998 h 867983"/>
              <a:gd name="connsiteX5" fmla="*/ 11633198 w 11734800"/>
              <a:gd name="connsiteY5" fmla="*/ 609600 h 867983"/>
              <a:gd name="connsiteX6" fmla="*/ 5732362 w 11734800"/>
              <a:gd name="connsiteY6" fmla="*/ 662046 h 867983"/>
              <a:gd name="connsiteX7" fmla="*/ 5327248 w 11734800"/>
              <a:gd name="connsiteY7" fmla="*/ 789368 h 867983"/>
              <a:gd name="connsiteX8" fmla="*/ 101602 w 11734800"/>
              <a:gd name="connsiteY8" fmla="*/ 609600 h 867983"/>
              <a:gd name="connsiteX9" fmla="*/ 0 w 11734800"/>
              <a:gd name="connsiteY9" fmla="*/ 507998 h 867983"/>
              <a:gd name="connsiteX10" fmla="*/ 0 w 11734800"/>
              <a:gd name="connsiteY10" fmla="*/ 101602 h 8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4800" h="867983">
                <a:moveTo>
                  <a:pt x="0" y="101602"/>
                </a:moveTo>
                <a:cubicBezTo>
                  <a:pt x="0" y="45489"/>
                  <a:pt x="45489" y="0"/>
                  <a:pt x="101602" y="0"/>
                </a:cubicBezTo>
                <a:lnTo>
                  <a:pt x="11633198" y="0"/>
                </a:lnTo>
                <a:cubicBezTo>
                  <a:pt x="11689311" y="0"/>
                  <a:pt x="11734800" y="45489"/>
                  <a:pt x="11734800" y="101602"/>
                </a:cubicBezTo>
                <a:lnTo>
                  <a:pt x="11734800" y="507998"/>
                </a:lnTo>
                <a:cubicBezTo>
                  <a:pt x="11734800" y="564111"/>
                  <a:pt x="11689311" y="609600"/>
                  <a:pt x="11633198" y="609600"/>
                </a:cubicBezTo>
                <a:lnTo>
                  <a:pt x="5732362" y="662046"/>
                </a:lnTo>
                <a:cubicBezTo>
                  <a:pt x="4733457" y="676574"/>
                  <a:pt x="6369881" y="1018028"/>
                  <a:pt x="5327248" y="789368"/>
                </a:cubicBezTo>
                <a:cubicBezTo>
                  <a:pt x="4504535" y="583857"/>
                  <a:pt x="1041563" y="641062"/>
                  <a:pt x="101602" y="609600"/>
                </a:cubicBez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নিউক্লিওলাস ও নিউক্লিয়ার মেমব্রেনের কী ঘটে?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1"/>
          <p:cNvSpPr/>
          <p:nvPr/>
        </p:nvSpPr>
        <p:spPr>
          <a:xfrm>
            <a:off x="743040" y="365671"/>
            <a:ext cx="10515600" cy="867983"/>
          </a:xfrm>
          <a:custGeom>
            <a:avLst/>
            <a:gdLst>
              <a:gd name="connsiteX0" fmla="*/ 0 w 11734800"/>
              <a:gd name="connsiteY0" fmla="*/ 101602 h 609600"/>
              <a:gd name="connsiteX1" fmla="*/ 101602 w 11734800"/>
              <a:gd name="connsiteY1" fmla="*/ 0 h 609600"/>
              <a:gd name="connsiteX2" fmla="*/ 11633198 w 11734800"/>
              <a:gd name="connsiteY2" fmla="*/ 0 h 609600"/>
              <a:gd name="connsiteX3" fmla="*/ 11734800 w 11734800"/>
              <a:gd name="connsiteY3" fmla="*/ 101602 h 609600"/>
              <a:gd name="connsiteX4" fmla="*/ 11734800 w 11734800"/>
              <a:gd name="connsiteY4" fmla="*/ 507998 h 609600"/>
              <a:gd name="connsiteX5" fmla="*/ 11633198 w 11734800"/>
              <a:gd name="connsiteY5" fmla="*/ 609600 h 609600"/>
              <a:gd name="connsiteX6" fmla="*/ 101602 w 11734800"/>
              <a:gd name="connsiteY6" fmla="*/ 609600 h 609600"/>
              <a:gd name="connsiteX7" fmla="*/ 0 w 11734800"/>
              <a:gd name="connsiteY7" fmla="*/ 507998 h 609600"/>
              <a:gd name="connsiteX8" fmla="*/ 0 w 11734800"/>
              <a:gd name="connsiteY8" fmla="*/ 101602 h 609600"/>
              <a:gd name="connsiteX0" fmla="*/ 0 w 11734800"/>
              <a:gd name="connsiteY0" fmla="*/ 101602 h 609600"/>
              <a:gd name="connsiteX1" fmla="*/ 101602 w 11734800"/>
              <a:gd name="connsiteY1" fmla="*/ 0 h 609600"/>
              <a:gd name="connsiteX2" fmla="*/ 11633198 w 11734800"/>
              <a:gd name="connsiteY2" fmla="*/ 0 h 609600"/>
              <a:gd name="connsiteX3" fmla="*/ 11734800 w 11734800"/>
              <a:gd name="connsiteY3" fmla="*/ 101602 h 609600"/>
              <a:gd name="connsiteX4" fmla="*/ 11734800 w 11734800"/>
              <a:gd name="connsiteY4" fmla="*/ 507998 h 609600"/>
              <a:gd name="connsiteX5" fmla="*/ 11633198 w 11734800"/>
              <a:gd name="connsiteY5" fmla="*/ 609600 h 609600"/>
              <a:gd name="connsiteX6" fmla="*/ 5732362 w 11734800"/>
              <a:gd name="connsiteY6" fmla="*/ 592598 h 609600"/>
              <a:gd name="connsiteX7" fmla="*/ 101602 w 11734800"/>
              <a:gd name="connsiteY7" fmla="*/ 609600 h 609600"/>
              <a:gd name="connsiteX8" fmla="*/ 0 w 11734800"/>
              <a:gd name="connsiteY8" fmla="*/ 507998 h 609600"/>
              <a:gd name="connsiteX9" fmla="*/ 0 w 11734800"/>
              <a:gd name="connsiteY9" fmla="*/ 101602 h 609600"/>
              <a:gd name="connsiteX0" fmla="*/ 0 w 11734800"/>
              <a:gd name="connsiteY0" fmla="*/ 101602 h 662046"/>
              <a:gd name="connsiteX1" fmla="*/ 101602 w 11734800"/>
              <a:gd name="connsiteY1" fmla="*/ 0 h 662046"/>
              <a:gd name="connsiteX2" fmla="*/ 11633198 w 11734800"/>
              <a:gd name="connsiteY2" fmla="*/ 0 h 662046"/>
              <a:gd name="connsiteX3" fmla="*/ 11734800 w 11734800"/>
              <a:gd name="connsiteY3" fmla="*/ 101602 h 662046"/>
              <a:gd name="connsiteX4" fmla="*/ 11734800 w 11734800"/>
              <a:gd name="connsiteY4" fmla="*/ 507998 h 662046"/>
              <a:gd name="connsiteX5" fmla="*/ 11633198 w 11734800"/>
              <a:gd name="connsiteY5" fmla="*/ 609600 h 662046"/>
              <a:gd name="connsiteX6" fmla="*/ 5732362 w 11734800"/>
              <a:gd name="connsiteY6" fmla="*/ 662046 h 662046"/>
              <a:gd name="connsiteX7" fmla="*/ 101602 w 11734800"/>
              <a:gd name="connsiteY7" fmla="*/ 609600 h 662046"/>
              <a:gd name="connsiteX8" fmla="*/ 0 w 11734800"/>
              <a:gd name="connsiteY8" fmla="*/ 507998 h 662046"/>
              <a:gd name="connsiteX9" fmla="*/ 0 w 11734800"/>
              <a:gd name="connsiteY9" fmla="*/ 101602 h 662046"/>
              <a:gd name="connsiteX0" fmla="*/ 0 w 11734800"/>
              <a:gd name="connsiteY0" fmla="*/ 101602 h 738219"/>
              <a:gd name="connsiteX1" fmla="*/ 101602 w 11734800"/>
              <a:gd name="connsiteY1" fmla="*/ 0 h 738219"/>
              <a:gd name="connsiteX2" fmla="*/ 11633198 w 11734800"/>
              <a:gd name="connsiteY2" fmla="*/ 0 h 738219"/>
              <a:gd name="connsiteX3" fmla="*/ 11734800 w 11734800"/>
              <a:gd name="connsiteY3" fmla="*/ 101602 h 738219"/>
              <a:gd name="connsiteX4" fmla="*/ 11734800 w 11734800"/>
              <a:gd name="connsiteY4" fmla="*/ 507998 h 738219"/>
              <a:gd name="connsiteX5" fmla="*/ 11633198 w 11734800"/>
              <a:gd name="connsiteY5" fmla="*/ 609600 h 738219"/>
              <a:gd name="connsiteX6" fmla="*/ 5732362 w 11734800"/>
              <a:gd name="connsiteY6" fmla="*/ 662046 h 738219"/>
              <a:gd name="connsiteX7" fmla="*/ 101602 w 11734800"/>
              <a:gd name="connsiteY7" fmla="*/ 609600 h 738219"/>
              <a:gd name="connsiteX8" fmla="*/ 0 w 11734800"/>
              <a:gd name="connsiteY8" fmla="*/ 507998 h 738219"/>
              <a:gd name="connsiteX9" fmla="*/ 0 w 11734800"/>
              <a:gd name="connsiteY9" fmla="*/ 101602 h 738219"/>
              <a:gd name="connsiteX0" fmla="*/ 0 w 11734800"/>
              <a:gd name="connsiteY0" fmla="*/ 101602 h 738219"/>
              <a:gd name="connsiteX1" fmla="*/ 101602 w 11734800"/>
              <a:gd name="connsiteY1" fmla="*/ 0 h 738219"/>
              <a:gd name="connsiteX2" fmla="*/ 11633198 w 11734800"/>
              <a:gd name="connsiteY2" fmla="*/ 0 h 738219"/>
              <a:gd name="connsiteX3" fmla="*/ 11734800 w 11734800"/>
              <a:gd name="connsiteY3" fmla="*/ 101602 h 738219"/>
              <a:gd name="connsiteX4" fmla="*/ 11734800 w 11734800"/>
              <a:gd name="connsiteY4" fmla="*/ 507998 h 738219"/>
              <a:gd name="connsiteX5" fmla="*/ 11633198 w 11734800"/>
              <a:gd name="connsiteY5" fmla="*/ 609600 h 738219"/>
              <a:gd name="connsiteX6" fmla="*/ 5732362 w 11734800"/>
              <a:gd name="connsiteY6" fmla="*/ 662046 h 738219"/>
              <a:gd name="connsiteX7" fmla="*/ 101602 w 11734800"/>
              <a:gd name="connsiteY7" fmla="*/ 609600 h 738219"/>
              <a:gd name="connsiteX8" fmla="*/ 0 w 11734800"/>
              <a:gd name="connsiteY8" fmla="*/ 507998 h 738219"/>
              <a:gd name="connsiteX9" fmla="*/ 0 w 11734800"/>
              <a:gd name="connsiteY9" fmla="*/ 101602 h 738219"/>
              <a:gd name="connsiteX0" fmla="*/ 0 w 11734800"/>
              <a:gd name="connsiteY0" fmla="*/ 101602 h 789817"/>
              <a:gd name="connsiteX1" fmla="*/ 101602 w 11734800"/>
              <a:gd name="connsiteY1" fmla="*/ 0 h 789817"/>
              <a:gd name="connsiteX2" fmla="*/ 11633198 w 11734800"/>
              <a:gd name="connsiteY2" fmla="*/ 0 h 789817"/>
              <a:gd name="connsiteX3" fmla="*/ 11734800 w 11734800"/>
              <a:gd name="connsiteY3" fmla="*/ 101602 h 789817"/>
              <a:gd name="connsiteX4" fmla="*/ 11734800 w 11734800"/>
              <a:gd name="connsiteY4" fmla="*/ 507998 h 789817"/>
              <a:gd name="connsiteX5" fmla="*/ 11633198 w 11734800"/>
              <a:gd name="connsiteY5" fmla="*/ 609600 h 789817"/>
              <a:gd name="connsiteX6" fmla="*/ 5732362 w 11734800"/>
              <a:gd name="connsiteY6" fmla="*/ 662046 h 789817"/>
              <a:gd name="connsiteX7" fmla="*/ 5327248 w 11734800"/>
              <a:gd name="connsiteY7" fmla="*/ 789368 h 789817"/>
              <a:gd name="connsiteX8" fmla="*/ 101602 w 11734800"/>
              <a:gd name="connsiteY8" fmla="*/ 609600 h 789817"/>
              <a:gd name="connsiteX9" fmla="*/ 0 w 11734800"/>
              <a:gd name="connsiteY9" fmla="*/ 507998 h 789817"/>
              <a:gd name="connsiteX10" fmla="*/ 0 w 11734800"/>
              <a:gd name="connsiteY10" fmla="*/ 101602 h 789817"/>
              <a:gd name="connsiteX0" fmla="*/ 0 w 11734800"/>
              <a:gd name="connsiteY0" fmla="*/ 101602 h 789817"/>
              <a:gd name="connsiteX1" fmla="*/ 101602 w 11734800"/>
              <a:gd name="connsiteY1" fmla="*/ 0 h 789817"/>
              <a:gd name="connsiteX2" fmla="*/ 11633198 w 11734800"/>
              <a:gd name="connsiteY2" fmla="*/ 0 h 789817"/>
              <a:gd name="connsiteX3" fmla="*/ 11734800 w 11734800"/>
              <a:gd name="connsiteY3" fmla="*/ 101602 h 789817"/>
              <a:gd name="connsiteX4" fmla="*/ 11734800 w 11734800"/>
              <a:gd name="connsiteY4" fmla="*/ 507998 h 789817"/>
              <a:gd name="connsiteX5" fmla="*/ 11633198 w 11734800"/>
              <a:gd name="connsiteY5" fmla="*/ 609600 h 789817"/>
              <a:gd name="connsiteX6" fmla="*/ 5732362 w 11734800"/>
              <a:gd name="connsiteY6" fmla="*/ 662046 h 789817"/>
              <a:gd name="connsiteX7" fmla="*/ 5327248 w 11734800"/>
              <a:gd name="connsiteY7" fmla="*/ 789368 h 789817"/>
              <a:gd name="connsiteX8" fmla="*/ 101602 w 11734800"/>
              <a:gd name="connsiteY8" fmla="*/ 609600 h 789817"/>
              <a:gd name="connsiteX9" fmla="*/ 0 w 11734800"/>
              <a:gd name="connsiteY9" fmla="*/ 507998 h 789817"/>
              <a:gd name="connsiteX10" fmla="*/ 0 w 11734800"/>
              <a:gd name="connsiteY10" fmla="*/ 101602 h 789817"/>
              <a:gd name="connsiteX0" fmla="*/ 0 w 11734800"/>
              <a:gd name="connsiteY0" fmla="*/ 101602 h 867983"/>
              <a:gd name="connsiteX1" fmla="*/ 101602 w 11734800"/>
              <a:gd name="connsiteY1" fmla="*/ 0 h 867983"/>
              <a:gd name="connsiteX2" fmla="*/ 11633198 w 11734800"/>
              <a:gd name="connsiteY2" fmla="*/ 0 h 867983"/>
              <a:gd name="connsiteX3" fmla="*/ 11734800 w 11734800"/>
              <a:gd name="connsiteY3" fmla="*/ 101602 h 867983"/>
              <a:gd name="connsiteX4" fmla="*/ 11734800 w 11734800"/>
              <a:gd name="connsiteY4" fmla="*/ 507998 h 867983"/>
              <a:gd name="connsiteX5" fmla="*/ 11633198 w 11734800"/>
              <a:gd name="connsiteY5" fmla="*/ 609600 h 867983"/>
              <a:gd name="connsiteX6" fmla="*/ 5732362 w 11734800"/>
              <a:gd name="connsiteY6" fmla="*/ 662046 h 867983"/>
              <a:gd name="connsiteX7" fmla="*/ 5327248 w 11734800"/>
              <a:gd name="connsiteY7" fmla="*/ 789368 h 867983"/>
              <a:gd name="connsiteX8" fmla="*/ 101602 w 11734800"/>
              <a:gd name="connsiteY8" fmla="*/ 609600 h 867983"/>
              <a:gd name="connsiteX9" fmla="*/ 0 w 11734800"/>
              <a:gd name="connsiteY9" fmla="*/ 507998 h 867983"/>
              <a:gd name="connsiteX10" fmla="*/ 0 w 11734800"/>
              <a:gd name="connsiteY10" fmla="*/ 101602 h 8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4800" h="867983">
                <a:moveTo>
                  <a:pt x="0" y="101602"/>
                </a:moveTo>
                <a:cubicBezTo>
                  <a:pt x="0" y="45489"/>
                  <a:pt x="45489" y="0"/>
                  <a:pt x="101602" y="0"/>
                </a:cubicBezTo>
                <a:lnTo>
                  <a:pt x="11633198" y="0"/>
                </a:lnTo>
                <a:cubicBezTo>
                  <a:pt x="11689311" y="0"/>
                  <a:pt x="11734800" y="45489"/>
                  <a:pt x="11734800" y="101602"/>
                </a:cubicBezTo>
                <a:lnTo>
                  <a:pt x="11734800" y="507998"/>
                </a:lnTo>
                <a:cubicBezTo>
                  <a:pt x="11734800" y="564111"/>
                  <a:pt x="11689311" y="609600"/>
                  <a:pt x="11633198" y="609600"/>
                </a:cubicBezTo>
                <a:lnTo>
                  <a:pt x="5732362" y="662046"/>
                </a:lnTo>
                <a:cubicBezTo>
                  <a:pt x="4733457" y="676574"/>
                  <a:pt x="6369881" y="1018028"/>
                  <a:pt x="5327248" y="789368"/>
                </a:cubicBezTo>
                <a:cubicBezTo>
                  <a:pt x="4504535" y="583857"/>
                  <a:pt x="1041563" y="641062"/>
                  <a:pt x="101602" y="609600"/>
                </a:cubicBez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প্রাণিকোষে সেন্ট্রিওল থেকে রশ্মি বিচ্ছুরিত হয় একে কী বলে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72881" y="5380417"/>
            <a:ext cx="901595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এস্টার-রে  বলে।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224462" y="5285196"/>
            <a:ext cx="714813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পর্যায়ের নাম কী?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84877" y="392467"/>
            <a:ext cx="8917445" cy="609600"/>
          </a:xfrm>
          <a:prstGeom prst="roundRect">
            <a:avLst>
              <a:gd name="adj" fmla="val 50000"/>
            </a:avLst>
          </a:prstGeom>
          <a:gradFill>
            <a:gsLst>
              <a:gs pos="92000">
                <a:srgbClr val="E7F2E3"/>
              </a:gs>
              <a:gs pos="2000">
                <a:srgbClr val="E8F2E6"/>
              </a:gs>
              <a:gs pos="43000">
                <a:srgbClr val="F0F5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 পর্যায় 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6" presetClass="exit" presetSubtype="37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2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0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3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6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22" grpId="0" animBg="1"/>
          <p:bldP spid="22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xit" presetSubtype="37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1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6" presetClass="exit" presetSubtype="37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2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5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0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3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22" grpId="0" animBg="1"/>
          <p:bldP spid="22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7504043" cy="7772400"/>
          </a:xfrm>
          <a:prstGeom prst="rect">
            <a:avLst/>
          </a:prstGeom>
        </p:spPr>
      </p:pic>
      <p:pic>
        <p:nvPicPr>
          <p:cNvPr id="2" name="Untitled 13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2321" y="1219200"/>
            <a:ext cx="7239000" cy="4071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252766"/>
            <a:ext cx="10487243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4634" showWhenStopped="0">
                <p:cTn id="15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69">
              <a:schemeClr val="bg1"/>
            </a:gs>
            <a:gs pos="97000">
              <a:srgbClr val="FEF5FD"/>
            </a:gs>
            <a:gs pos="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521" y="352818"/>
            <a:ext cx="5163199" cy="319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21" y="6286656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86153" y="1053676"/>
            <a:ext cx="3716215" cy="91984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91000">
                <a:srgbClr val="FEF9FE">
                  <a:alpha val="38000"/>
                </a:srgbClr>
              </a:gs>
              <a:gs pos="55000">
                <a:schemeClr val="bg1"/>
              </a:gs>
              <a:gs pos="100000">
                <a:srgbClr val="FBE6F9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3473" y="1036743"/>
            <a:ext cx="405360" cy="94221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5977" y="3802629"/>
            <a:ext cx="228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81141" y="-188851"/>
            <a:ext cx="12554284" cy="7258163"/>
            <a:chOff x="-181141" y="-188851"/>
            <a:chExt cx="12554284" cy="7258163"/>
          </a:xfrm>
        </p:grpSpPr>
        <p:sp>
          <p:nvSpPr>
            <p:cNvPr id="12" name="Oval 11"/>
            <p:cNvSpPr/>
            <p:nvPr/>
          </p:nvSpPr>
          <p:spPr>
            <a:xfrm rot="11240105">
              <a:off x="-181141" y="6339721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rot="11240105">
              <a:off x="11704053" y="6345368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rot="11240105">
              <a:off x="11704054" y="-188851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 rot="11240105">
              <a:off x="-142397" y="-188851"/>
              <a:ext cx="669089" cy="72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ame 15"/>
            <p:cNvSpPr/>
            <p:nvPr/>
          </p:nvSpPr>
          <p:spPr>
            <a:xfrm>
              <a:off x="-11108" y="-31094"/>
              <a:ext cx="12192000" cy="6881393"/>
            </a:xfrm>
            <a:prstGeom prst="frame">
              <a:avLst>
                <a:gd name="adj1" fmla="val 2609"/>
              </a:avLst>
            </a:prstGeom>
            <a:gradFill flip="none" rotWithShape="1">
              <a:gsLst>
                <a:gs pos="22814">
                  <a:schemeClr val="accent6">
                    <a:lumMod val="75000"/>
                  </a:schemeClr>
                </a:gs>
                <a:gs pos="41616">
                  <a:srgbClr val="002060"/>
                </a:gs>
                <a:gs pos="59728">
                  <a:srgbClr val="FF0000"/>
                </a:gs>
                <a:gs pos="16100">
                  <a:srgbClr val="FFFF00"/>
                </a:gs>
                <a:gs pos="70480">
                  <a:srgbClr val="00B0F0"/>
                </a:gs>
                <a:gs pos="32200">
                  <a:srgbClr val="92D050"/>
                </a:gs>
                <a:gs pos="86000">
                  <a:srgbClr val="92D050"/>
                </a:gs>
                <a:gs pos="50000">
                  <a:srgbClr val="FEEFFB"/>
                </a:gs>
                <a:gs pos="0">
                  <a:srgbClr val="F117C7"/>
                </a:gs>
                <a:gs pos="100000">
                  <a:srgbClr val="C00000"/>
                </a:gs>
              </a:gsLst>
              <a:lin ang="15600000" scaled="0"/>
              <a:tileRect/>
            </a:gradFill>
            <a:scene3d>
              <a:camera prst="orthographicFront"/>
              <a:lightRig rig="threePt" dir="t"/>
            </a:scene3d>
            <a:sp3d prstMaterial="matte">
              <a:bevelT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22726" y="4842299"/>
            <a:ext cx="971235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117C7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992" y="2378955"/>
            <a:ext cx="2166563" cy="19286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85042" y="4232876"/>
            <a:ext cx="76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8328" y="4208229"/>
            <a:ext cx="76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43" y="2387232"/>
            <a:ext cx="192802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7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803">
              <a:schemeClr val="bg1"/>
            </a:gs>
            <a:gs pos="82000">
              <a:schemeClr val="bg1"/>
            </a:gs>
            <a:gs pos="0">
              <a:srgbClr val="D0CADD"/>
            </a:gs>
            <a:gs pos="100000">
              <a:srgbClr val="FEF0F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6562" y="2754462"/>
            <a:ext cx="1759290" cy="1773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5813" y="765829"/>
                <a:ext cx="8771690" cy="769441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 algn="ctr">
                  <a:buFont typeface="Wingdings" panose="05000000000000000000" pitchFamily="2" charset="2"/>
                  <a:buChar char="q"/>
                </a:pPr>
                <a:r>
                  <a:rPr lang="bn-IN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কোন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ধাপে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নিউক্লিয়াস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আকারে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বড়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13" y="765829"/>
                <a:ext cx="8771690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6667" b="-3730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 rot="19325880">
            <a:off x="-283759" y="441546"/>
            <a:ext cx="2521170" cy="775805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42378" y="-1334616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2/2/2021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51" y="1601907"/>
            <a:ext cx="3655965" cy="10859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8690" y="1606090"/>
            <a:ext cx="45519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মেটাফেজ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4703" y="1661224"/>
            <a:ext cx="40596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প্রোফেজ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813" y="2196161"/>
            <a:ext cx="44546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টেলোফেজ।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5052" y="2195532"/>
            <a:ext cx="369454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এনাফেজ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475" y="3090543"/>
            <a:ext cx="7138947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 দুইটি চারদিক থেকে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রশ্মি বিচ্ছুরিত করে কোন ধাপে?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447" y="4484776"/>
            <a:ext cx="452382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প্রোফেজ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5116" y="4547255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মেটাফেজ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978" y="5126764"/>
            <a:ext cx="47922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8730" y="5147447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এনাফেজ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619117"/>
            <a:ext cx="3758865" cy="1083926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32224" y="614182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EF0FC"/>
            </a:gs>
            <a:gs pos="1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07321" y="454287"/>
            <a:ext cx="4430485" cy="68294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7321" y="411573"/>
            <a:ext cx="299296" cy="770409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2/2/2021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28" y="2737783"/>
            <a:ext cx="6982191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কোষ বিভাজনের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868" y="3537550"/>
            <a:ext cx="6553200" cy="646331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মাতৃকোষ ও নতুন কোষ সমগুণ সম্পন্ন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868" y="4858702"/>
            <a:ext cx="7086600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ক্রোমোজোম মাত্র একবার বিভাজিত হয়।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077" y="4173616"/>
            <a:ext cx="7058391" cy="646331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কোষে ক্রোমোজোম সংখ্যা অর্ধেক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476" y="236782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476" y="1707040"/>
            <a:ext cx="3804600" cy="64633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90" y="2331708"/>
            <a:ext cx="965015" cy="533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74476" y="2922932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476" y="3497336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4476" y="407174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2" y="302043"/>
            <a:ext cx="4232896" cy="1168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4" name="Group 3"/>
          <p:cNvGrpSpPr/>
          <p:nvPr/>
        </p:nvGrpSpPr>
        <p:grpSpPr>
          <a:xfrm>
            <a:off x="1600200" y="1470582"/>
            <a:ext cx="759248" cy="739218"/>
            <a:chOff x="1600200" y="1470582"/>
            <a:chExt cx="759248" cy="739218"/>
          </a:xfrm>
        </p:grpSpPr>
        <p:sp>
          <p:nvSpPr>
            <p:cNvPr id="2" name="Oval 1"/>
            <p:cNvSpPr/>
            <p:nvPr/>
          </p:nvSpPr>
          <p:spPr>
            <a:xfrm>
              <a:off x="1600200" y="1470582"/>
              <a:ext cx="759248" cy="739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827424" y="1691346"/>
              <a:ext cx="304800" cy="320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ight Arrow 5"/>
          <p:cNvSpPr/>
          <p:nvPr/>
        </p:nvSpPr>
        <p:spPr>
          <a:xfrm rot="20110058">
            <a:off x="2289461" y="1602661"/>
            <a:ext cx="843704" cy="2532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12692">
            <a:off x="2273587" y="2067126"/>
            <a:ext cx="843704" cy="2532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47329" y="1180088"/>
            <a:ext cx="675097" cy="650124"/>
            <a:chOff x="1600200" y="1470582"/>
            <a:chExt cx="759248" cy="739218"/>
          </a:xfrm>
        </p:grpSpPr>
        <p:sp>
          <p:nvSpPr>
            <p:cNvPr id="24" name="Oval 23"/>
            <p:cNvSpPr/>
            <p:nvPr/>
          </p:nvSpPr>
          <p:spPr>
            <a:xfrm>
              <a:off x="1600200" y="1470582"/>
              <a:ext cx="759248" cy="739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27424" y="1691346"/>
              <a:ext cx="304800" cy="320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20524" y="2033390"/>
            <a:ext cx="675097" cy="650124"/>
            <a:chOff x="1600200" y="1470582"/>
            <a:chExt cx="759248" cy="739218"/>
          </a:xfrm>
        </p:grpSpPr>
        <p:sp>
          <p:nvSpPr>
            <p:cNvPr id="27" name="Oval 26"/>
            <p:cNvSpPr/>
            <p:nvPr/>
          </p:nvSpPr>
          <p:spPr>
            <a:xfrm>
              <a:off x="1600200" y="1470582"/>
              <a:ext cx="759248" cy="739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27424" y="1691346"/>
              <a:ext cx="304800" cy="320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32224" y="614182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F3FAEB"/>
            </a:gs>
            <a:gs pos="81000">
              <a:srgbClr val="FCFEFA"/>
            </a:gs>
            <a:gs pos="16000">
              <a:schemeClr val="bg1"/>
            </a:gs>
            <a:gs pos="0">
              <a:srgbClr val="EEF8E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0" y="152400"/>
            <a:ext cx="2248187" cy="230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81702"/>
            <a:ext cx="4114800" cy="132556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</a:t>
            </a:r>
            <a:r>
              <a:rPr lang="en-US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3070"/>
            <a:ext cx="14353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920470"/>
            <a:ext cx="635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63000" y="6356350"/>
            <a:ext cx="3124200" cy="26785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rgbClr val="FF0000"/>
              </a:gs>
              <a:gs pos="16100">
                <a:srgbClr val="FFFF00"/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F117C7"/>
              </a:gs>
              <a:gs pos="100000">
                <a:srgbClr val="C00000"/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40686" y="152400"/>
            <a:ext cx="2286000" cy="23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4806" y="635228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7955" y="3343870"/>
            <a:ext cx="829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মাইটোসিস কোষ বিভাজনের শুরুতে কোষের ভিতরে কী পরিবর্তন ঘটে-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8100" y="395131"/>
            <a:ext cx="4495800" cy="2585819"/>
            <a:chOff x="3695307" y="325983"/>
            <a:chExt cx="4495800" cy="2585819"/>
          </a:xfrm>
        </p:grpSpPr>
        <p:sp>
          <p:nvSpPr>
            <p:cNvPr id="34" name="TextBox 33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86610" y="5263402"/>
            <a:ext cx="3007616" cy="173110"/>
            <a:chOff x="3103285" y="4226024"/>
            <a:chExt cx="4827079" cy="608713"/>
          </a:xfrm>
        </p:grpSpPr>
        <p:grpSp>
          <p:nvGrpSpPr>
            <p:cNvPr id="65" name="Group 64"/>
            <p:cNvGrpSpPr/>
            <p:nvPr/>
          </p:nvGrpSpPr>
          <p:grpSpPr>
            <a:xfrm rot="10800000" flipV="1">
              <a:off x="3175607" y="4226024"/>
              <a:ext cx="4748800" cy="241699"/>
              <a:chOff x="4315577" y="779572"/>
              <a:chExt cx="3216225" cy="469877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 rot="10800000" flipV="1">
              <a:off x="3181564" y="4356274"/>
              <a:ext cx="4748800" cy="241699"/>
              <a:chOff x="4315577" y="779572"/>
              <a:chExt cx="3216225" cy="469877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10800000" flipV="1">
              <a:off x="3143285" y="4485215"/>
              <a:ext cx="4748800" cy="241699"/>
              <a:chOff x="4315577" y="779572"/>
              <a:chExt cx="3216225" cy="4698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10800000" flipV="1">
              <a:off x="3103285" y="4593038"/>
              <a:ext cx="4748800" cy="241699"/>
              <a:chOff x="4315577" y="779572"/>
              <a:chExt cx="3216225" cy="4698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52" name="Frame 51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100000">
              <a:srgbClr val="F0F7EC"/>
            </a:gs>
            <a:gs pos="25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52" y="1349335"/>
            <a:ext cx="1366491" cy="1433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6096000" y="3234229"/>
            <a:ext cx="5551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7917589" y="1011414"/>
            <a:ext cx="2021758" cy="2109171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7114" y="1458082"/>
            <a:ext cx="1371599" cy="1418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2224689" y="1100629"/>
            <a:ext cx="2057401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97386" y="18244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221186" y="16249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21186" y="53767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9786" y="19768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73586" y="17773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3586" y="55291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44986" y="1630643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68786" y="142542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8786" y="517721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9542" y="521188"/>
            <a:ext cx="2933700" cy="650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50705" y="3268079"/>
            <a:ext cx="7347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আব্দুল মজিদ</a:t>
            </a:r>
            <a:endParaRPr lang="bn-IN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abdulmazidjoy91@gmail.com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01727779725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3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23" name="Frame 2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BF0"/>
            </a:gs>
            <a:gs pos="99000">
              <a:srgbClr val="E9F2F9"/>
            </a:gs>
            <a:gs pos="71000">
              <a:srgbClr val="FDFEFF"/>
            </a:gs>
            <a:gs pos="1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990" y="2745773"/>
            <a:ext cx="3782943" cy="34392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Flowchart: Stored Data 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320574" y="788386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43629" y="720989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2/2/2021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130081" y="-160237"/>
            <a:ext cx="12515088" cy="7212404"/>
            <a:chOff x="-130081" y="-160237"/>
            <a:chExt cx="12515088" cy="7212404"/>
          </a:xfrm>
        </p:grpSpPr>
        <p:grpSp>
          <p:nvGrpSpPr>
            <p:cNvPr id="30" name="Group 29"/>
            <p:cNvGrpSpPr/>
            <p:nvPr/>
          </p:nvGrpSpPr>
          <p:grpSpPr>
            <a:xfrm rot="16815628">
              <a:off x="11172487" y="5881404"/>
              <a:ext cx="1239894" cy="1101632"/>
              <a:chOff x="-59489" y="5814968"/>
              <a:chExt cx="1239894" cy="11016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1240105">
              <a:off x="11145113" y="-160237"/>
              <a:ext cx="1239894" cy="1101632"/>
              <a:chOff x="-59489" y="5814968"/>
              <a:chExt cx="1239894" cy="110163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5658551">
              <a:off x="-179223" y="-69845"/>
              <a:ext cx="1239894" cy="1101632"/>
              <a:chOff x="-59489" y="5814968"/>
              <a:chExt cx="1239894" cy="11016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-130081" y="5941403"/>
              <a:ext cx="1239894" cy="1101632"/>
              <a:chOff x="-59489" y="5814968"/>
              <a:chExt cx="1239894" cy="110163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-59489" y="5814968"/>
                <a:ext cx="669089" cy="7239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1316" y="6192656"/>
                <a:ext cx="669089" cy="72394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2939" y="6081779"/>
                <a:ext cx="646262" cy="70786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ame 3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2165"/>
              </a:avLst>
            </a:prstGeom>
            <a:gradFill flip="none" rotWithShape="1">
              <a:gsLst>
                <a:gs pos="22814">
                  <a:schemeClr val="accent6">
                    <a:lumMod val="75000"/>
                  </a:schemeClr>
                </a:gs>
                <a:gs pos="41616">
                  <a:srgbClr val="002060"/>
                </a:gs>
                <a:gs pos="59728">
                  <a:srgbClr val="FF0000"/>
                </a:gs>
                <a:gs pos="16100">
                  <a:srgbClr val="FFFF00"/>
                </a:gs>
                <a:gs pos="70480">
                  <a:srgbClr val="00B0F0"/>
                </a:gs>
                <a:gs pos="32200">
                  <a:srgbClr val="92D050"/>
                </a:gs>
                <a:gs pos="86000">
                  <a:srgbClr val="92D050"/>
                </a:gs>
                <a:gs pos="50000">
                  <a:srgbClr val="FEEFFB"/>
                </a:gs>
                <a:gs pos="0">
                  <a:srgbClr val="F117C7"/>
                </a:gs>
                <a:gs pos="100000">
                  <a:srgbClr val="C00000"/>
                </a:gs>
              </a:gsLst>
              <a:lin ang="15600000" scaled="0"/>
              <a:tileRect/>
            </a:gradFill>
            <a:scene3d>
              <a:camera prst="orthographicFront"/>
              <a:lightRig rig="threePt" dir="t"/>
            </a:scene3d>
            <a:sp3d prstMaterial="matte">
              <a:bevelT prst="angle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0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550">
              <a:schemeClr val="bg1"/>
            </a:gs>
            <a:gs pos="1000">
              <a:srgbClr val="F0F7EC"/>
            </a:gs>
            <a:gs pos="2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17596" y="6215962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2/2/2021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7400" y="6316247"/>
            <a:ext cx="2514600" cy="30462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057400" y="3994952"/>
            <a:ext cx="7721432" cy="982845"/>
          </a:xfrm>
          <a:prstGeom prst="roundRect">
            <a:avLst>
              <a:gd name="adj" fmla="val 50000"/>
            </a:avLst>
          </a:prstGeom>
          <a:gradFill>
            <a:gsLst>
              <a:gs pos="5369">
                <a:schemeClr val="accent6">
                  <a:lumMod val="20000"/>
                  <a:lumOff val="80000"/>
                </a:schemeClr>
              </a:gs>
              <a:gs pos="1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  <a:gs pos="8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381000"/>
            <a:ext cx="10363200" cy="732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87864" y="3969306"/>
            <a:ext cx="7721432" cy="1130289"/>
          </a:xfrm>
          <a:prstGeom prst="roundRect">
            <a:avLst>
              <a:gd name="adj" fmla="val 42963"/>
            </a:avLst>
          </a:prstGeom>
          <a:gradFill>
            <a:gsLst>
              <a:gs pos="10000">
                <a:srgbClr val="FFFFFF"/>
              </a:gs>
              <a:gs pos="4698">
                <a:schemeClr val="accent6">
                  <a:lumMod val="20000"/>
                  <a:lumOff val="80000"/>
                </a:schemeClr>
              </a:gs>
              <a:gs pos="94000">
                <a:schemeClr val="bg1"/>
              </a:gs>
              <a:gs pos="96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বর্ধিষ্ণু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দেহকোষে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18328" y="3947510"/>
            <a:ext cx="7721432" cy="1110594"/>
          </a:xfrm>
          <a:prstGeom prst="roundRect">
            <a:avLst>
              <a:gd name="adj" fmla="val 50000"/>
            </a:avLst>
          </a:prstGeom>
          <a:gradFill>
            <a:gsLst>
              <a:gs pos="11000">
                <a:srgbClr val="FFFFFF"/>
              </a:gs>
              <a:gs pos="4698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86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7175" y="907351"/>
            <a:ext cx="10343006" cy="2909212"/>
            <a:chOff x="687175" y="907351"/>
            <a:chExt cx="10343006" cy="29092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848580" y="1304511"/>
              <a:ext cx="5181601" cy="25120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75" y="907351"/>
              <a:ext cx="512445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75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31" grpId="0" animBg="1"/>
      <p:bldP spid="31" grpId="1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4668" y="1723538"/>
            <a:ext cx="3783077" cy="3600986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94000">
                <a:schemeClr val="bg1"/>
              </a:gs>
              <a:gs pos="0">
                <a:srgbClr val="D8EBC6"/>
              </a:gs>
              <a:gs pos="48000">
                <a:srgbClr val="FEEEFB"/>
              </a:gs>
              <a:gs pos="100000">
                <a:srgbClr val="92D050"/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54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</a:t>
            </a:r>
          </a:p>
          <a:p>
            <a:pPr algn="ctr"/>
            <a:endParaRPr lang="en-US" sz="66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57788" y="1580555"/>
            <a:ext cx="2143086" cy="387672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7985" y="1580553"/>
            <a:ext cx="2240196" cy="3876725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4601" y="683056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8" name="Frame 1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91201"/>
            <a:ext cx="12115800" cy="930274"/>
          </a:xfrm>
          <a:prstGeom prst="rect">
            <a:avLst/>
          </a:prstGeom>
        </p:spPr>
      </p:pic>
      <p:sp>
        <p:nvSpPr>
          <p:cNvPr id="19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55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870900" cy="82129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84017" y="673928"/>
            <a:ext cx="5152122" cy="7448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4017" y="672851"/>
            <a:ext cx="5152122" cy="730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94900" y="615342"/>
            <a:ext cx="363756" cy="817531"/>
          </a:xfrm>
          <a:prstGeom prst="roundRect">
            <a:avLst/>
          </a:prstGeom>
          <a:solidFill>
            <a:srgbClr val="F117C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659202" y="1672292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9072" y="1519287"/>
            <a:ext cx="531706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41616" y="2312102"/>
            <a:ext cx="10288198" cy="646331"/>
            <a:chOff x="956576" y="2492360"/>
            <a:chExt cx="10288198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956576" y="2492360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মাইটোসিস কোষ বিভাজন কী তা বলতে পারবে;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2566720"/>
              <a:ext cx="305132" cy="462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38303" y="3799568"/>
            <a:ext cx="10288198" cy="1200329"/>
            <a:chOff x="956577" y="3326291"/>
            <a:chExt cx="10288198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956577" y="3326291"/>
              <a:ext cx="10288198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মাইটোসিসের পর্যায়সমূহের মধ্যে প্রোফেজ ও প্রো-মেটাফেজ </a:t>
              </a: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পর্যায়ের বৈশিষ্ট্য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sp>
        <p:nvSpPr>
          <p:cNvPr id="41" name="Frame 4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38303" y="3068326"/>
            <a:ext cx="10288198" cy="646331"/>
            <a:chOff x="956576" y="4672289"/>
            <a:chExt cx="1028819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956576" y="4672289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মাইটোসিস কোষ বিভাজনের পর্যায়সমূহ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পারবে;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4" y="4710326"/>
              <a:ext cx="305132" cy="462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73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>
            <a:off x="9431209" y="1348297"/>
            <a:ext cx="1676400" cy="1627555"/>
            <a:chOff x="9220200" y="838200"/>
            <a:chExt cx="1676400" cy="1627555"/>
          </a:xfrm>
        </p:grpSpPr>
        <p:grpSp>
          <p:nvGrpSpPr>
            <p:cNvPr id="2" name="Group 1"/>
            <p:cNvGrpSpPr/>
            <p:nvPr/>
          </p:nvGrpSpPr>
          <p:grpSpPr>
            <a:xfrm>
              <a:off x="9220200" y="838200"/>
              <a:ext cx="1676400" cy="1627555"/>
              <a:chOff x="4232894" y="1216349"/>
              <a:chExt cx="2322146" cy="195073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232894" y="1216349"/>
                <a:ext cx="2322146" cy="1950733"/>
                <a:chOff x="4267200" y="838200"/>
                <a:chExt cx="4305901" cy="4667901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200" y="838200"/>
                  <a:ext cx="4305901" cy="4667901"/>
                </a:xfrm>
                <a:prstGeom prst="rect">
                  <a:avLst/>
                </a:prstGeom>
              </p:spPr>
            </p:pic>
            <p:grpSp>
              <p:nvGrpSpPr>
                <p:cNvPr id="25" name="Group 24"/>
                <p:cNvGrpSpPr/>
                <p:nvPr/>
              </p:nvGrpSpPr>
              <p:grpSpPr>
                <a:xfrm>
                  <a:off x="6341747" y="2484136"/>
                  <a:ext cx="666783" cy="713942"/>
                  <a:chOff x="6989767" y="1911614"/>
                  <a:chExt cx="1154165" cy="1208869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7371588" y="2722047"/>
                    <a:ext cx="772344" cy="398436"/>
                    <a:chOff x="10367033" y="3521264"/>
                    <a:chExt cx="772344" cy="398436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10516500" y="3521264"/>
                      <a:ext cx="622877" cy="398436"/>
                      <a:chOff x="3526277" y="3962400"/>
                      <a:chExt cx="359923" cy="410191"/>
                    </a:xfrm>
                  </p:grpSpPr>
                  <p:sp>
                    <p:nvSpPr>
                      <p:cNvPr id="40" name="Freeform 39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10367033" y="3604422"/>
                      <a:ext cx="433890" cy="222594"/>
                      <a:chOff x="4968706" y="4335989"/>
                      <a:chExt cx="174218" cy="83611"/>
                    </a:xfrm>
                  </p:grpSpPr>
                  <p:sp>
                    <p:nvSpPr>
                      <p:cNvPr id="38" name="Freeform 37"/>
                      <p:cNvSpPr/>
                      <p:nvPr/>
                    </p:nvSpPr>
                    <p:spPr>
                      <a:xfrm>
                        <a:off x="4968706" y="4347896"/>
                        <a:ext cx="118301" cy="717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5062506" y="4335989"/>
                        <a:ext cx="80418" cy="26156"/>
                      </a:xfrm>
                      <a:prstGeom prst="ellipse">
                        <a:avLst/>
                      </a:prstGeom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6989767" y="1911614"/>
                    <a:ext cx="962433" cy="884715"/>
                    <a:chOff x="10642848" y="4462456"/>
                    <a:chExt cx="962433" cy="884715"/>
                  </a:xfrm>
                </p:grpSpPr>
                <p:grpSp>
                  <p:nvGrpSpPr>
                    <p:cNvPr id="28" name="Group 27"/>
                    <p:cNvGrpSpPr/>
                    <p:nvPr/>
                  </p:nvGrpSpPr>
                  <p:grpSpPr>
                    <a:xfrm rot="236297">
                      <a:off x="10854425" y="4642260"/>
                      <a:ext cx="750856" cy="704911"/>
                      <a:chOff x="3526277" y="3621583"/>
                      <a:chExt cx="537680" cy="751008"/>
                    </a:xfrm>
                  </p:grpSpPr>
                  <p:sp>
                    <p:nvSpPr>
                      <p:cNvPr id="33" name="Freeform 32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Freeform 33"/>
                      <p:cNvSpPr/>
                      <p:nvPr/>
                    </p:nvSpPr>
                    <p:spPr>
                      <a:xfrm>
                        <a:off x="3810000" y="3621583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10642848" y="4462456"/>
                      <a:ext cx="775820" cy="682229"/>
                      <a:chOff x="3526277" y="3621583"/>
                      <a:chExt cx="537680" cy="751008"/>
                    </a:xfrm>
                  </p:grpSpPr>
                  <p:sp>
                    <p:nvSpPr>
                      <p:cNvPr id="30" name="Freeform 29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Freeform 30"/>
                      <p:cNvSpPr/>
                      <p:nvPr/>
                    </p:nvSpPr>
                    <p:spPr>
                      <a:xfrm>
                        <a:off x="3810000" y="3621583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" name="Group 3"/>
              <p:cNvGrpSpPr/>
              <p:nvPr/>
            </p:nvGrpSpPr>
            <p:grpSpPr>
              <a:xfrm>
                <a:off x="5099808" y="1617390"/>
                <a:ext cx="987181" cy="797326"/>
                <a:chOff x="6847739" y="2053027"/>
                <a:chExt cx="1462105" cy="135879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847739" y="2053027"/>
                  <a:ext cx="1462105" cy="135879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7120867" y="2278852"/>
                  <a:ext cx="759702" cy="646149"/>
                  <a:chOff x="10642848" y="4462456"/>
                  <a:chExt cx="962433" cy="884715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7218768" y="2527984"/>
                  <a:ext cx="896113" cy="682305"/>
                  <a:chOff x="10367028" y="2831262"/>
                  <a:chExt cx="1079969" cy="1088438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0516497" y="3190214"/>
                    <a:ext cx="930500" cy="729486"/>
                    <a:chOff x="3526277" y="3621583"/>
                    <a:chExt cx="537680" cy="751008"/>
                  </a:xfrm>
                </p:grpSpPr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0367028" y="2831262"/>
                    <a:ext cx="909762" cy="995768"/>
                    <a:chOff x="4968706" y="4045569"/>
                    <a:chExt cx="365293" cy="374031"/>
                  </a:xfrm>
                </p:grpSpPr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5102714" y="4045569"/>
                      <a:ext cx="231285" cy="302327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40" name="Oval 139"/>
            <p:cNvSpPr/>
            <p:nvPr/>
          </p:nvSpPr>
          <p:spPr>
            <a:xfrm>
              <a:off x="9999994" y="1216313"/>
              <a:ext cx="150432" cy="1652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911276">
            <a:off x="9296504" y="2671856"/>
            <a:ext cx="1567998" cy="1803409"/>
            <a:chOff x="9328602" y="2158991"/>
            <a:chExt cx="1567998" cy="1803409"/>
          </a:xfrm>
        </p:grpSpPr>
        <p:grpSp>
          <p:nvGrpSpPr>
            <p:cNvPr id="82" name="Group 81"/>
            <p:cNvGrpSpPr/>
            <p:nvPr/>
          </p:nvGrpSpPr>
          <p:grpSpPr>
            <a:xfrm>
              <a:off x="9328602" y="2158991"/>
              <a:ext cx="1567998" cy="1803409"/>
              <a:chOff x="4232894" y="1216349"/>
              <a:chExt cx="2322146" cy="1950733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232894" y="1216349"/>
                <a:ext cx="2322146" cy="1950733"/>
                <a:chOff x="4267200" y="838200"/>
                <a:chExt cx="4305901" cy="4667901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4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7200" y="838200"/>
                  <a:ext cx="4305901" cy="4667901"/>
                </a:xfrm>
                <a:prstGeom prst="rect">
                  <a:avLst/>
                </a:prstGeom>
              </p:spPr>
            </p:pic>
            <p:grpSp>
              <p:nvGrpSpPr>
                <p:cNvPr id="105" name="Group 104"/>
                <p:cNvGrpSpPr/>
                <p:nvPr/>
              </p:nvGrpSpPr>
              <p:grpSpPr>
                <a:xfrm>
                  <a:off x="6341747" y="2484136"/>
                  <a:ext cx="666783" cy="713942"/>
                  <a:chOff x="6989767" y="1911614"/>
                  <a:chExt cx="1154165" cy="1208869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7371588" y="2722047"/>
                    <a:ext cx="772344" cy="398436"/>
                    <a:chOff x="10367033" y="3521264"/>
                    <a:chExt cx="772344" cy="398436"/>
                  </a:xfrm>
                </p:grpSpPr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0516500" y="3521264"/>
                      <a:ext cx="622877" cy="398436"/>
                      <a:chOff x="3526277" y="3962400"/>
                      <a:chExt cx="359923" cy="410191"/>
                    </a:xfrm>
                  </p:grpSpPr>
                  <p:sp>
                    <p:nvSpPr>
                      <p:cNvPr id="120" name="Freeform 119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10367033" y="3604422"/>
                      <a:ext cx="433890" cy="222594"/>
                      <a:chOff x="4968706" y="4335989"/>
                      <a:chExt cx="174218" cy="83611"/>
                    </a:xfrm>
                  </p:grpSpPr>
                  <p:sp>
                    <p:nvSpPr>
                      <p:cNvPr id="118" name="Freeform 117"/>
                      <p:cNvSpPr/>
                      <p:nvPr/>
                    </p:nvSpPr>
                    <p:spPr>
                      <a:xfrm>
                        <a:off x="4968706" y="4347896"/>
                        <a:ext cx="118301" cy="717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5062506" y="4335989"/>
                        <a:ext cx="80418" cy="26156"/>
                      </a:xfrm>
                      <a:prstGeom prst="ellipse">
                        <a:avLst/>
                      </a:prstGeom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6989767" y="1911614"/>
                    <a:ext cx="962433" cy="884715"/>
                    <a:chOff x="10642848" y="4462456"/>
                    <a:chExt cx="962433" cy="884715"/>
                  </a:xfrm>
                </p:grpSpPr>
                <p:grpSp>
                  <p:nvGrpSpPr>
                    <p:cNvPr id="108" name="Group 107"/>
                    <p:cNvGrpSpPr/>
                    <p:nvPr/>
                  </p:nvGrpSpPr>
                  <p:grpSpPr>
                    <a:xfrm rot="236297">
                      <a:off x="10854425" y="4642260"/>
                      <a:ext cx="750856" cy="704911"/>
                      <a:chOff x="3526277" y="3621583"/>
                      <a:chExt cx="537680" cy="751008"/>
                    </a:xfrm>
                  </p:grpSpPr>
                  <p:sp>
                    <p:nvSpPr>
                      <p:cNvPr id="113" name="Freeform 112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4" name="Freeform 113"/>
                      <p:cNvSpPr/>
                      <p:nvPr/>
                    </p:nvSpPr>
                    <p:spPr>
                      <a:xfrm>
                        <a:off x="3810000" y="3621583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10642848" y="4462456"/>
                      <a:ext cx="775820" cy="682229"/>
                      <a:chOff x="3526277" y="3621583"/>
                      <a:chExt cx="537680" cy="751008"/>
                    </a:xfrm>
                  </p:grpSpPr>
                  <p:sp>
                    <p:nvSpPr>
                      <p:cNvPr id="110" name="Freeform 109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1" name="Freeform 110"/>
                      <p:cNvSpPr/>
                      <p:nvPr/>
                    </p:nvSpPr>
                    <p:spPr>
                      <a:xfrm>
                        <a:off x="3810000" y="3621583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2" name="Oval 111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4" name="Group 83"/>
              <p:cNvGrpSpPr/>
              <p:nvPr/>
            </p:nvGrpSpPr>
            <p:grpSpPr>
              <a:xfrm>
                <a:off x="5099808" y="1617390"/>
                <a:ext cx="987181" cy="797326"/>
                <a:chOff x="6847739" y="2053027"/>
                <a:chExt cx="1462105" cy="1358790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6847739" y="2053027"/>
                  <a:ext cx="1462105" cy="135879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7120867" y="2278852"/>
                  <a:ext cx="759702" cy="646149"/>
                  <a:chOff x="10642848" y="4462456"/>
                  <a:chExt cx="962433" cy="884715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7218768" y="2527984"/>
                  <a:ext cx="896113" cy="682305"/>
                  <a:chOff x="10367028" y="2831262"/>
                  <a:chExt cx="1079969" cy="1088438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0516497" y="3190214"/>
                    <a:ext cx="930500" cy="729486"/>
                    <a:chOff x="3526277" y="3621583"/>
                    <a:chExt cx="537680" cy="751008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67028" y="2831262"/>
                    <a:ext cx="909762" cy="995768"/>
                    <a:chOff x="4968706" y="4045569"/>
                    <a:chExt cx="365293" cy="374031"/>
                  </a:xfrm>
                </p:grpSpPr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5102714" y="4045569"/>
                      <a:ext cx="231285" cy="302327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9" name="Oval 138"/>
            <p:cNvSpPr/>
            <p:nvPr/>
          </p:nvSpPr>
          <p:spPr>
            <a:xfrm>
              <a:off x="10048552" y="2612140"/>
              <a:ext cx="140408" cy="1483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365196" y="1563443"/>
            <a:ext cx="2332881" cy="1880869"/>
            <a:chOff x="6324600" y="1450477"/>
            <a:chExt cx="2332881" cy="1880869"/>
          </a:xfrm>
        </p:grpSpPr>
        <p:grpSp>
          <p:nvGrpSpPr>
            <p:cNvPr id="42" name="Group 41"/>
            <p:cNvGrpSpPr/>
            <p:nvPr/>
          </p:nvGrpSpPr>
          <p:grpSpPr>
            <a:xfrm>
              <a:off x="6324600" y="1450477"/>
              <a:ext cx="2332881" cy="1880869"/>
              <a:chOff x="4088118" y="1216348"/>
              <a:chExt cx="2466923" cy="207235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088118" y="1216348"/>
                <a:ext cx="2466923" cy="2072354"/>
                <a:chOff x="3998744" y="838197"/>
                <a:chExt cx="4574357" cy="4958927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8744" y="838197"/>
                  <a:ext cx="4574357" cy="4958927"/>
                </a:xfrm>
                <a:prstGeom prst="rect">
                  <a:avLst/>
                </a:prstGeom>
              </p:spPr>
            </p:pic>
            <p:grpSp>
              <p:nvGrpSpPr>
                <p:cNvPr id="65" name="Group 64"/>
                <p:cNvGrpSpPr/>
                <p:nvPr/>
              </p:nvGrpSpPr>
              <p:grpSpPr>
                <a:xfrm>
                  <a:off x="6341747" y="2484136"/>
                  <a:ext cx="666783" cy="713942"/>
                  <a:chOff x="6989767" y="1911614"/>
                  <a:chExt cx="1154165" cy="1208869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7371588" y="2722047"/>
                    <a:ext cx="772344" cy="398436"/>
                    <a:chOff x="10367033" y="3521264"/>
                    <a:chExt cx="772344" cy="398436"/>
                  </a:xfrm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10516500" y="3521264"/>
                      <a:ext cx="622877" cy="398436"/>
                      <a:chOff x="3526277" y="3962400"/>
                      <a:chExt cx="359923" cy="410191"/>
                    </a:xfrm>
                  </p:grpSpPr>
                  <p:sp>
                    <p:nvSpPr>
                      <p:cNvPr id="80" name="Freeform 79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1" name="Oval 80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10367033" y="3604422"/>
                      <a:ext cx="433890" cy="222594"/>
                      <a:chOff x="4968706" y="4335989"/>
                      <a:chExt cx="174218" cy="83611"/>
                    </a:xfrm>
                  </p:grpSpPr>
                  <p:sp>
                    <p:nvSpPr>
                      <p:cNvPr id="78" name="Freeform 77"/>
                      <p:cNvSpPr/>
                      <p:nvPr/>
                    </p:nvSpPr>
                    <p:spPr>
                      <a:xfrm>
                        <a:off x="4968706" y="4347896"/>
                        <a:ext cx="118301" cy="717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9" name="Oval 78"/>
                      <p:cNvSpPr/>
                      <p:nvPr/>
                    </p:nvSpPr>
                    <p:spPr>
                      <a:xfrm>
                        <a:off x="5062506" y="4335989"/>
                        <a:ext cx="80418" cy="26156"/>
                      </a:xfrm>
                      <a:prstGeom prst="ellipse">
                        <a:avLst/>
                      </a:prstGeom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6989767" y="1911614"/>
                    <a:ext cx="962433" cy="884715"/>
                    <a:chOff x="10642848" y="4462456"/>
                    <a:chExt cx="962433" cy="884715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 rot="236297">
                      <a:off x="10854425" y="4642260"/>
                      <a:ext cx="750856" cy="704911"/>
                      <a:chOff x="3526277" y="3621583"/>
                      <a:chExt cx="537680" cy="751008"/>
                    </a:xfrm>
                  </p:grpSpPr>
                  <p:sp>
                    <p:nvSpPr>
                      <p:cNvPr id="73" name="Freeform 72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Freeform 73"/>
                      <p:cNvSpPr/>
                      <p:nvPr/>
                    </p:nvSpPr>
                    <p:spPr>
                      <a:xfrm>
                        <a:off x="3810000" y="3621583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" name="Oval 74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10642848" y="4462456"/>
                      <a:ext cx="775820" cy="682229"/>
                      <a:chOff x="3526277" y="3621583"/>
                      <a:chExt cx="537680" cy="751008"/>
                    </a:xfrm>
                  </p:grpSpPr>
                  <p:sp>
                    <p:nvSpPr>
                      <p:cNvPr id="70" name="Freeform 69"/>
                      <p:cNvSpPr/>
                      <p:nvPr/>
                    </p:nvSpPr>
                    <p:spPr>
                      <a:xfrm>
                        <a:off x="3526277" y="3997087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Freeform 70"/>
                      <p:cNvSpPr/>
                      <p:nvPr/>
                    </p:nvSpPr>
                    <p:spPr>
                      <a:xfrm>
                        <a:off x="3810000" y="3621583"/>
                        <a:ext cx="253957" cy="375504"/>
                      </a:xfrm>
                      <a:custGeom>
                        <a:avLst/>
                        <a:gdLst>
                          <a:gd name="connsiteX0" fmla="*/ 248055 w 253957"/>
                          <a:gd name="connsiteY0" fmla="*/ 981 h 375504"/>
                          <a:gd name="connsiteX1" fmla="*/ 204280 w 253957"/>
                          <a:gd name="connsiteY1" fmla="*/ 30164 h 375504"/>
                          <a:gd name="connsiteX2" fmla="*/ 175097 w 253957"/>
                          <a:gd name="connsiteY2" fmla="*/ 54483 h 375504"/>
                          <a:gd name="connsiteX3" fmla="*/ 165370 w 253957"/>
                          <a:gd name="connsiteY3" fmla="*/ 69075 h 375504"/>
                          <a:gd name="connsiteX4" fmla="*/ 150778 w 253957"/>
                          <a:gd name="connsiteY4" fmla="*/ 78802 h 375504"/>
                          <a:gd name="connsiteX5" fmla="*/ 131323 w 253957"/>
                          <a:gd name="connsiteY5" fmla="*/ 98258 h 375504"/>
                          <a:gd name="connsiteX6" fmla="*/ 116732 w 253957"/>
                          <a:gd name="connsiteY6" fmla="*/ 117713 h 375504"/>
                          <a:gd name="connsiteX7" fmla="*/ 102140 w 253957"/>
                          <a:gd name="connsiteY7" fmla="*/ 132304 h 375504"/>
                          <a:gd name="connsiteX8" fmla="*/ 82685 w 253957"/>
                          <a:gd name="connsiteY8" fmla="*/ 161487 h 375504"/>
                          <a:gd name="connsiteX9" fmla="*/ 48638 w 253957"/>
                          <a:gd name="connsiteY9" fmla="*/ 200398 h 375504"/>
                          <a:gd name="connsiteX10" fmla="*/ 29183 w 253957"/>
                          <a:gd name="connsiteY10" fmla="*/ 249036 h 375504"/>
                          <a:gd name="connsiteX11" fmla="*/ 19455 w 253957"/>
                          <a:gd name="connsiteY11" fmla="*/ 287947 h 375504"/>
                          <a:gd name="connsiteX12" fmla="*/ 0 w 253957"/>
                          <a:gd name="connsiteY12" fmla="*/ 356041 h 375504"/>
                          <a:gd name="connsiteX13" fmla="*/ 4863 w 253957"/>
                          <a:gd name="connsiteY13" fmla="*/ 370632 h 375504"/>
                          <a:gd name="connsiteX14" fmla="*/ 43774 w 253957"/>
                          <a:gd name="connsiteY14" fmla="*/ 370632 h 375504"/>
                          <a:gd name="connsiteX15" fmla="*/ 48638 w 253957"/>
                          <a:gd name="connsiteY15" fmla="*/ 356041 h 375504"/>
                          <a:gd name="connsiteX16" fmla="*/ 58366 w 253957"/>
                          <a:gd name="connsiteY16" fmla="*/ 292811 h 375504"/>
                          <a:gd name="connsiteX17" fmla="*/ 68093 w 253957"/>
                          <a:gd name="connsiteY17" fmla="*/ 263628 h 375504"/>
                          <a:gd name="connsiteX18" fmla="*/ 87549 w 253957"/>
                          <a:gd name="connsiteY18" fmla="*/ 234445 h 375504"/>
                          <a:gd name="connsiteX19" fmla="*/ 116732 w 253957"/>
                          <a:gd name="connsiteY19" fmla="*/ 205262 h 375504"/>
                          <a:gd name="connsiteX20" fmla="*/ 141051 w 253957"/>
                          <a:gd name="connsiteY20" fmla="*/ 176079 h 375504"/>
                          <a:gd name="connsiteX21" fmla="*/ 160506 w 253957"/>
                          <a:gd name="connsiteY21" fmla="*/ 142032 h 375504"/>
                          <a:gd name="connsiteX22" fmla="*/ 175097 w 253957"/>
                          <a:gd name="connsiteY22" fmla="*/ 132304 h 375504"/>
                          <a:gd name="connsiteX23" fmla="*/ 194553 w 253957"/>
                          <a:gd name="connsiteY23" fmla="*/ 103122 h 375504"/>
                          <a:gd name="connsiteX24" fmla="*/ 204280 w 253957"/>
                          <a:gd name="connsiteY24" fmla="*/ 88530 h 375504"/>
                          <a:gd name="connsiteX25" fmla="*/ 218872 w 253957"/>
                          <a:gd name="connsiteY25" fmla="*/ 78802 h 375504"/>
                          <a:gd name="connsiteX26" fmla="*/ 243191 w 253957"/>
                          <a:gd name="connsiteY26" fmla="*/ 49619 h 375504"/>
                          <a:gd name="connsiteX27" fmla="*/ 248055 w 253957"/>
                          <a:gd name="connsiteY27" fmla="*/ 981 h 3755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3957" h="375504">
                            <a:moveTo>
                              <a:pt x="248055" y="981"/>
                            </a:moveTo>
                            <a:cubicBezTo>
                              <a:pt x="241570" y="-2261"/>
                              <a:pt x="237917" y="1333"/>
                              <a:pt x="204280" y="30164"/>
                            </a:cubicBezTo>
                            <a:cubicBezTo>
                              <a:pt x="181970" y="49287"/>
                              <a:pt x="196171" y="29193"/>
                              <a:pt x="175097" y="54483"/>
                            </a:cubicBezTo>
                            <a:cubicBezTo>
                              <a:pt x="171355" y="58974"/>
                              <a:pt x="169503" y="64942"/>
                              <a:pt x="165370" y="69075"/>
                            </a:cubicBezTo>
                            <a:cubicBezTo>
                              <a:pt x="161237" y="73208"/>
                              <a:pt x="155216" y="74998"/>
                              <a:pt x="150778" y="78802"/>
                            </a:cubicBezTo>
                            <a:cubicBezTo>
                              <a:pt x="143815" y="84771"/>
                              <a:pt x="137362" y="91356"/>
                              <a:pt x="131323" y="98258"/>
                            </a:cubicBezTo>
                            <a:cubicBezTo>
                              <a:pt x="125985" y="104359"/>
                              <a:pt x="122008" y="111558"/>
                              <a:pt x="116732" y="117713"/>
                            </a:cubicBezTo>
                            <a:cubicBezTo>
                              <a:pt x="112255" y="122935"/>
                              <a:pt x="106363" y="126874"/>
                              <a:pt x="102140" y="132304"/>
                            </a:cubicBezTo>
                            <a:cubicBezTo>
                              <a:pt x="94962" y="141532"/>
                              <a:pt x="90952" y="153220"/>
                              <a:pt x="82685" y="161487"/>
                            </a:cubicBezTo>
                            <a:cubicBezTo>
                              <a:pt x="60752" y="183420"/>
                              <a:pt x="72390" y="170708"/>
                              <a:pt x="48638" y="200398"/>
                            </a:cubicBezTo>
                            <a:cubicBezTo>
                              <a:pt x="39592" y="236579"/>
                              <a:pt x="49275" y="203827"/>
                              <a:pt x="29183" y="249036"/>
                            </a:cubicBezTo>
                            <a:cubicBezTo>
                              <a:pt x="21823" y="265596"/>
                              <a:pt x="25133" y="268073"/>
                              <a:pt x="19455" y="287947"/>
                            </a:cubicBezTo>
                            <a:cubicBezTo>
                              <a:pt x="-3483" y="368227"/>
                              <a:pt x="10959" y="301235"/>
                              <a:pt x="0" y="356041"/>
                            </a:cubicBezTo>
                            <a:cubicBezTo>
                              <a:pt x="1621" y="360905"/>
                              <a:pt x="1238" y="367007"/>
                              <a:pt x="4863" y="370632"/>
                            </a:cubicBezTo>
                            <a:cubicBezTo>
                              <a:pt x="14834" y="380603"/>
                              <a:pt x="34524" y="372482"/>
                              <a:pt x="43774" y="370632"/>
                            </a:cubicBezTo>
                            <a:cubicBezTo>
                              <a:pt x="45395" y="365768"/>
                              <a:pt x="47795" y="361098"/>
                              <a:pt x="48638" y="356041"/>
                            </a:cubicBezTo>
                            <a:cubicBezTo>
                              <a:pt x="55919" y="312357"/>
                              <a:pt x="49177" y="323443"/>
                              <a:pt x="58366" y="292811"/>
                            </a:cubicBezTo>
                            <a:cubicBezTo>
                              <a:pt x="61312" y="282990"/>
                              <a:pt x="62405" y="272160"/>
                              <a:pt x="68093" y="263628"/>
                            </a:cubicBezTo>
                            <a:cubicBezTo>
                              <a:pt x="74578" y="253900"/>
                              <a:pt x="79282" y="242712"/>
                              <a:pt x="87549" y="234445"/>
                            </a:cubicBezTo>
                            <a:lnTo>
                              <a:pt x="116732" y="205262"/>
                            </a:lnTo>
                            <a:cubicBezTo>
                              <a:pt x="127543" y="172822"/>
                              <a:pt x="112141" y="209807"/>
                              <a:pt x="141051" y="176079"/>
                            </a:cubicBezTo>
                            <a:cubicBezTo>
                              <a:pt x="163956" y="149357"/>
                              <a:pt x="138239" y="164300"/>
                              <a:pt x="160506" y="142032"/>
                            </a:cubicBezTo>
                            <a:cubicBezTo>
                              <a:pt x="164639" y="137899"/>
                              <a:pt x="170233" y="135547"/>
                              <a:pt x="175097" y="132304"/>
                            </a:cubicBezTo>
                            <a:cubicBezTo>
                              <a:pt x="183646" y="106660"/>
                              <a:pt x="174311" y="127413"/>
                              <a:pt x="194553" y="103122"/>
                            </a:cubicBezTo>
                            <a:cubicBezTo>
                              <a:pt x="198295" y="98631"/>
                              <a:pt x="200147" y="92664"/>
                              <a:pt x="204280" y="88530"/>
                            </a:cubicBezTo>
                            <a:cubicBezTo>
                              <a:pt x="208414" y="84396"/>
                              <a:pt x="214381" y="82544"/>
                              <a:pt x="218872" y="78802"/>
                            </a:cubicBezTo>
                            <a:cubicBezTo>
                              <a:pt x="242125" y="59424"/>
                              <a:pt x="225799" y="70489"/>
                              <a:pt x="243191" y="49619"/>
                            </a:cubicBezTo>
                            <a:cubicBezTo>
                              <a:pt x="258929" y="30733"/>
                              <a:pt x="254540" y="4223"/>
                              <a:pt x="248055" y="981"/>
                            </a:cubicBezTo>
                            <a:close/>
                          </a:path>
                        </a:pathLst>
                      </a:cu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Oval 71"/>
                      <p:cNvSpPr/>
                      <p:nvPr/>
                    </p:nvSpPr>
                    <p:spPr>
                      <a:xfrm>
                        <a:off x="3733800" y="3962400"/>
                        <a:ext cx="152400" cy="76200"/>
                      </a:xfrm>
                      <a:prstGeom prst="ellips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5099808" y="1617390"/>
                <a:ext cx="987181" cy="797326"/>
                <a:chOff x="6847739" y="2053027"/>
                <a:chExt cx="1462105" cy="135879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847739" y="2053027"/>
                  <a:ext cx="1462105" cy="135879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120867" y="2278852"/>
                  <a:ext cx="759702" cy="646149"/>
                  <a:chOff x="10642848" y="4462456"/>
                  <a:chExt cx="962433" cy="884715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58" name="Freeform 57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Freeform 58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7218768" y="2527984"/>
                  <a:ext cx="896113" cy="682305"/>
                  <a:chOff x="10367028" y="2831262"/>
                  <a:chExt cx="1079969" cy="1088438"/>
                </a:xfrm>
              </p:grpSpPr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10516497" y="3190214"/>
                    <a:ext cx="930500" cy="729486"/>
                    <a:chOff x="3526277" y="3621583"/>
                    <a:chExt cx="537680" cy="751008"/>
                  </a:xfrm>
                </p:grpSpPr>
                <p:sp>
                  <p:nvSpPr>
                    <p:cNvPr id="53" name="Freeform 5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reeform 53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10367028" y="2831262"/>
                    <a:ext cx="909762" cy="995768"/>
                    <a:chOff x="4968706" y="4045569"/>
                    <a:chExt cx="365293" cy="374031"/>
                  </a:xfrm>
                </p:grpSpPr>
                <p:sp>
                  <p:nvSpPr>
                    <p:cNvPr id="50" name="Freeform 4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Freeform 50"/>
                    <p:cNvSpPr/>
                    <p:nvPr/>
                  </p:nvSpPr>
                  <p:spPr>
                    <a:xfrm>
                      <a:off x="5102714" y="4045569"/>
                      <a:ext cx="231285" cy="302327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8" name="Oval 137"/>
            <p:cNvSpPr/>
            <p:nvPr/>
          </p:nvSpPr>
          <p:spPr>
            <a:xfrm>
              <a:off x="7431456" y="1922466"/>
              <a:ext cx="196018" cy="1272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Arrow Connector 121"/>
          <p:cNvCxnSpPr/>
          <p:nvPr/>
        </p:nvCxnSpPr>
        <p:spPr>
          <a:xfrm>
            <a:off x="6344608" y="2071277"/>
            <a:ext cx="557580" cy="256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8673516" y="2538959"/>
            <a:ext cx="836231" cy="5488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8751956" y="2030087"/>
            <a:ext cx="628839" cy="13606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5" name="Picture 124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988648" y="1953572"/>
            <a:ext cx="628656" cy="682609"/>
          </a:xfrm>
          <a:prstGeom prst="rect">
            <a:avLst/>
          </a:prstGeom>
        </p:spPr>
      </p:pic>
      <p:sp>
        <p:nvSpPr>
          <p:cNvPr id="130" name="Round Diagonal Corner Rectangle 129"/>
          <p:cNvSpPr/>
          <p:nvPr/>
        </p:nvSpPr>
        <p:spPr>
          <a:xfrm>
            <a:off x="871319" y="3242050"/>
            <a:ext cx="1656391" cy="61311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3019642" y="1552877"/>
            <a:ext cx="1802168" cy="617439"/>
            <a:chOff x="2895600" y="1258946"/>
            <a:chExt cx="1802168" cy="617439"/>
          </a:xfrm>
        </p:grpSpPr>
        <p:sp>
          <p:nvSpPr>
            <p:cNvPr id="135" name="Freeform 134"/>
            <p:cNvSpPr/>
            <p:nvPr/>
          </p:nvSpPr>
          <p:spPr>
            <a:xfrm>
              <a:off x="2895600" y="1296018"/>
              <a:ext cx="1789867" cy="580367"/>
            </a:xfrm>
            <a:custGeom>
              <a:avLst/>
              <a:gdLst>
                <a:gd name="connsiteX0" fmla="*/ 0 w 1789867"/>
                <a:gd name="connsiteY0" fmla="*/ 580367 h 580367"/>
                <a:gd name="connsiteX1" fmla="*/ 874643 w 1789867"/>
                <a:gd name="connsiteY1" fmla="*/ 43654 h 580367"/>
                <a:gd name="connsiteX2" fmla="*/ 1709530 w 1789867"/>
                <a:gd name="connsiteY2" fmla="*/ 33715 h 580367"/>
                <a:gd name="connsiteX3" fmla="*/ 1709530 w 1789867"/>
                <a:gd name="connsiteY3" fmla="*/ 53593 h 58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867" h="580367">
                  <a:moveTo>
                    <a:pt x="0" y="580367"/>
                  </a:moveTo>
                  <a:cubicBezTo>
                    <a:pt x="294860" y="357565"/>
                    <a:pt x="589721" y="134763"/>
                    <a:pt x="874643" y="43654"/>
                  </a:cubicBezTo>
                  <a:cubicBezTo>
                    <a:pt x="1159565" y="-47455"/>
                    <a:pt x="1570382" y="32059"/>
                    <a:pt x="1709530" y="33715"/>
                  </a:cubicBezTo>
                  <a:cubicBezTo>
                    <a:pt x="1848678" y="35371"/>
                    <a:pt x="1779104" y="44482"/>
                    <a:pt x="1709530" y="53593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hevron 135"/>
            <p:cNvSpPr/>
            <p:nvPr/>
          </p:nvSpPr>
          <p:spPr>
            <a:xfrm>
              <a:off x="4513350" y="1258946"/>
              <a:ext cx="184418" cy="147672"/>
            </a:xfrm>
            <a:prstGeom prst="chevron">
              <a:avLst>
                <a:gd name="adj" fmla="val 1220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1699514" y="274018"/>
            <a:ext cx="9137488" cy="65767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 আগে ও পরে ক্রোমোজোম সংখ্যা কেমন ছিলো? 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920726" y="3405963"/>
            <a:ext cx="1958102" cy="49255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732094" y="223520"/>
            <a:ext cx="9222161" cy="65767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ক্রোমোজোম কতবার বিভাজিত হয়েছে? 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732094" y="272560"/>
            <a:ext cx="9222161" cy="65767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বিভাজনে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অপত্যকোষে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409414" y="4511026"/>
            <a:ext cx="9171977" cy="126346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ধারাবাহিক প্রক্রিয়া, প্রথমে নিউক্লিয়াস ও পরে সাইটোপ্লাজমের বিভাজন ঘটে, একে কী বলে?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732094" y="181550"/>
            <a:ext cx="9269457" cy="77280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সমীকরণিক বিভাজন বা মাইটোসিস কোষ বিভাজন  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565433" y="4504923"/>
            <a:ext cx="9015958" cy="79008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 আগে যা ছিলো পরেও ঠিক তাই রয়েছ। 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625244" y="4561943"/>
            <a:ext cx="9015958" cy="78843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প্রত্যেকেই একবার করে বিভাজিত হয়েছে।  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193092" y="4471262"/>
            <a:ext cx="9760639" cy="75921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মাতৃকোষের ডিএনএ এর হুবহু অনুলিপি অপত্যকোষে পাওয়া যায়। </a:t>
            </a:r>
          </a:p>
        </p:txBody>
      </p:sp>
      <p:sp>
        <p:nvSpPr>
          <p:cNvPr id="151" name="Frame 150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40" flipH="1">
            <a:off x="825346" y="947415"/>
            <a:ext cx="2630893" cy="2548943"/>
          </a:xfrm>
          <a:prstGeom prst="rect">
            <a:avLst/>
          </a:prstGeom>
        </p:spPr>
      </p:pic>
      <p:sp>
        <p:nvSpPr>
          <p:cNvPr id="156" name="Rounded Rectangle 155"/>
          <p:cNvSpPr/>
          <p:nvPr/>
        </p:nvSpPr>
        <p:spPr>
          <a:xfrm>
            <a:off x="1684274" y="151063"/>
            <a:ext cx="9269457" cy="77280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125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4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2.22222E-6 L 0.06602 -0.07014 C 0.07969 -0.08611 0.10065 -0.09375 0.12227 -0.09375 C 0.14714 -0.09375 0.16693 -0.08611 0.18073 -0.07014 L 0.24714 -2.22222E-6 " pathEditMode="relative" rAng="0" ptsTypes="AAAAA">
                                          <p:cBhvr>
                                            <p:cTn id="11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0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0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0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5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2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2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5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8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25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1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9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2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1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3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36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0" dur="1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6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2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3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 animBg="1"/>
          <p:bldP spid="141" grpId="1" animBg="1"/>
          <p:bldP spid="142" grpId="0"/>
          <p:bldP spid="149" grpId="0" animBg="1"/>
          <p:bldP spid="149" grpId="1" animBg="1"/>
          <p:bldP spid="150" grpId="0" animBg="1"/>
          <p:bldP spid="150" grpId="1" animBg="1"/>
          <p:bldP spid="147" grpId="0" animBg="1"/>
          <p:bldP spid="147" grpId="1" animBg="1"/>
          <p:bldP spid="148" grpId="0" animBg="1"/>
          <p:bldP spid="153" grpId="0" animBg="1"/>
          <p:bldP spid="153" grpId="1" animBg="1"/>
          <p:bldP spid="154" grpId="0" animBg="1"/>
          <p:bldP spid="154" grpId="1" animBg="1"/>
          <p:bldP spid="155" grpId="0" animBg="1"/>
          <p:bldP spid="155" grpId="1" animBg="1"/>
          <p:bldP spid="156" grpId="0" animBg="1"/>
          <p:bldP spid="15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125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4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2.22222E-6 L 0.06602 -0.07014 C 0.07969 -0.08611 0.10065 -0.09375 0.12227 -0.09375 C 0.14714 -0.09375 0.16693 -0.08611 0.18073 -0.07014 L 0.24714 -2.22222E-6 " pathEditMode="relative" rAng="0" ptsTypes="AAAAA">
                                          <p:cBhvr>
                                            <p:cTn id="11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0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3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0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4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0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5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2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2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5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8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25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2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1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9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2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1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3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36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6" presetClass="entr" presetSubtype="4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0" dur="1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4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6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12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 animBg="1"/>
          <p:bldP spid="141" grpId="1" animBg="1"/>
          <p:bldP spid="142" grpId="0"/>
          <p:bldP spid="149" grpId="0" animBg="1"/>
          <p:bldP spid="149" grpId="1" animBg="1"/>
          <p:bldP spid="150" grpId="0" animBg="1"/>
          <p:bldP spid="150" grpId="1" animBg="1"/>
          <p:bldP spid="147" grpId="0" animBg="1"/>
          <p:bldP spid="147" grpId="1" animBg="1"/>
          <p:bldP spid="148" grpId="0" animBg="1"/>
          <p:bldP spid="153" grpId="0" animBg="1"/>
          <p:bldP spid="153" grpId="1" animBg="1"/>
          <p:bldP spid="154" grpId="0" animBg="1"/>
          <p:bldP spid="154" grpId="1" animBg="1"/>
          <p:bldP spid="155" grpId="0" animBg="1"/>
          <p:bldP spid="155" grpId="1" animBg="1"/>
          <p:bldP spid="156" grpId="0" animBg="1"/>
          <p:bldP spid="15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FAF5FC"/>
            </a:gs>
            <a:gs pos="96000">
              <a:srgbClr val="F5ECF9"/>
            </a:gs>
            <a:gs pos="4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33800" y="1095877"/>
            <a:ext cx="6553200" cy="529993"/>
          </a:xfrm>
          <a:prstGeom prst="roundRect">
            <a:avLst>
              <a:gd name="adj" fmla="val 9693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1200" y="2908858"/>
            <a:ext cx="8305800" cy="1303384"/>
          </a:xfrm>
          <a:prstGeom prst="roundRect">
            <a:avLst>
              <a:gd name="adj" fmla="val 6633"/>
            </a:avLst>
          </a:prstGeom>
          <a:gradFill flip="none" rotWithShape="1">
            <a:gsLst>
              <a:gs pos="2000">
                <a:schemeClr val="bg1"/>
              </a:gs>
              <a:gs pos="97000">
                <a:srgbClr val="FFFFFF"/>
              </a:gs>
              <a:gs pos="51000">
                <a:schemeClr val="bg1"/>
              </a:gs>
              <a:gs pos="99000">
                <a:srgbClr val="B2E1E7"/>
              </a:gs>
              <a:gs pos="1000">
                <a:srgbClr val="96DEF9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কাকে বলে?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48550" y="2375458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2/2/2021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54843" y="2908858"/>
            <a:ext cx="8858661" cy="2809548"/>
          </a:xfrm>
          <a:prstGeom prst="roundRect">
            <a:avLst>
              <a:gd name="adj" fmla="val 8899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বিভাজনে প্রকৃত কোষ একটি ধারাবাহিক প্রক্রিয়ায় নিউক্লিয়াস, ক্রোমোসোম ও সাইটোপ্লাজম একবার বিভাজিত হয়ে দুইটি অপত্য কোষে পরিনত হয় তাকে মাইটোসিস বা সমীকরণিক বিভাজন বলে।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370825"/>
            <a:ext cx="2657270" cy="227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7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22773 0.0048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" grpId="1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032776" y="1387089"/>
            <a:ext cx="5486400" cy="2438399"/>
            <a:chOff x="5018922" y="1327149"/>
            <a:chExt cx="5486400" cy="2438399"/>
          </a:xfrm>
        </p:grpSpPr>
        <p:grpSp>
          <p:nvGrpSpPr>
            <p:cNvPr id="4" name="Group 3"/>
            <p:cNvGrpSpPr/>
            <p:nvPr/>
          </p:nvGrpSpPr>
          <p:grpSpPr>
            <a:xfrm>
              <a:off x="5018922" y="1327149"/>
              <a:ext cx="5486400" cy="2438399"/>
              <a:chOff x="660424" y="775016"/>
              <a:chExt cx="8362443" cy="528426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1396478">
                <a:off x="4407448" y="775016"/>
                <a:ext cx="4615419" cy="134461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66686">
                <a:off x="4190346" y="4248046"/>
                <a:ext cx="4679858" cy="1619883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660424" y="824088"/>
                <a:ext cx="4964658" cy="5235195"/>
                <a:chOff x="660424" y="824088"/>
                <a:chExt cx="4964658" cy="523519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24" y="1108389"/>
                  <a:ext cx="3633947" cy="4429342"/>
                </a:xfrm>
                <a:prstGeom prst="rect">
                  <a:avLst/>
                </a:prstGeom>
              </p:spPr>
            </p:pic>
            <p:sp>
              <p:nvSpPr>
                <p:cNvPr id="9" name="Freeform 8"/>
                <p:cNvSpPr/>
                <p:nvPr/>
              </p:nvSpPr>
              <p:spPr>
                <a:xfrm>
                  <a:off x="1952601" y="4932254"/>
                  <a:ext cx="543185" cy="670200"/>
                </a:xfrm>
                <a:custGeom>
                  <a:avLst/>
                  <a:gdLst>
                    <a:gd name="connsiteX0" fmla="*/ 536172 w 543185"/>
                    <a:gd name="connsiteY0" fmla="*/ 2819 h 670200"/>
                    <a:gd name="connsiteX1" fmla="*/ 238461 w 543185"/>
                    <a:gd name="connsiteY1" fmla="*/ 385591 h 670200"/>
                    <a:gd name="connsiteX2" fmla="*/ 4544 w 543185"/>
                    <a:gd name="connsiteY2" fmla="*/ 662037 h 670200"/>
                    <a:gd name="connsiteX3" fmla="*/ 451112 w 543185"/>
                    <a:gd name="connsiteY3" fmla="*/ 66614 h 670200"/>
                    <a:gd name="connsiteX4" fmla="*/ 451112 w 543185"/>
                    <a:gd name="connsiteY4" fmla="*/ 598242 h 670200"/>
                    <a:gd name="connsiteX5" fmla="*/ 536172 w 543185"/>
                    <a:gd name="connsiteY5" fmla="*/ 2819 h 67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3185" h="670200">
                      <a:moveTo>
                        <a:pt x="536172" y="2819"/>
                      </a:moveTo>
                      <a:cubicBezTo>
                        <a:pt x="500730" y="-32623"/>
                        <a:pt x="327066" y="275721"/>
                        <a:pt x="238461" y="385591"/>
                      </a:cubicBezTo>
                      <a:cubicBezTo>
                        <a:pt x="149856" y="495461"/>
                        <a:pt x="-30898" y="715200"/>
                        <a:pt x="4544" y="662037"/>
                      </a:cubicBezTo>
                      <a:cubicBezTo>
                        <a:pt x="39986" y="608874"/>
                        <a:pt x="376684" y="77246"/>
                        <a:pt x="451112" y="66614"/>
                      </a:cubicBezTo>
                      <a:cubicBezTo>
                        <a:pt x="525540" y="55982"/>
                        <a:pt x="440480" y="601786"/>
                        <a:pt x="451112" y="598242"/>
                      </a:cubicBezTo>
                      <a:cubicBezTo>
                        <a:pt x="461744" y="594698"/>
                        <a:pt x="571614" y="38261"/>
                        <a:pt x="536172" y="2819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2520364" y="4932254"/>
                  <a:ext cx="571701" cy="657364"/>
                </a:xfrm>
                <a:custGeom>
                  <a:avLst/>
                  <a:gdLst>
                    <a:gd name="connsiteX0" fmla="*/ 536172 w 543185"/>
                    <a:gd name="connsiteY0" fmla="*/ 2819 h 670200"/>
                    <a:gd name="connsiteX1" fmla="*/ 238461 w 543185"/>
                    <a:gd name="connsiteY1" fmla="*/ 385591 h 670200"/>
                    <a:gd name="connsiteX2" fmla="*/ 4544 w 543185"/>
                    <a:gd name="connsiteY2" fmla="*/ 662037 h 670200"/>
                    <a:gd name="connsiteX3" fmla="*/ 451112 w 543185"/>
                    <a:gd name="connsiteY3" fmla="*/ 66614 h 670200"/>
                    <a:gd name="connsiteX4" fmla="*/ 451112 w 543185"/>
                    <a:gd name="connsiteY4" fmla="*/ 598242 h 670200"/>
                    <a:gd name="connsiteX5" fmla="*/ 536172 w 543185"/>
                    <a:gd name="connsiteY5" fmla="*/ 2819 h 67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3185" h="670200">
                      <a:moveTo>
                        <a:pt x="536172" y="2819"/>
                      </a:moveTo>
                      <a:cubicBezTo>
                        <a:pt x="500730" y="-32623"/>
                        <a:pt x="327066" y="275721"/>
                        <a:pt x="238461" y="385591"/>
                      </a:cubicBezTo>
                      <a:cubicBezTo>
                        <a:pt x="149856" y="495461"/>
                        <a:pt x="-30898" y="715200"/>
                        <a:pt x="4544" y="662037"/>
                      </a:cubicBezTo>
                      <a:cubicBezTo>
                        <a:pt x="39986" y="608874"/>
                        <a:pt x="376684" y="77246"/>
                        <a:pt x="451112" y="66614"/>
                      </a:cubicBezTo>
                      <a:cubicBezTo>
                        <a:pt x="525540" y="55982"/>
                        <a:pt x="440480" y="601786"/>
                        <a:pt x="451112" y="598242"/>
                      </a:cubicBezTo>
                      <a:cubicBezTo>
                        <a:pt x="461744" y="594698"/>
                        <a:pt x="571614" y="38261"/>
                        <a:pt x="536172" y="2819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371451" y="4674758"/>
                  <a:ext cx="273251" cy="1384525"/>
                </a:xfrm>
                <a:custGeom>
                  <a:avLst/>
                  <a:gdLst>
                    <a:gd name="connsiteX0" fmla="*/ 203496 w 546502"/>
                    <a:gd name="connsiteY0" fmla="*/ 0 h 1384525"/>
                    <a:gd name="connsiteX1" fmla="*/ 114596 w 546502"/>
                    <a:gd name="connsiteY1" fmla="*/ 660400 h 1384525"/>
                    <a:gd name="connsiteX2" fmla="*/ 305096 w 546502"/>
                    <a:gd name="connsiteY2" fmla="*/ 1206500 h 1384525"/>
                    <a:gd name="connsiteX3" fmla="*/ 381296 w 546502"/>
                    <a:gd name="connsiteY3" fmla="*/ 901700 h 1384525"/>
                    <a:gd name="connsiteX4" fmla="*/ 305096 w 546502"/>
                    <a:gd name="connsiteY4" fmla="*/ 469900 h 1384525"/>
                    <a:gd name="connsiteX5" fmla="*/ 203496 w 546502"/>
                    <a:gd name="connsiteY5" fmla="*/ 203200 h 1384525"/>
                    <a:gd name="connsiteX6" fmla="*/ 190796 w 546502"/>
                    <a:gd name="connsiteY6" fmla="*/ 419100 h 1384525"/>
                    <a:gd name="connsiteX7" fmla="*/ 241596 w 546502"/>
                    <a:gd name="connsiteY7" fmla="*/ 825500 h 1384525"/>
                    <a:gd name="connsiteX8" fmla="*/ 305096 w 546502"/>
                    <a:gd name="connsiteY8" fmla="*/ 1168400 h 1384525"/>
                    <a:gd name="connsiteX9" fmla="*/ 305096 w 546502"/>
                    <a:gd name="connsiteY9" fmla="*/ 1384300 h 1384525"/>
                    <a:gd name="connsiteX10" fmla="*/ 317796 w 546502"/>
                    <a:gd name="connsiteY10" fmla="*/ 1130300 h 1384525"/>
                    <a:gd name="connsiteX11" fmla="*/ 152696 w 546502"/>
                    <a:gd name="connsiteY11" fmla="*/ 673100 h 1384525"/>
                    <a:gd name="connsiteX12" fmla="*/ 296 w 546502"/>
                    <a:gd name="connsiteY12" fmla="*/ 977900 h 1384525"/>
                    <a:gd name="connsiteX13" fmla="*/ 114596 w 546502"/>
                    <a:gd name="connsiteY13" fmla="*/ 698500 h 1384525"/>
                    <a:gd name="connsiteX14" fmla="*/ 139996 w 546502"/>
                    <a:gd name="connsiteY14" fmla="*/ 838200 h 1384525"/>
                    <a:gd name="connsiteX15" fmla="*/ 178096 w 546502"/>
                    <a:gd name="connsiteY15" fmla="*/ 965200 h 1384525"/>
                    <a:gd name="connsiteX16" fmla="*/ 152696 w 546502"/>
                    <a:gd name="connsiteY16" fmla="*/ 1130300 h 1384525"/>
                    <a:gd name="connsiteX17" fmla="*/ 279696 w 546502"/>
                    <a:gd name="connsiteY17" fmla="*/ 723900 h 1384525"/>
                    <a:gd name="connsiteX18" fmla="*/ 279696 w 546502"/>
                    <a:gd name="connsiteY18" fmla="*/ 533400 h 1384525"/>
                    <a:gd name="connsiteX19" fmla="*/ 495596 w 546502"/>
                    <a:gd name="connsiteY19" fmla="*/ 723900 h 1384525"/>
                    <a:gd name="connsiteX20" fmla="*/ 343196 w 546502"/>
                    <a:gd name="connsiteY20" fmla="*/ 533400 h 1384525"/>
                    <a:gd name="connsiteX21" fmla="*/ 393996 w 546502"/>
                    <a:gd name="connsiteY21" fmla="*/ 787400 h 1384525"/>
                    <a:gd name="connsiteX22" fmla="*/ 546396 w 546502"/>
                    <a:gd name="connsiteY22" fmla="*/ 901700 h 1384525"/>
                    <a:gd name="connsiteX23" fmla="*/ 368596 w 546502"/>
                    <a:gd name="connsiteY23" fmla="*/ 749300 h 1384525"/>
                    <a:gd name="connsiteX24" fmla="*/ 393996 w 546502"/>
                    <a:gd name="connsiteY24" fmla="*/ 965200 h 1384525"/>
                    <a:gd name="connsiteX25" fmla="*/ 495596 w 546502"/>
                    <a:gd name="connsiteY25" fmla="*/ 1130300 h 1384525"/>
                    <a:gd name="connsiteX26" fmla="*/ 406696 w 546502"/>
                    <a:gd name="connsiteY26" fmla="*/ 965200 h 1384525"/>
                    <a:gd name="connsiteX27" fmla="*/ 330496 w 546502"/>
                    <a:gd name="connsiteY27" fmla="*/ 1181100 h 1384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46502" h="1384525">
                      <a:moveTo>
                        <a:pt x="203496" y="0"/>
                      </a:moveTo>
                      <a:cubicBezTo>
                        <a:pt x="150579" y="229658"/>
                        <a:pt x="97663" y="459317"/>
                        <a:pt x="114596" y="660400"/>
                      </a:cubicBezTo>
                      <a:cubicBezTo>
                        <a:pt x="131529" y="861483"/>
                        <a:pt x="260646" y="1166283"/>
                        <a:pt x="305096" y="1206500"/>
                      </a:cubicBezTo>
                      <a:cubicBezTo>
                        <a:pt x="349546" y="1246717"/>
                        <a:pt x="381296" y="1024467"/>
                        <a:pt x="381296" y="901700"/>
                      </a:cubicBezTo>
                      <a:cubicBezTo>
                        <a:pt x="381296" y="778933"/>
                        <a:pt x="334729" y="586317"/>
                        <a:pt x="305096" y="469900"/>
                      </a:cubicBezTo>
                      <a:cubicBezTo>
                        <a:pt x="275463" y="353483"/>
                        <a:pt x="222546" y="211667"/>
                        <a:pt x="203496" y="203200"/>
                      </a:cubicBezTo>
                      <a:cubicBezTo>
                        <a:pt x="184446" y="194733"/>
                        <a:pt x="184446" y="315383"/>
                        <a:pt x="190796" y="419100"/>
                      </a:cubicBezTo>
                      <a:cubicBezTo>
                        <a:pt x="197146" y="522817"/>
                        <a:pt x="222546" y="700617"/>
                        <a:pt x="241596" y="825500"/>
                      </a:cubicBezTo>
                      <a:cubicBezTo>
                        <a:pt x="260646" y="950383"/>
                        <a:pt x="294513" y="1075267"/>
                        <a:pt x="305096" y="1168400"/>
                      </a:cubicBezTo>
                      <a:cubicBezTo>
                        <a:pt x="315679" y="1261533"/>
                        <a:pt x="302979" y="1390650"/>
                        <a:pt x="305096" y="1384300"/>
                      </a:cubicBezTo>
                      <a:cubicBezTo>
                        <a:pt x="307213" y="1377950"/>
                        <a:pt x="343196" y="1248833"/>
                        <a:pt x="317796" y="1130300"/>
                      </a:cubicBezTo>
                      <a:cubicBezTo>
                        <a:pt x="292396" y="1011767"/>
                        <a:pt x="205613" y="698500"/>
                        <a:pt x="152696" y="673100"/>
                      </a:cubicBezTo>
                      <a:cubicBezTo>
                        <a:pt x="99779" y="647700"/>
                        <a:pt x="6646" y="973667"/>
                        <a:pt x="296" y="977900"/>
                      </a:cubicBezTo>
                      <a:cubicBezTo>
                        <a:pt x="-6054" y="982133"/>
                        <a:pt x="91313" y="721783"/>
                        <a:pt x="114596" y="698500"/>
                      </a:cubicBezTo>
                      <a:cubicBezTo>
                        <a:pt x="137879" y="675217"/>
                        <a:pt x="129413" y="793750"/>
                        <a:pt x="139996" y="838200"/>
                      </a:cubicBezTo>
                      <a:cubicBezTo>
                        <a:pt x="150579" y="882650"/>
                        <a:pt x="175979" y="916517"/>
                        <a:pt x="178096" y="965200"/>
                      </a:cubicBezTo>
                      <a:cubicBezTo>
                        <a:pt x="180213" y="1013883"/>
                        <a:pt x="135763" y="1170517"/>
                        <a:pt x="152696" y="1130300"/>
                      </a:cubicBezTo>
                      <a:cubicBezTo>
                        <a:pt x="169629" y="1090083"/>
                        <a:pt x="258529" y="823383"/>
                        <a:pt x="279696" y="723900"/>
                      </a:cubicBezTo>
                      <a:cubicBezTo>
                        <a:pt x="300863" y="624417"/>
                        <a:pt x="243713" y="533400"/>
                        <a:pt x="279696" y="533400"/>
                      </a:cubicBezTo>
                      <a:cubicBezTo>
                        <a:pt x="315679" y="533400"/>
                        <a:pt x="485013" y="723900"/>
                        <a:pt x="495596" y="723900"/>
                      </a:cubicBezTo>
                      <a:cubicBezTo>
                        <a:pt x="506179" y="723900"/>
                        <a:pt x="360129" y="522817"/>
                        <a:pt x="343196" y="533400"/>
                      </a:cubicBezTo>
                      <a:cubicBezTo>
                        <a:pt x="326263" y="543983"/>
                        <a:pt x="360129" y="726017"/>
                        <a:pt x="393996" y="787400"/>
                      </a:cubicBezTo>
                      <a:cubicBezTo>
                        <a:pt x="427863" y="848783"/>
                        <a:pt x="550629" y="908050"/>
                        <a:pt x="546396" y="901700"/>
                      </a:cubicBezTo>
                      <a:cubicBezTo>
                        <a:pt x="542163" y="895350"/>
                        <a:pt x="393996" y="738717"/>
                        <a:pt x="368596" y="749300"/>
                      </a:cubicBezTo>
                      <a:cubicBezTo>
                        <a:pt x="343196" y="759883"/>
                        <a:pt x="372829" y="901700"/>
                        <a:pt x="393996" y="965200"/>
                      </a:cubicBezTo>
                      <a:cubicBezTo>
                        <a:pt x="415163" y="1028700"/>
                        <a:pt x="493479" y="1130300"/>
                        <a:pt x="495596" y="1130300"/>
                      </a:cubicBezTo>
                      <a:cubicBezTo>
                        <a:pt x="497713" y="1130300"/>
                        <a:pt x="434213" y="956733"/>
                        <a:pt x="406696" y="965200"/>
                      </a:cubicBezTo>
                      <a:cubicBezTo>
                        <a:pt x="379179" y="973667"/>
                        <a:pt x="354837" y="1077383"/>
                        <a:pt x="330496" y="1181100"/>
                      </a:cubicBez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Chevron 11"/>
                <p:cNvSpPr/>
                <p:nvPr/>
              </p:nvSpPr>
              <p:spPr>
                <a:xfrm rot="2500934">
                  <a:off x="5028120" y="824088"/>
                  <a:ext cx="596962" cy="447785"/>
                </a:xfrm>
                <a:prstGeom prst="chevron">
                  <a:avLst>
                    <a:gd name="adj" fmla="val 108839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hevron 12"/>
                <p:cNvSpPr/>
                <p:nvPr/>
              </p:nvSpPr>
              <p:spPr>
                <a:xfrm rot="19625090">
                  <a:off x="4719066" y="5552224"/>
                  <a:ext cx="596962" cy="447785"/>
                </a:xfrm>
                <a:prstGeom prst="chevron">
                  <a:avLst>
                    <a:gd name="adj" fmla="val 108839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14869" y="1792108"/>
              <a:ext cx="1110245" cy="149410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171357" y="322193"/>
            <a:ext cx="901595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 কোথায় হয়?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0637" y="4322823"/>
            <a:ext cx="9015958" cy="18739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 দেহকোষে ও উদ্ভিদের বর্ধনশীল অঞ্চলের ভাজক টিস্যুতে যেমনঃ কান্ড, মূলের অগ্রভাগ, ভ্রুনমুকুল, বর্ধনশীল পাতা ও মুকুল ইত্যাদিতে এই বিভাজন হয়।</a:t>
            </a:r>
          </a:p>
        </p:txBody>
      </p:sp>
      <p:grpSp>
        <p:nvGrpSpPr>
          <p:cNvPr id="32" name="Group 31"/>
          <p:cNvGrpSpPr/>
          <p:nvPr/>
        </p:nvGrpSpPr>
        <p:grpSpPr>
          <a:xfrm rot="663024">
            <a:off x="6363556" y="1249515"/>
            <a:ext cx="1738510" cy="644949"/>
            <a:chOff x="2895600" y="1258946"/>
            <a:chExt cx="1802168" cy="617439"/>
          </a:xfrm>
        </p:grpSpPr>
        <p:sp>
          <p:nvSpPr>
            <p:cNvPr id="33" name="Freeform 32"/>
            <p:cNvSpPr/>
            <p:nvPr/>
          </p:nvSpPr>
          <p:spPr>
            <a:xfrm>
              <a:off x="2895600" y="1296018"/>
              <a:ext cx="1789867" cy="580367"/>
            </a:xfrm>
            <a:custGeom>
              <a:avLst/>
              <a:gdLst>
                <a:gd name="connsiteX0" fmla="*/ 0 w 1789867"/>
                <a:gd name="connsiteY0" fmla="*/ 580367 h 580367"/>
                <a:gd name="connsiteX1" fmla="*/ 874643 w 1789867"/>
                <a:gd name="connsiteY1" fmla="*/ 43654 h 580367"/>
                <a:gd name="connsiteX2" fmla="*/ 1709530 w 1789867"/>
                <a:gd name="connsiteY2" fmla="*/ 33715 h 580367"/>
                <a:gd name="connsiteX3" fmla="*/ 1709530 w 1789867"/>
                <a:gd name="connsiteY3" fmla="*/ 53593 h 58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867" h="580367">
                  <a:moveTo>
                    <a:pt x="0" y="580367"/>
                  </a:moveTo>
                  <a:cubicBezTo>
                    <a:pt x="294860" y="357565"/>
                    <a:pt x="589721" y="134763"/>
                    <a:pt x="874643" y="43654"/>
                  </a:cubicBezTo>
                  <a:cubicBezTo>
                    <a:pt x="1159565" y="-47455"/>
                    <a:pt x="1570382" y="32059"/>
                    <a:pt x="1709530" y="33715"/>
                  </a:cubicBezTo>
                  <a:cubicBezTo>
                    <a:pt x="1848678" y="35371"/>
                    <a:pt x="1779104" y="44482"/>
                    <a:pt x="1709530" y="53593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hevron 33"/>
            <p:cNvSpPr/>
            <p:nvPr/>
          </p:nvSpPr>
          <p:spPr>
            <a:xfrm>
              <a:off x="4513350" y="1258946"/>
              <a:ext cx="184418" cy="147672"/>
            </a:xfrm>
            <a:prstGeom prst="chevron">
              <a:avLst>
                <a:gd name="adj" fmla="val 1220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20181880" flipV="1">
            <a:off x="6357082" y="3482566"/>
            <a:ext cx="1587668" cy="587993"/>
            <a:chOff x="2895600" y="1258946"/>
            <a:chExt cx="1802168" cy="617439"/>
          </a:xfrm>
        </p:grpSpPr>
        <p:sp>
          <p:nvSpPr>
            <p:cNvPr id="36" name="Freeform 35"/>
            <p:cNvSpPr/>
            <p:nvPr/>
          </p:nvSpPr>
          <p:spPr>
            <a:xfrm>
              <a:off x="2895600" y="1296018"/>
              <a:ext cx="1789867" cy="580367"/>
            </a:xfrm>
            <a:custGeom>
              <a:avLst/>
              <a:gdLst>
                <a:gd name="connsiteX0" fmla="*/ 0 w 1789867"/>
                <a:gd name="connsiteY0" fmla="*/ 580367 h 580367"/>
                <a:gd name="connsiteX1" fmla="*/ 874643 w 1789867"/>
                <a:gd name="connsiteY1" fmla="*/ 43654 h 580367"/>
                <a:gd name="connsiteX2" fmla="*/ 1709530 w 1789867"/>
                <a:gd name="connsiteY2" fmla="*/ 33715 h 580367"/>
                <a:gd name="connsiteX3" fmla="*/ 1709530 w 1789867"/>
                <a:gd name="connsiteY3" fmla="*/ 53593 h 58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9867" h="580367">
                  <a:moveTo>
                    <a:pt x="0" y="580367"/>
                  </a:moveTo>
                  <a:cubicBezTo>
                    <a:pt x="294860" y="357565"/>
                    <a:pt x="589721" y="134763"/>
                    <a:pt x="874643" y="43654"/>
                  </a:cubicBezTo>
                  <a:cubicBezTo>
                    <a:pt x="1159565" y="-47455"/>
                    <a:pt x="1570382" y="32059"/>
                    <a:pt x="1709530" y="33715"/>
                  </a:cubicBezTo>
                  <a:cubicBezTo>
                    <a:pt x="1848678" y="35371"/>
                    <a:pt x="1779104" y="44482"/>
                    <a:pt x="1709530" y="53593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hevron 36"/>
            <p:cNvSpPr/>
            <p:nvPr/>
          </p:nvSpPr>
          <p:spPr>
            <a:xfrm>
              <a:off x="4513350" y="1258946"/>
              <a:ext cx="184418" cy="147672"/>
            </a:xfrm>
            <a:prstGeom prst="chevron">
              <a:avLst>
                <a:gd name="adj" fmla="val 1220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171357" y="294589"/>
            <a:ext cx="9015958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কোষগুলোর নাম কী?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984955" y="3572177"/>
            <a:ext cx="2676009" cy="56572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148994" y="3724452"/>
            <a:ext cx="3038321" cy="49661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 </a:t>
            </a: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822" flipH="1">
            <a:off x="1094215" y="1186111"/>
            <a:ext cx="2163666" cy="20962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596458" y="1403541"/>
            <a:ext cx="2079541" cy="2258013"/>
          </a:xfrm>
          <a:prstGeom prst="rect">
            <a:avLst/>
          </a:prstGeom>
        </p:spPr>
      </p:pic>
      <p:sp>
        <p:nvSpPr>
          <p:cNvPr id="28" name="Frame 27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8" grpId="0" animBg="1"/>
      <p:bldP spid="38" grpId="1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0243" y="1151940"/>
            <a:ext cx="2954233" cy="397562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446" y="1392404"/>
            <a:ext cx="2931379" cy="343887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391226" y="314225"/>
            <a:ext cx="7239000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5907" y="3192806"/>
            <a:ext cx="916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1579" y="3081397"/>
            <a:ext cx="1442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8254" y="3126786"/>
            <a:ext cx="1442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0855" y="5247880"/>
            <a:ext cx="2124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প্রোমেটাফেজ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0286" y="5196064"/>
            <a:ext cx="2124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মেটাফেজ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82708" y="3166251"/>
            <a:ext cx="20515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এনাফেজ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1619" y="2593477"/>
            <a:ext cx="205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টেলোফেজ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448376" y="361307"/>
            <a:ext cx="7313430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 নিউক্লিয়াসের বিভাজনকে কী বলে?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505526" y="369955"/>
            <a:ext cx="7313430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 বিভাজনকে কী বলে?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4257" y="310128"/>
            <a:ext cx="11363149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 শুরুর আগে নিউক্লিয়াসে কিছু প্রস্তুতিমূলক কাজ হয় একে কী বলে? </a:t>
            </a:r>
          </a:p>
        </p:txBody>
      </p:sp>
      <p:sp>
        <p:nvSpPr>
          <p:cNvPr id="10" name="Right Arrow 9"/>
          <p:cNvSpPr/>
          <p:nvPr/>
        </p:nvSpPr>
        <p:spPr>
          <a:xfrm rot="20064996">
            <a:off x="2542675" y="3253547"/>
            <a:ext cx="2271562" cy="776023"/>
          </a:xfrm>
          <a:prstGeom prst="rightArrow">
            <a:avLst>
              <a:gd name="adj1" fmla="val 50000"/>
              <a:gd name="adj2" fmla="val 138310"/>
            </a:avLst>
          </a:prstGeom>
          <a:solidFill>
            <a:srgbClr val="F11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420357" y="4999882"/>
            <a:ext cx="4734053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ক্যারিওকানেসিস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58653" y="5004456"/>
            <a:ext cx="4734053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492071" y="4999882"/>
            <a:ext cx="4734053" cy="7378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ইন্টারফেজ </a:t>
            </a:r>
          </a:p>
        </p:txBody>
      </p:sp>
      <p:sp>
        <p:nvSpPr>
          <p:cNvPr id="43" name="Frame 42"/>
          <p:cNvSpPr/>
          <p:nvPr/>
        </p:nvSpPr>
        <p:spPr>
          <a:xfrm>
            <a:off x="0" y="-23393"/>
            <a:ext cx="12192000" cy="6881393"/>
          </a:xfrm>
          <a:prstGeom prst="frame">
            <a:avLst>
              <a:gd name="adj1" fmla="val 2165"/>
            </a:avLst>
          </a:prstGeom>
          <a:gradFill flip="none" rotWithShape="1">
            <a:gsLst>
              <a:gs pos="22814">
                <a:schemeClr val="accent6">
                  <a:lumMod val="75000"/>
                </a:schemeClr>
              </a:gs>
              <a:gs pos="41616">
                <a:srgbClr val="002060"/>
              </a:gs>
              <a:gs pos="59728">
                <a:schemeClr val="bg1">
                  <a:lumMod val="50000"/>
                </a:schemeClr>
              </a:gs>
              <a:gs pos="16100">
                <a:schemeClr val="bg1">
                  <a:lumMod val="50000"/>
                </a:schemeClr>
              </a:gs>
              <a:gs pos="70480">
                <a:srgbClr val="00B0F0"/>
              </a:gs>
              <a:gs pos="32200">
                <a:srgbClr val="92D050"/>
              </a:gs>
              <a:gs pos="86000">
                <a:srgbClr val="92D050"/>
              </a:gs>
              <a:gs pos="50000">
                <a:srgbClr val="FEEFFB"/>
              </a:gs>
              <a:gs pos="0">
                <a:srgbClr val="7030A0"/>
              </a:gs>
              <a:gs pos="100000">
                <a:schemeClr val="bg1">
                  <a:lumMod val="50000"/>
                </a:schemeClr>
              </a:gs>
            </a:gsLst>
            <a:lin ang="15600000" scaled="0"/>
            <a:tileRect/>
          </a:gra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90" y="875568"/>
            <a:ext cx="7868001" cy="48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hsl" dir="cw">
                                          <p:cBhvr override="childStyle"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9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8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7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6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repeatCount="indefinite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4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6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1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6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1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6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" grpId="0"/>
          <p:bldP spid="3" grpId="1"/>
          <p:bldP spid="29" grpId="0"/>
          <p:bldP spid="30" grpId="0"/>
          <p:bldP spid="31" grpId="0"/>
          <p:bldP spid="33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10" grpId="0" animBg="1"/>
          <p:bldP spid="10" grpId="1" animBg="1"/>
          <p:bldP spid="10" grpId="2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hsl" dir="cw">
                                          <p:cBhvr override="childStyle"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9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1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1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7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86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repeatCount="indefinite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4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6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1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6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1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6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" grpId="0"/>
          <p:bldP spid="3" grpId="1"/>
          <p:bldP spid="29" grpId="0"/>
          <p:bldP spid="30" grpId="0"/>
          <p:bldP spid="31" grpId="0"/>
          <p:bldP spid="33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10" grpId="0" animBg="1"/>
          <p:bldP spid="10" grpId="1" animBg="1"/>
          <p:bldP spid="10" grpId="2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7996</TotalTime>
  <Words>984</Words>
  <Application>Microsoft Office PowerPoint</Application>
  <PresentationFormat>Widescreen</PresentationFormat>
  <Paragraphs>199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976</cp:revision>
  <dcterms:created xsi:type="dcterms:W3CDTF">2020-10-26T14:03:55Z</dcterms:created>
  <dcterms:modified xsi:type="dcterms:W3CDTF">2021-02-02T17:11:26Z</dcterms:modified>
</cp:coreProperties>
</file>