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3" r:id="rId5"/>
    <p:sldId id="268" r:id="rId6"/>
    <p:sldId id="265" r:id="rId7"/>
    <p:sldId id="269" r:id="rId8"/>
    <p:sldId id="263" r:id="rId9"/>
    <p:sldId id="264" r:id="rId10"/>
    <p:sldId id="274" r:id="rId11"/>
    <p:sldId id="257" r:id="rId12"/>
    <p:sldId id="258" r:id="rId13"/>
    <p:sldId id="259" r:id="rId14"/>
    <p:sldId id="270" r:id="rId15"/>
    <p:sldId id="260" r:id="rId16"/>
    <p:sldId id="261" r:id="rId17"/>
    <p:sldId id="262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590800" y="457200"/>
            <a:ext cx="4038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9600" dirty="0" err="1" smtClean="0">
                <a:solidFill>
                  <a:schemeClr val="tx1"/>
                </a:solidFill>
              </a:rPr>
              <a:t>ধন্যবাদ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5" name="Picture 4" descr="rosesp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1863437" cy="5334000"/>
          </a:xfrm>
          <a:prstGeom prst="rect">
            <a:avLst/>
          </a:prstGeom>
        </p:spPr>
      </p:pic>
      <p:pic>
        <p:nvPicPr>
          <p:cNvPr id="6" name="Picture 5" descr="rosesp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219200"/>
            <a:ext cx="1863437" cy="518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4" y="533400"/>
            <a:ext cx="1681316" cy="121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28109"/>
            <a:ext cx="1681316" cy="1219200"/>
          </a:xfrm>
          <a:prstGeom prst="rect">
            <a:avLst/>
          </a:prstGeom>
        </p:spPr>
      </p:pic>
      <p:pic>
        <p:nvPicPr>
          <p:cNvPr id="12" name="Picture 11" descr="rosesp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114800"/>
            <a:ext cx="2667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6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25 0.4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6 0.00718 L 0.37483 -0.3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-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8" name="Picture 3" descr="C:\Users\Shahadout Hossain\Pictures\camera\ayat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2900" y="-3162300"/>
            <a:ext cx="838199" cy="8229600"/>
          </a:xfrm>
          <a:prstGeom prst="rect">
            <a:avLst/>
          </a:prstGeom>
          <a:noFill/>
          <a:ln w="3175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0662" y="1600200"/>
            <a:ext cx="8149938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হারাম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খাদ্য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ভক্ষন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শরীর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জান্নাতে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প্রবেশ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করবে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না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 err="1" smtClean="0">
                <a:solidFill>
                  <a:srgbClr val="002060"/>
                </a:solidFill>
              </a:rPr>
              <a:t>মিশকাত</a:t>
            </a:r>
            <a:r>
              <a:rPr lang="en-US" sz="2000" b="1" dirty="0" smtClean="0">
                <a:solidFill>
                  <a:srgbClr val="002060"/>
                </a:solidFill>
              </a:rPr>
              <a:t>) 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Shahadout Hossain\Downloads\D Imeage\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590800"/>
            <a:ext cx="6400800" cy="3770980"/>
          </a:xfrm>
          <a:prstGeom prst="rect">
            <a:avLst/>
          </a:prstGeom>
          <a:noFill/>
          <a:ln w="3175"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199" y="457200"/>
            <a:ext cx="8214979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সুদের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হুকুম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হারাম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Shahadout Hossain\Pictures\camera\ayat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" y="1371601"/>
            <a:ext cx="8194966" cy="838200"/>
          </a:xfrm>
          <a:prstGeom prst="rect">
            <a:avLst/>
          </a:prstGeom>
          <a:noFill/>
          <a:ln w="3175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4908" y="2514600"/>
            <a:ext cx="8125692" cy="7239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B050"/>
                </a:solidFill>
              </a:rPr>
              <a:t>হে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বিশ্বাস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স্থাপন</a:t>
            </a:r>
            <a:r>
              <a:rPr lang="en-US" sz="2000" dirty="0" smtClean="0">
                <a:solidFill>
                  <a:srgbClr val="00B050"/>
                </a:solidFill>
              </a:rPr>
              <a:t>  </a:t>
            </a:r>
            <a:r>
              <a:rPr lang="en-US" sz="2000" dirty="0" err="1" smtClean="0">
                <a:solidFill>
                  <a:srgbClr val="00B050"/>
                </a:solidFill>
              </a:rPr>
              <a:t>কারীগন</a:t>
            </a:r>
            <a:r>
              <a:rPr lang="en-US" sz="2000" dirty="0" smtClean="0">
                <a:solidFill>
                  <a:srgbClr val="00B050"/>
                </a:solidFill>
              </a:rPr>
              <a:t> । </a:t>
            </a:r>
            <a:r>
              <a:rPr lang="en-US" sz="2000" dirty="0" err="1" smtClean="0">
                <a:solidFill>
                  <a:srgbClr val="00B050"/>
                </a:solidFill>
              </a:rPr>
              <a:t>তোমরা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চক্র</a:t>
            </a:r>
            <a:r>
              <a:rPr lang="en-US" sz="2000" dirty="0" smtClean="0">
                <a:solidFill>
                  <a:srgbClr val="00B050"/>
                </a:solidFill>
              </a:rPr>
              <a:t>  </a:t>
            </a:r>
            <a:r>
              <a:rPr lang="en-US" sz="2000" dirty="0" err="1" smtClean="0">
                <a:solidFill>
                  <a:srgbClr val="00B050"/>
                </a:solidFill>
              </a:rPr>
              <a:t>বৃদ্ধি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হারে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সুদ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খেয়ো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না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আর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আল্লাহ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কে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ভয়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কর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যাতে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তোমরা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কল্যাণ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লাভ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করতে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</a:rPr>
              <a:t>পার</a:t>
            </a:r>
            <a:r>
              <a:rPr lang="en-US" sz="2000" dirty="0" smtClean="0">
                <a:solidFill>
                  <a:srgbClr val="00B050"/>
                </a:solidFill>
              </a:rPr>
              <a:t>। </a:t>
            </a:r>
            <a:r>
              <a:rPr lang="en-US" sz="1600" dirty="0" smtClean="0">
                <a:solidFill>
                  <a:schemeClr val="tx1"/>
                </a:solidFill>
              </a:rPr>
              <a:t>(</a:t>
            </a:r>
            <a:r>
              <a:rPr lang="en-US" sz="1600" dirty="0" err="1" smtClean="0">
                <a:solidFill>
                  <a:srgbClr val="FF0000"/>
                </a:solidFill>
              </a:rPr>
              <a:t>সুরা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বাকারা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আয়াত</a:t>
            </a:r>
            <a:r>
              <a:rPr lang="en-US" sz="1600" dirty="0" smtClean="0">
                <a:solidFill>
                  <a:srgbClr val="FF0000"/>
                </a:solidFill>
              </a:rPr>
              <a:t> ১৩০</a:t>
            </a:r>
            <a:r>
              <a:rPr lang="en-US" sz="1600" dirty="0" smtClean="0">
                <a:solidFill>
                  <a:schemeClr val="tx1"/>
                </a:solidFill>
              </a:rPr>
              <a:t>)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AutoShape 2" descr="বিপন্ন বুড়িগঙ্গায় মরা গরু | 530678|| Bangladesh Prati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05200"/>
            <a:ext cx="5029200" cy="2895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33400"/>
            <a:ext cx="81534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কোরআন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হাদিস</a:t>
            </a:r>
            <a:r>
              <a:rPr lang="en-US" sz="3200" dirty="0" err="1">
                <a:solidFill>
                  <a:schemeClr val="tx1"/>
                </a:solidFill>
              </a:rPr>
              <a:t>,</a:t>
            </a:r>
            <a:r>
              <a:rPr lang="en-US" sz="3200" dirty="0" err="1" smtClean="0">
                <a:solidFill>
                  <a:schemeClr val="tx1"/>
                </a:solidFill>
              </a:rPr>
              <a:t>চার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মাযহাবের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চার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ইমাম</a:t>
            </a:r>
            <a:r>
              <a:rPr lang="en-US" sz="3200" dirty="0" smtClean="0">
                <a:solidFill>
                  <a:schemeClr val="tx1"/>
                </a:solidFill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</a:rPr>
              <a:t>সকল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ওলামায়ে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কেরামের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ঐক্যমতে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সুদ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হারাম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2286000" y="2590800"/>
            <a:ext cx="4572000" cy="3124200"/>
          </a:xfrm>
          <a:prstGeom prst="star5">
            <a:avLst/>
          </a:prstGeom>
          <a:solidFill>
            <a:srgbClr val="92D050"/>
          </a:solidFill>
          <a:ln>
            <a:solidFill>
              <a:schemeClr val="tx1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হারাম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04800" y="3225225"/>
            <a:ext cx="1981200" cy="10668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কোরআনে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57200" y="5181600"/>
            <a:ext cx="2667000" cy="1066800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ইজমায়ে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934199" y="3269672"/>
            <a:ext cx="1953491" cy="1073728"/>
          </a:xfrm>
          <a:prstGeom prst="leftArrow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হাদিসে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096001" y="5174672"/>
            <a:ext cx="2729344" cy="1073728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কিয়াসে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48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381000"/>
            <a:ext cx="3276600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সুদের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কুফল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790700"/>
            <a:ext cx="2743200" cy="6477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ব্যাক্তিগত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কুফল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5627" y="3810000"/>
            <a:ext cx="2850573" cy="6477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</a:rPr>
              <a:t>সামাজিক</a:t>
            </a:r>
            <a:r>
              <a:rPr lang="en-US" sz="2800" dirty="0" smtClean="0">
                <a:solidFill>
                  <a:srgbClr val="002060"/>
                </a:solidFill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</a:rPr>
              <a:t>কুফল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200" y="5638800"/>
            <a:ext cx="4114800" cy="74987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অর্থনৈতিক</a:t>
            </a:r>
            <a:r>
              <a:rPr lang="en-US" sz="3600" dirty="0" smtClean="0">
                <a:solidFill>
                  <a:schemeClr val="tx1"/>
                </a:solidFill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</a:rPr>
              <a:t>কুফল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Shahadout Hossain\Downloads\D Imeage\5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Shahadout Hossain\Downloads\D Imeage\5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Shahadout Hossain\Downloads\D Imeage\5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2712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hahadout Hossain\Downloads\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286250" cy="241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Users\Shahadout Hossain\Downloads\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971800"/>
            <a:ext cx="423083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0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387926"/>
            <a:ext cx="3581400" cy="4502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ব্যাক্তিগত</a:t>
            </a:r>
            <a:r>
              <a:rPr lang="en-US" sz="2400" dirty="0" smtClean="0">
                <a:solidFill>
                  <a:srgbClr val="FFFF00"/>
                </a:solidFill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</a:rPr>
              <a:t>কুফল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491" y="1051214"/>
            <a:ext cx="3304309" cy="12347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ভাই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ভাইয়ের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প্রতি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সম্পর্ক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বিলীন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হয়ে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77982" y="2743200"/>
            <a:ext cx="3255818" cy="1676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সুদ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খোর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মানুষ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হিংস্র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প্রাণীতে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পরিণত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হয়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800600"/>
            <a:ext cx="3429000" cy="1524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অপরের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সম্পদ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লুণ্ঠন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করাই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তার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মুল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লক্ষ্য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হয়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Picture 2" descr="C:\Users\Shahadout Hossain\Downloads\D Imeage\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68286"/>
            <a:ext cx="4648199" cy="1927514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Shahadout Hossain\Downloads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4495800" cy="174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hahadout Hossain\Downloads\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44957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19500" y="372294"/>
            <a:ext cx="4991100" cy="5541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</a:rPr>
              <a:t>কুফল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6849" y="1717964"/>
            <a:ext cx="5010151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সুদ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সমাজে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ঘৃণা</a:t>
            </a:r>
            <a:r>
              <a:rPr lang="en-US" sz="2400" dirty="0" smtClean="0">
                <a:solidFill>
                  <a:srgbClr val="FF0000"/>
                </a:solidFill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</a:rPr>
              <a:t>বিদ্ধেষ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সৃষ্টি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করে</a:t>
            </a:r>
            <a:r>
              <a:rPr lang="en-US" sz="2400" dirty="0" smtClean="0">
                <a:solidFill>
                  <a:srgbClr val="FF0000"/>
                </a:solidFill>
              </a:rPr>
              <a:t>।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3704" y="983673"/>
            <a:ext cx="4920096" cy="609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সুদ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মানুষকে</a:t>
            </a:r>
            <a:r>
              <a:rPr lang="en-US" sz="2400" dirty="0" smtClean="0">
                <a:solidFill>
                  <a:srgbClr val="002060"/>
                </a:solidFill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</a:rPr>
              <a:t>কৃপণ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বানায়</a:t>
            </a:r>
            <a:r>
              <a:rPr lang="en-US" sz="2400" dirty="0" smtClean="0">
                <a:solidFill>
                  <a:srgbClr val="002060"/>
                </a:solidFill>
              </a:rPr>
              <a:t>।   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8486" y="2417618"/>
            <a:ext cx="5472546" cy="5541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সুদ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সমাজে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বিশৃঙ্খলা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সৃষ্টি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</a:rPr>
              <a:t>।  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Shahadout Hossain\Downloads\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4" y="3124199"/>
            <a:ext cx="3929496" cy="335280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hahadout Hossain\Downloads\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199"/>
            <a:ext cx="4343400" cy="3352801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9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" y="450863"/>
            <a:ext cx="8293675" cy="8445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</a:rPr>
              <a:t>অর্থনৈতিক</a:t>
            </a:r>
            <a:r>
              <a:rPr lang="en-US" sz="3600" dirty="0" smtClean="0">
                <a:solidFill>
                  <a:srgbClr val="002060"/>
                </a:solidFill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</a:rPr>
              <a:t>কুফল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27837" y="1600200"/>
            <a:ext cx="4158963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ইহা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সুদখোর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কর্মে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অক্ষম</a:t>
            </a:r>
            <a:r>
              <a:rPr lang="en-US" sz="2400" b="1" dirty="0" smtClean="0">
                <a:solidFill>
                  <a:schemeClr val="tx1"/>
                </a:solidFill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</a:rPr>
              <a:t>অলস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বানায়</a:t>
            </a:r>
            <a:r>
              <a:rPr lang="en-US" sz="2400" b="1" dirty="0" smtClean="0">
                <a:solidFill>
                  <a:schemeClr val="tx1"/>
                </a:solidFill>
              </a:rPr>
              <a:t>।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33901" y="2930236"/>
            <a:ext cx="4173682" cy="955964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বাজার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দরের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ঊর্ধ্ব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গতি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হয়</a:t>
            </a:r>
            <a:r>
              <a:rPr lang="en-US" sz="2400" dirty="0" smtClean="0">
                <a:solidFill>
                  <a:srgbClr val="FF0000"/>
                </a:solidFill>
              </a:rPr>
              <a:t> ।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33901" y="4038600"/>
            <a:ext cx="4229099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B0F0"/>
                </a:solidFill>
              </a:rPr>
              <a:t>দেশের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মাত্র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কিছু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লোক</a:t>
            </a:r>
            <a:r>
              <a:rPr lang="en-US" sz="2000" b="1" dirty="0" smtClean="0">
                <a:solidFill>
                  <a:srgbClr val="00B0F0"/>
                </a:solidFill>
              </a:rPr>
              <a:t>  </a:t>
            </a:r>
            <a:r>
              <a:rPr lang="en-US" sz="2000" b="1" dirty="0" err="1" smtClean="0">
                <a:solidFill>
                  <a:srgbClr val="00B0F0"/>
                </a:solidFill>
              </a:rPr>
              <a:t>ধনী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হয়</a:t>
            </a:r>
            <a:r>
              <a:rPr lang="en-US" sz="2000" b="1" dirty="0" smtClean="0">
                <a:solidFill>
                  <a:srgbClr val="00B0F0"/>
                </a:solidFill>
              </a:rPr>
              <a:t>, </a:t>
            </a:r>
          </a:p>
          <a:p>
            <a:pPr algn="ctr"/>
            <a:r>
              <a:rPr lang="en-US" sz="2000" b="1" dirty="0" err="1" smtClean="0">
                <a:solidFill>
                  <a:srgbClr val="00B0F0"/>
                </a:solidFill>
              </a:rPr>
              <a:t>ফলে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সমাজে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অভাব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দেখা</a:t>
            </a:r>
            <a:r>
              <a:rPr lang="en-US" sz="2000" b="1" dirty="0" smtClean="0">
                <a:solidFill>
                  <a:srgbClr val="00B0F0"/>
                </a:solidFill>
              </a:rPr>
              <a:t> </a:t>
            </a:r>
            <a:r>
              <a:rPr lang="en-US" sz="2000" b="1" dirty="0" err="1" smtClean="0">
                <a:solidFill>
                  <a:srgbClr val="00B0F0"/>
                </a:solidFill>
              </a:rPr>
              <a:t>দেয়</a:t>
            </a:r>
            <a:r>
              <a:rPr lang="en-US" sz="2000" b="1" dirty="0" smtClean="0">
                <a:solidFill>
                  <a:srgbClr val="00B0F0"/>
                </a:solidFill>
              </a:rPr>
              <a:t>  ।   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000" y="5410200"/>
            <a:ext cx="4076699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সুদী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প্রতিষ্ঠান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ধ্বংস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হলে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জাতির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উপর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প্রভাব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পরে</a:t>
            </a:r>
            <a:r>
              <a:rPr lang="en-US" sz="2400" dirty="0" smtClean="0">
                <a:solidFill>
                  <a:srgbClr val="FF0000"/>
                </a:solidFill>
              </a:rPr>
              <a:t>।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5486400"/>
            <a:ext cx="3759777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ইহা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সুদখোর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কে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আর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ও </a:t>
            </a:r>
            <a:r>
              <a:rPr lang="en-US" sz="2400" b="1" dirty="0" err="1" smtClean="0">
                <a:solidFill>
                  <a:schemeClr val="tx1"/>
                </a:solidFill>
              </a:rPr>
              <a:t>স্বার্থ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বানায়</a:t>
            </a:r>
            <a:r>
              <a:rPr lang="en-US" sz="2400" b="1" dirty="0" smtClean="0">
                <a:solidFill>
                  <a:schemeClr val="tx1"/>
                </a:solidFill>
              </a:rPr>
              <a:t>।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0218" y="4093153"/>
            <a:ext cx="3704357" cy="108844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সুদ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প্রথা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ধনীকে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আর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</a:rPr>
              <a:t>ধনী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বানায়</a:t>
            </a:r>
            <a:r>
              <a:rPr lang="en-US" sz="2800" dirty="0" smtClean="0">
                <a:solidFill>
                  <a:schemeClr val="tx1"/>
                </a:solidFill>
              </a:rPr>
              <a:t> ।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1225" y="2895600"/>
            <a:ext cx="3683575" cy="9559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সুদ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গরিবকে</a:t>
            </a:r>
            <a:r>
              <a:rPr lang="en-US" sz="2800" dirty="0" smtClean="0">
                <a:solidFill>
                  <a:srgbClr val="7030A0"/>
                </a:solidFill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</a:rPr>
              <a:t>আর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ও </a:t>
            </a:r>
            <a:r>
              <a:rPr lang="en-US" sz="2800" dirty="0" err="1" smtClean="0">
                <a:solidFill>
                  <a:srgbClr val="7030A0"/>
                </a:solidFill>
              </a:rPr>
              <a:t>গরিব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বানায়</a:t>
            </a:r>
            <a:r>
              <a:rPr lang="en-US" sz="2800" dirty="0" smtClean="0">
                <a:solidFill>
                  <a:srgbClr val="7030A0"/>
                </a:solidFill>
              </a:rPr>
              <a:t> । 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45081" y="1659082"/>
            <a:ext cx="3669719" cy="10079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সুদ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শোষণের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সবচেয়ে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শক্তিশালী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মাধ্যম</a:t>
            </a:r>
            <a:r>
              <a:rPr lang="en-US" sz="2400" dirty="0" smtClean="0">
                <a:solidFill>
                  <a:srgbClr val="FF0000"/>
                </a:solidFill>
              </a:rPr>
              <a:t>।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126" y="527063"/>
            <a:ext cx="8146474" cy="107313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</a:rPr>
              <a:t>মুল্যায়ন</a:t>
            </a:r>
            <a:r>
              <a:rPr lang="en-US" sz="4800" dirty="0" smtClean="0">
                <a:solidFill>
                  <a:srgbClr val="FFFF00"/>
                </a:solidFill>
              </a:rPr>
              <a:t> 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57200" y="5105400"/>
            <a:ext cx="8115300" cy="12192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সুদের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প্রভাবে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সামাজিক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অবক্ষয়ের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দিকগুলো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লিখ</a:t>
            </a:r>
            <a:r>
              <a:rPr lang="en-US" sz="2400" b="1" dirty="0" smtClean="0">
                <a:solidFill>
                  <a:schemeClr val="tx1"/>
                </a:solidFill>
              </a:rPr>
              <a:t> ?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419100" y="3429000"/>
            <a:ext cx="8267700" cy="15240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শেষ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বিচারে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হারাম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খাদ্য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ভক্ষন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কারীর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অবস্থান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কোথায়</a:t>
            </a:r>
            <a:r>
              <a:rPr lang="en-US" sz="2400" b="1" dirty="0" smtClean="0">
                <a:solidFill>
                  <a:srgbClr val="00B050"/>
                </a:solidFill>
              </a:rPr>
              <a:t>  ?</a:t>
            </a: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</a:rPr>
              <a:t>জান্নাতে</a:t>
            </a:r>
            <a:r>
              <a:rPr lang="en-US" sz="2400" b="1" dirty="0" smtClean="0">
                <a:solidFill>
                  <a:srgbClr val="00B050"/>
                </a:solidFill>
              </a:rPr>
              <a:t>/</a:t>
            </a:r>
            <a:r>
              <a:rPr lang="en-US" sz="2400" b="1" dirty="0" err="1" smtClean="0">
                <a:solidFill>
                  <a:srgbClr val="00B050"/>
                </a:solidFill>
              </a:rPr>
              <a:t>জাহান্নামে</a:t>
            </a:r>
            <a:r>
              <a:rPr lang="en-US" sz="2400" b="1" dirty="0" smtClean="0">
                <a:solidFill>
                  <a:srgbClr val="00B050"/>
                </a:solidFill>
              </a:rPr>
              <a:t> 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381000" y="2071255"/>
            <a:ext cx="8361215" cy="1447800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ln w="3175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সঠিক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উত্তরে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টিক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দাও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সুদ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একটি</a:t>
            </a:r>
            <a:r>
              <a:rPr lang="en-US" sz="2400" b="1" dirty="0" smtClean="0">
                <a:solidFill>
                  <a:schemeClr val="tx1"/>
                </a:solidFill>
              </a:rPr>
              <a:t> /</a:t>
            </a:r>
            <a:r>
              <a:rPr lang="en-US" sz="2400" b="1" dirty="0" err="1" smtClean="0">
                <a:solidFill>
                  <a:schemeClr val="tx1"/>
                </a:solidFill>
              </a:rPr>
              <a:t>ব্যাবসা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বিপদজনক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মহামারী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</a:rPr>
              <a:t>লেনদেন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381000" y="2566555"/>
            <a:ext cx="533400" cy="457200"/>
          </a:xfrm>
          <a:prstGeom prst="star7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>
            <a:off x="561109" y="4343400"/>
            <a:ext cx="533400" cy="457200"/>
          </a:xfrm>
          <a:prstGeom prst="star7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7 C 0.0092 0.0368 0.04115 0.07014 0.06841 0.075 C 0.09323 0.07986 0.11407 0.05764 0.11771 0.02292 C 0.12136 -0.01134 0.10625 -0.04398 0.08108 -0.04838 C 0.05417 -0.05394 0.04427 -0.02454 0.05816 0.01273 C 0.07483 0.05069 0.10677 0.08194 0.13195 0.08704 C 0.15799 0.0919 0.18021 0.06898 0.18368 0.03495 C 0.18716 0.00046 0.16962 -0.03241 0.14497 -0.03704 C 0.11962 -0.04167 0.10955 -0.0125 0.12466 0.02523 C 0.13889 0.06273 0.17066 0.09375 0.19532 0.09884 C 0.22257 0.1037 0.24584 0.08125 0.24948 0.04676 C 0.25295 0.01296 0.23542 -0.01991 0.20834 -0.02477 C 0.18559 -0.0294 0.17535 -0.00023 0.18837 0.0368 C 0.20261 0.07384 0.23629 0.10648 0.26198 0.11111 C 0.28646 0.11574 0.31007 0.09282 0.31372 0.0588 C 0.31736 0.02384 0.29948 -0.00833 0.27448 -0.01273 C 0.24931 -0.01736 0.23941 0.01088 0.25452 0.04838 C 0.26841 0.08542 0.30035 0.11805 0.32535 0.12292 C 0.35261 0.12801 0.37327 0.10463 0.37691 0.06991 C 0.38073 0.03588 0.3632 0.00393 0.33837 -0.0007 C 0.31302 -0.00579 0.30313 0.02245 0.31789 0.06018 C 0.3323 0.09722 0.36598 0.13009 0.38907 0.13449 C 0.41302 0.13935 0.43733 0.11597 0.44098 0.08217 C 0.44462 0.04745 0.42691 0.01574 0.40191 0.01088 C 0.37882 0.00671 0.36962 0.03472 0.38247 0.07222 C 0.39636 0.10926 0.42882 0.14213 0.45573 0.14722 C 0.47778 0.15139 0.50348 0.12824 0.50695 0.09352 C 0.51042 0.05926 0.49323 0.02801 0.46858 0.02338 C 0.44254 0.01852 0.43282 0.04653 0.44705 0.08356 C 0.46268 0.1206 0.49375 0.15463 0.51945 0.15903 C 0.54306 0.16296 0.56407 0.13935 0.56719 0.10486 C 0.57136 0.0706 0.55434 0.03935 0.52934 0.03449 C 0.50625 0.03009 0.4967 0.05671 0.51441 0.09491 " pathEditMode="relative" rAng="-4920980" ptsTypes="fffffffffffffffffffffffffffffffff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713 C 0.01302 0.01736 0.0441 0.04584 0.07031 0.04861 C 0.09375 0.05116 0.11285 0.02917 0.11493 -0.00301 C 0.11684 -0.03541 0.10087 -0.06458 0.07761 -0.06713 C 0.05122 -0.07014 0.04306 -0.04236 0.05816 -0.00833 C 0.07587 0.02547 0.10712 0.05278 0.13108 0.05533 C 0.15452 0.05787 0.1757 0.03542 0.17761 0.00394 C 0.17969 -0.02847 0.16163 -0.05787 0.13837 -0.06041 C 0.11406 -0.06319 0.10573 -0.03541 0.12136 -0.00185 C 0.13629 0.03218 0.16754 0.05949 0.19115 0.06204 C 0.21719 0.06482 0.2382 0.04236 0.24011 0.01065 C 0.24219 -0.02152 0.22448 -0.05092 0.19827 -0.0537 C 0.17691 -0.05625 0.16858 -0.02847 0.18212 0.00486 C 0.19705 0.03843 0.23021 0.06644 0.25434 0.06899 C 0.27795 0.07153 0.29965 0.04861 0.30156 0.01713 C 0.30365 -0.01574 0.28524 -0.04421 0.26146 -0.04676 C 0.2375 -0.04953 0.22934 -0.02245 0.24479 0.01135 C 0.25972 0.04468 0.29097 0.07315 0.31545 0.0757 C 0.34115 0.07871 0.35972 0.05533 0.36163 0.02338 C 0.36372 -0.00902 0.34566 -0.0375 0.32274 -0.04004 C 0.29809 -0.04282 0.29011 -0.01574 0.30556 0.01806 C 0.32066 0.05162 0.35365 0.0801 0.37552 0.08241 C 0.39948 0.08519 0.41997 0.06158 0.42222 0.0301 C 0.42396 -0.00231 0.4066 -0.03078 0.38281 -0.03333 C 0.36077 -0.03588 0.3533 -0.00926 0.36684 0.02477 C 0.38143 0.05834 0.41406 0.08681 0.43906 0.08912 C 0.45955 0.09167 0.48299 0.06852 0.48507 0.03635 C 0.48698 0.00417 0.46962 -0.02384 0.44601 -0.02639 C 0.42136 -0.02916 0.41302 -0.00254 0.42882 0.03125 C 0.44479 0.06482 0.47483 0.09399 0.49948 0.09607 C 0.5224 0.09792 0.54097 0.075 0.54306 0.04236 C 0.54497 0.01065 0.52778 -0.01736 0.50417 -0.0199 C 0.48212 -0.02245 0.47379 0.00324 0.49236 0.03704 " pathEditMode="relative" rAng="-5111809" ptsTypes="ffffffffffffffffffffffffffff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1" y="457200"/>
            <a:ext cx="3124199" cy="8168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বাড়ীর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কাজ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17" name="Flowchart: Punched Tape 16"/>
          <p:cNvSpPr/>
          <p:nvPr/>
        </p:nvSpPr>
        <p:spPr>
          <a:xfrm>
            <a:off x="457200" y="4495800"/>
            <a:ext cx="6553200" cy="83820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সুদের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কুফল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গুলী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লিখে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আনবে</a:t>
            </a:r>
            <a:r>
              <a:rPr lang="en-US" sz="2400" b="1" dirty="0" smtClean="0">
                <a:solidFill>
                  <a:schemeClr val="tx1"/>
                </a:solidFill>
              </a:rPr>
              <a:t>।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Flowchart: Punched Tape 17"/>
          <p:cNvSpPr/>
          <p:nvPr/>
        </p:nvSpPr>
        <p:spPr>
          <a:xfrm>
            <a:off x="1600200" y="5486400"/>
            <a:ext cx="7010400" cy="838200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সুদ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মুক্ত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সমাজ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গড়ার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কৌশল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লিখে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আনবে</a:t>
            </a:r>
            <a:r>
              <a:rPr lang="en-US" sz="2400" b="1" dirty="0" smtClean="0">
                <a:solidFill>
                  <a:srgbClr val="002060"/>
                </a:solidFill>
              </a:rPr>
              <a:t>। 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48" y="457200"/>
            <a:ext cx="4685552" cy="373379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36496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04800"/>
            <a:ext cx="2073240" cy="186085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melting-ice-under-expansive-clouds-floe-edge-arctic-bay-baffin-island-E461DT.jpg"/>
          <p:cNvPicPr>
            <a:picLocks noChangeAspect="1"/>
          </p:cNvPicPr>
          <p:nvPr/>
        </p:nvPicPr>
        <p:blipFill>
          <a:blip r:embed="rId3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"/>
          <a:stretch>
            <a:fillRect/>
          </a:stretch>
        </p:blipFill>
        <p:spPr bwMode="auto">
          <a:xfrm>
            <a:off x="669959" y="2227333"/>
            <a:ext cx="8093041" cy="424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elting-ice-under-expansive-clouds-floe-edge-arctic-bay-baffin-island-E461D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"/>
          <a:stretch>
            <a:fillRect/>
          </a:stretch>
        </p:blipFill>
        <p:spPr bwMode="auto">
          <a:xfrm>
            <a:off x="685800" y="2286000"/>
            <a:ext cx="8093041" cy="413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ce-melt-fasty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34400" cy="438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657600" y="2286000"/>
            <a:ext cx="51054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সুদের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ব্যাবসা</a:t>
            </a:r>
            <a:r>
              <a:rPr lang="en-US" sz="4000" b="1" dirty="0" smtClean="0">
                <a:solidFill>
                  <a:srgbClr val="FF0000"/>
                </a:solidFill>
              </a:rPr>
              <a:t>  </a:t>
            </a:r>
            <a:r>
              <a:rPr lang="en-US" sz="4000" b="1" dirty="0" err="1" smtClean="0">
                <a:solidFill>
                  <a:srgbClr val="FF0000"/>
                </a:solidFill>
              </a:rPr>
              <a:t>থেকে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533400"/>
            <a:ext cx="6096000" cy="14478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</a:rPr>
              <a:t>নিরাপদ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থাক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3"/>
          <p:cNvSpPr>
            <a:spLocks/>
          </p:cNvSpPr>
          <p:nvPr/>
        </p:nvSpPr>
        <p:spPr bwMode="auto">
          <a:xfrm>
            <a:off x="0" y="76200"/>
            <a:ext cx="9067800" cy="67056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86086" y="457200"/>
            <a:ext cx="3962400" cy="605658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পাঠ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পরিচিতি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কোরআন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মাজিদ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৯ম </a:t>
            </a:r>
            <a:r>
              <a:rPr lang="en-US" sz="2400" dirty="0" err="1" smtClean="0">
                <a:solidFill>
                  <a:schemeClr val="tx1"/>
                </a:solidFill>
              </a:rPr>
              <a:t>শ্রেণী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নির্বাচিত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বিষয়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সমুহ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২য় </a:t>
            </a:r>
            <a:r>
              <a:rPr lang="en-US" sz="2000" dirty="0" err="1" smtClean="0">
                <a:solidFill>
                  <a:schemeClr val="tx1"/>
                </a:solidFill>
              </a:rPr>
              <a:t>অধ্যায়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৪</a:t>
            </a:r>
            <a:r>
              <a:rPr lang="en-US" sz="2000" dirty="0" smtClean="0">
                <a:solidFill>
                  <a:schemeClr val="tx1"/>
                </a:solidFill>
              </a:rPr>
              <a:t>র্থ  </a:t>
            </a:r>
            <a:r>
              <a:rPr lang="en-US" sz="2000" dirty="0" err="1" smtClean="0">
                <a:solidFill>
                  <a:schemeClr val="tx1"/>
                </a:solidFill>
              </a:rPr>
              <a:t>পাঠ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" name="Picture 4" descr="C:\Users\Shahadout Hossain\Downloads\D Imeage\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62518"/>
            <a:ext cx="2652485" cy="30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12173" y="457200"/>
            <a:ext cx="4236027" cy="5943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পরিচিতি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      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মোঃ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শাহাদোত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হোসাইন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সহকারী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সুপার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চরপৌলী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গোরস্থান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সংলগ্ন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দাখিল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মাদ্রাসা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টাঙ্গাইল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সদর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মোবাইল</a:t>
            </a:r>
            <a:r>
              <a:rPr lang="en-US" sz="2000" dirty="0" smtClean="0">
                <a:solidFill>
                  <a:schemeClr val="tx1"/>
                </a:solidFill>
              </a:rPr>
              <a:t> ঃ -০১৭২০৩১৭০৩২ www.shahadouth.hossain@gmail.com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50" y="990600"/>
            <a:ext cx="2506271" cy="2971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9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33400"/>
            <a:ext cx="8251360" cy="990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ছবির</a:t>
            </a: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</a:rPr>
              <a:t>দিকে</a:t>
            </a: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</a:rPr>
              <a:t>তাকাও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দেখতে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পাচ্ছ</a:t>
            </a:r>
            <a:r>
              <a:rPr lang="en-US" sz="3600" b="1" dirty="0" smtClean="0">
                <a:solidFill>
                  <a:schemeClr val="tx1"/>
                </a:solidFill>
              </a:rPr>
              <a:t> ?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3" descr="C:\Users\Shahadout Hossain\Downloads\D Imeage\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038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hahadout Hossain\Downloads\1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19513"/>
            <a:ext cx="4343400" cy="45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2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8" name="Picture 7" descr="C:\Users\Shahadout Hossain\Downloads\D Imeage\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457200"/>
            <a:ext cx="72390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/>
              <a:t>আজকের</a:t>
            </a:r>
            <a:r>
              <a:rPr lang="en-US" sz="4800" b="1" dirty="0"/>
              <a:t> </a:t>
            </a:r>
            <a:r>
              <a:rPr lang="en-US" sz="4800" b="1" dirty="0" err="1"/>
              <a:t>পাঠের</a:t>
            </a:r>
            <a:r>
              <a:rPr lang="en-US" sz="4800" b="1" dirty="0"/>
              <a:t> </a:t>
            </a:r>
            <a:r>
              <a:rPr lang="en-US" sz="4800" b="1" dirty="0" err="1"/>
              <a:t>বিষয়</a:t>
            </a:r>
            <a:r>
              <a:rPr lang="en-US" sz="4800" b="1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4999" y="533400"/>
            <a:ext cx="5410201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শিখন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</a:rPr>
              <a:t>ফল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Double Wave 12"/>
          <p:cNvSpPr/>
          <p:nvPr/>
        </p:nvSpPr>
        <p:spPr>
          <a:xfrm>
            <a:off x="990600" y="1981200"/>
            <a:ext cx="7315200" cy="990600"/>
          </a:xfrm>
          <a:prstGeom prst="doubleWave">
            <a:avLst>
              <a:gd name="adj1" fmla="val 6250"/>
              <a:gd name="adj2" fmla="val 5619"/>
            </a:avLst>
          </a:prstGeom>
          <a:solidFill>
            <a:schemeClr val="accent3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সুদের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সংজ্ঞা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দিতে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</a:rPr>
              <a:t>।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Double Wave 13"/>
          <p:cNvSpPr/>
          <p:nvPr/>
        </p:nvSpPr>
        <p:spPr>
          <a:xfrm>
            <a:off x="741218" y="3390900"/>
            <a:ext cx="7564582" cy="990600"/>
          </a:xfrm>
          <a:prstGeom prst="doubleWave">
            <a:avLst>
              <a:gd name="adj1" fmla="val 6250"/>
              <a:gd name="adj2" fmla="val 5619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সুদের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হুকুম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জানতে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পারবে</a:t>
            </a:r>
            <a:r>
              <a:rPr lang="en-US" sz="2800" dirty="0" smtClean="0">
                <a:solidFill>
                  <a:srgbClr val="FFFF00"/>
                </a:solidFill>
              </a:rPr>
              <a:t>।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6" name="Double Wave 15"/>
          <p:cNvSpPr/>
          <p:nvPr/>
        </p:nvSpPr>
        <p:spPr>
          <a:xfrm>
            <a:off x="741218" y="4838700"/>
            <a:ext cx="7564582" cy="990600"/>
          </a:xfrm>
          <a:prstGeom prst="doubleWave">
            <a:avLst>
              <a:gd name="adj1" fmla="val 6250"/>
              <a:gd name="adj2" fmla="val 561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সুদের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কুফল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জানতে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পারবে</a:t>
            </a:r>
            <a:r>
              <a:rPr lang="en-US" sz="2400" b="1" dirty="0" smtClean="0">
                <a:solidFill>
                  <a:schemeClr val="tx1"/>
                </a:solidFill>
              </a:rPr>
              <a:t>।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419100"/>
            <a:ext cx="8229600" cy="6477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</a:rPr>
              <a:t>সুদের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পরিচয়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এবং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সংজ্ঞা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458200" cy="281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447800"/>
            <a:ext cx="84582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7030A0"/>
                </a:solidFill>
              </a:rPr>
              <a:t>আভিধানিক</a:t>
            </a:r>
            <a:r>
              <a:rPr lang="en-US" sz="2400" dirty="0" smtClean="0">
                <a:solidFill>
                  <a:srgbClr val="7030A0"/>
                </a:solidFill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</a:rPr>
              <a:t>অর্থ</a:t>
            </a:r>
            <a:r>
              <a:rPr lang="en-US" sz="2400" dirty="0" smtClean="0">
                <a:solidFill>
                  <a:srgbClr val="7030A0"/>
                </a:solidFill>
              </a:rPr>
              <a:t> :-</a:t>
            </a:r>
            <a:r>
              <a:rPr lang="en-US" sz="2400" dirty="0" err="1" smtClean="0">
                <a:solidFill>
                  <a:srgbClr val="7030A0"/>
                </a:solidFill>
              </a:rPr>
              <a:t>বৃদ্ধি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পাওয়া</a:t>
            </a:r>
            <a:r>
              <a:rPr lang="en-US" sz="2400" dirty="0" smtClean="0">
                <a:solidFill>
                  <a:srgbClr val="7030A0"/>
                </a:solidFill>
              </a:rPr>
              <a:t> ,</a:t>
            </a:r>
            <a:r>
              <a:rPr lang="en-US" sz="2400" dirty="0" err="1" smtClean="0">
                <a:solidFill>
                  <a:srgbClr val="7030A0"/>
                </a:solidFill>
              </a:rPr>
              <a:t>বাড়তি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হওয়া</a:t>
            </a:r>
            <a:r>
              <a:rPr lang="en-US" sz="2400" dirty="0" smtClean="0">
                <a:solidFill>
                  <a:srgbClr val="7030A0"/>
                </a:solidFill>
              </a:rPr>
              <a:t> , </a:t>
            </a:r>
            <a:r>
              <a:rPr lang="en-US" sz="2400" dirty="0" err="1" smtClean="0">
                <a:solidFill>
                  <a:srgbClr val="7030A0"/>
                </a:solidFill>
              </a:rPr>
              <a:t>বৃদ্ধি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হওয়া</a:t>
            </a:r>
            <a:r>
              <a:rPr lang="en-US" sz="2400" dirty="0" smtClean="0">
                <a:solidFill>
                  <a:srgbClr val="7030A0"/>
                </a:solidFill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</a:rPr>
              <a:t>ইত্যাদি</a:t>
            </a:r>
            <a:r>
              <a:rPr lang="en-US" sz="2400" dirty="0" smtClean="0">
                <a:solidFill>
                  <a:srgbClr val="7030A0"/>
                </a:solidFill>
              </a:rPr>
              <a:t> । 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552700"/>
            <a:ext cx="8458200" cy="8001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</a:rPr>
              <a:t>পারিভাষিক</a:t>
            </a:r>
            <a:r>
              <a:rPr lang="en-US" sz="2400" dirty="0" smtClean="0">
                <a:solidFill>
                  <a:srgbClr val="00B050"/>
                </a:solidFill>
              </a:rPr>
              <a:t>  </a:t>
            </a:r>
            <a:r>
              <a:rPr lang="en-US" sz="2400" dirty="0" err="1" smtClean="0">
                <a:solidFill>
                  <a:srgbClr val="00B050"/>
                </a:solidFill>
              </a:rPr>
              <a:t>অর্থ</a:t>
            </a:r>
            <a:r>
              <a:rPr lang="en-US" sz="2400" dirty="0" smtClean="0">
                <a:solidFill>
                  <a:srgbClr val="00B050"/>
                </a:solidFill>
              </a:rPr>
              <a:t>:-</a:t>
            </a:r>
            <a:r>
              <a:rPr lang="en-US" sz="2400" dirty="0" err="1" smtClean="0">
                <a:solidFill>
                  <a:srgbClr val="00B050"/>
                </a:solidFill>
              </a:rPr>
              <a:t>যে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ঋণ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কোন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মুনাফা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টেনে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আনে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তাই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সুদ</a:t>
            </a:r>
            <a:r>
              <a:rPr lang="en-US" sz="2400" dirty="0" smtClean="0">
                <a:solidFill>
                  <a:srgbClr val="00B050"/>
                </a:solidFill>
              </a:rPr>
              <a:t>  ।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71600" y="533400"/>
            <a:ext cx="6096000" cy="685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সুদের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প্রকারভেদ</a:t>
            </a:r>
            <a:r>
              <a:rPr lang="en-US" sz="3600" b="1" dirty="0" smtClean="0">
                <a:solidFill>
                  <a:schemeClr val="tx1"/>
                </a:solidFill>
              </a:rPr>
              <a:t>  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416628"/>
            <a:ext cx="8153400" cy="94557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rgbClr val="FFFF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বিলম্বে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পরিশোধের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শর্তে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বিনা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বিনিময়ে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বেশি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গ্রহন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করা</a:t>
            </a:r>
            <a:r>
              <a:rPr lang="en-US" sz="2400" b="1" dirty="0" smtClean="0">
                <a:solidFill>
                  <a:srgbClr val="002060"/>
                </a:solidFill>
              </a:rPr>
              <a:t> ।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590800"/>
            <a:ext cx="82296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1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দ্বিগুণের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শর্তে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কোন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পণ্য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লেনদেন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করা</a:t>
            </a:r>
            <a:r>
              <a:rPr lang="en-US" sz="2800" b="1" dirty="0" smtClean="0">
                <a:solidFill>
                  <a:srgbClr val="002060"/>
                </a:solidFill>
              </a:rPr>
              <a:t> ।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2" descr="C:\Users\Shahadout Hossain\Downloads\1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8153400" cy="2724665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71800" y="4114800"/>
            <a:ext cx="3200400" cy="381000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47255"/>
            <a:ext cx="5638800" cy="976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সুদ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প্রসঙ্গে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কোরআনে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</a:rPr>
              <a:t> ?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Shahadout Hossain\Downloads\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0277"/>
            <a:ext cx="1981200" cy="1352323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799" y="3276600"/>
            <a:ext cx="8382001" cy="3200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যারা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সুদ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খায়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লোক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টির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মতই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দাড়াবে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যাকে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শয়তান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স্পর্শ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পাগল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বানায়</a:t>
            </a:r>
            <a:r>
              <a:rPr lang="en-US" sz="2000" dirty="0" smtClean="0">
                <a:solidFill>
                  <a:schemeClr val="tx1"/>
                </a:solidFill>
              </a:rPr>
              <a:t> ।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এটা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এজন্য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যে</a:t>
            </a:r>
            <a:r>
              <a:rPr lang="en-US" sz="2000" dirty="0" smtClean="0">
                <a:solidFill>
                  <a:schemeClr val="tx1"/>
                </a:solidFill>
              </a:rPr>
              <a:t> , </a:t>
            </a:r>
            <a:r>
              <a:rPr lang="en-US" sz="2000" dirty="0" err="1" smtClean="0">
                <a:solidFill>
                  <a:schemeClr val="tx1"/>
                </a:solidFill>
              </a:rPr>
              <a:t>তারা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বলে</a:t>
            </a:r>
            <a:r>
              <a:rPr lang="en-US" sz="2000" dirty="0" smtClean="0">
                <a:solidFill>
                  <a:schemeClr val="tx1"/>
                </a:solidFill>
              </a:rPr>
              <a:t> , ‘’ </a:t>
            </a:r>
            <a:r>
              <a:rPr lang="en-US" sz="2000" dirty="0" err="1" smtClean="0">
                <a:solidFill>
                  <a:schemeClr val="tx1"/>
                </a:solidFill>
              </a:rPr>
              <a:t>ক্রয়</a:t>
            </a:r>
            <a:r>
              <a:rPr lang="en-US" sz="2000" dirty="0" smtClean="0">
                <a:solidFill>
                  <a:schemeClr val="tx1"/>
                </a:solidFill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</a:rPr>
              <a:t>বিক্রয়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সুদের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মতই</a:t>
            </a:r>
            <a:r>
              <a:rPr lang="en-US" sz="2000" dirty="0" smtClean="0">
                <a:solidFill>
                  <a:schemeClr val="tx1"/>
                </a:solidFill>
              </a:rPr>
              <a:t> ‘’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অথচ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আল্লাহু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ক্রয়</a:t>
            </a:r>
            <a:r>
              <a:rPr lang="en-US" sz="2000" dirty="0" smtClean="0">
                <a:solidFill>
                  <a:schemeClr val="tx1"/>
                </a:solidFill>
              </a:rPr>
              <a:t> – </a:t>
            </a:r>
            <a:r>
              <a:rPr lang="en-US" sz="2000" dirty="0" err="1" smtClean="0">
                <a:solidFill>
                  <a:schemeClr val="tx1"/>
                </a:solidFill>
              </a:rPr>
              <a:t>বিক্রয়কে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হালাল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সুদকে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হারাম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করেছেন</a:t>
            </a:r>
            <a:r>
              <a:rPr lang="en-US" sz="2000" dirty="0" smtClean="0">
                <a:solidFill>
                  <a:schemeClr val="tx1"/>
                </a:solidFill>
              </a:rPr>
              <a:t> ।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অতপর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নিকট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তার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রবের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নিকট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উপদেশ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এসেছে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বিরত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রয়েছে,তবে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অতীতে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হয়েছে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তারই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থাকবে</a:t>
            </a:r>
            <a:r>
              <a:rPr lang="en-US" sz="2000" dirty="0" smtClean="0">
                <a:solidFill>
                  <a:schemeClr val="tx1"/>
                </a:solidFill>
              </a:rPr>
              <a:t> ।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বিষয়টি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আল্লাহ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তায়ালার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নিকট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সোপর্দ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থাকবে</a:t>
            </a:r>
            <a:r>
              <a:rPr lang="en-US" sz="2000" dirty="0" smtClean="0">
                <a:solidFill>
                  <a:schemeClr val="tx1"/>
                </a:solidFill>
              </a:rPr>
              <a:t> ।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যারা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পুনরায়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সুদ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গ্রহণ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করবে</a:t>
            </a:r>
            <a:r>
              <a:rPr lang="en-US" sz="2000" dirty="0" smtClean="0">
                <a:solidFill>
                  <a:schemeClr val="tx1"/>
                </a:solidFill>
              </a:rPr>
              <a:t> ,</a:t>
            </a:r>
            <a:r>
              <a:rPr lang="en-US" sz="2000" dirty="0" err="1" smtClean="0">
                <a:solidFill>
                  <a:schemeClr val="tx1"/>
                </a:solidFill>
              </a:rPr>
              <a:t>তারা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দোযখের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অধিবাসি</a:t>
            </a:r>
            <a:r>
              <a:rPr lang="en-US" sz="2000" dirty="0" smtClean="0">
                <a:solidFill>
                  <a:schemeClr val="tx1"/>
                </a:solidFill>
              </a:rPr>
              <a:t> ,</a:t>
            </a: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সেখানে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তারা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স্থায়ী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ভাবে</a:t>
            </a:r>
            <a:r>
              <a:rPr lang="en-US" sz="2000" dirty="0" smtClean="0">
                <a:solidFill>
                  <a:schemeClr val="tx1"/>
                </a:solidFill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</a:rPr>
              <a:t>অবস্থান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করবে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সুরা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বাকারা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আয়াত</a:t>
            </a:r>
            <a:r>
              <a:rPr lang="en-US" sz="2000" dirty="0" smtClean="0">
                <a:solidFill>
                  <a:srgbClr val="FF0000"/>
                </a:solidFill>
              </a:rPr>
              <a:t> ২৭৫)।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905000"/>
            <a:ext cx="8305801" cy="1295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হে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বিশ্বাস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স্থাপন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কারীগন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</a:rPr>
              <a:t>তোমরা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চক্র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বৃদ্ধি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হারে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সুদ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খেয়ো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না</a:t>
            </a:r>
            <a:r>
              <a:rPr lang="en-US" sz="2400" dirty="0" smtClean="0">
                <a:solidFill>
                  <a:schemeClr val="tx1"/>
                </a:solidFill>
              </a:rPr>
              <a:t> । </a:t>
            </a:r>
            <a:r>
              <a:rPr lang="en-US" sz="2400" dirty="0" err="1" smtClean="0">
                <a:solidFill>
                  <a:schemeClr val="tx1"/>
                </a:solidFill>
              </a:rPr>
              <a:t>আর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আল্লাহ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ভয়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যাতে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তোমরা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কল্যাণ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লাভ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পার</a:t>
            </a:r>
            <a:r>
              <a:rPr lang="en-US" sz="2400" dirty="0" smtClean="0">
                <a:solidFill>
                  <a:schemeClr val="tx1"/>
                </a:solidFill>
              </a:rPr>
              <a:t> ।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সুরা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বাকারা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আয়াত</a:t>
            </a:r>
            <a:r>
              <a:rPr lang="en-US" sz="2400" dirty="0" smtClean="0">
                <a:solidFill>
                  <a:srgbClr val="FF0000"/>
                </a:solidFill>
              </a:rPr>
              <a:t> ১৩০</a:t>
            </a:r>
            <a:r>
              <a:rPr lang="en-US" sz="2400" dirty="0" smtClean="0">
                <a:solidFill>
                  <a:schemeClr val="tx1"/>
                </a:solidFill>
              </a:rPr>
              <a:t>) 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3"/>
          <p:cNvSpPr>
            <a:spLocks/>
          </p:cNvSpPr>
          <p:nvPr/>
        </p:nvSpPr>
        <p:spPr bwMode="auto">
          <a:xfrm>
            <a:off x="0" y="0"/>
            <a:ext cx="9067800" cy="6781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7221" y="533400"/>
            <a:ext cx="6500779" cy="9767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সুদ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প্রসঙ্গে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বিশ্ব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নবী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 err="1">
                <a:solidFill>
                  <a:schemeClr val="tx1"/>
                </a:solidFill>
              </a:rPr>
              <a:t>সাঃ</a:t>
            </a:r>
            <a:r>
              <a:rPr lang="en-US" sz="2800" b="1" dirty="0">
                <a:solidFill>
                  <a:schemeClr val="tx1"/>
                </a:solidFill>
              </a:rPr>
              <a:t>) </a:t>
            </a:r>
            <a:r>
              <a:rPr lang="en-US" sz="2800" b="1" dirty="0" err="1">
                <a:solidFill>
                  <a:schemeClr val="tx1"/>
                </a:solidFill>
              </a:rPr>
              <a:t>কি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বলেছেন</a:t>
            </a:r>
            <a:r>
              <a:rPr lang="en-US" sz="2800" b="1" dirty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2133600"/>
            <a:ext cx="8229598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হারাম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খাদ্য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ভক্ষন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করা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শরীর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জান্নাতে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প্রবেশ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করবে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না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 err="1" smtClean="0">
                <a:solidFill>
                  <a:srgbClr val="002060"/>
                </a:solidFill>
              </a:rPr>
              <a:t>মিশকাত</a:t>
            </a:r>
            <a:r>
              <a:rPr lang="en-US" sz="2000" b="1" dirty="0" smtClean="0">
                <a:solidFill>
                  <a:srgbClr val="002060"/>
                </a:solidFill>
              </a:rPr>
              <a:t>)  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14" name="Picture 2" descr="C:\Users\Shahadout Hossain\Pictures\camera\ayat\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0498" y="1638303"/>
            <a:ext cx="1143005" cy="8229599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Shahadout Hossain\Pictures\camera\ayat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9661" y="72735"/>
            <a:ext cx="1212273" cy="8229603"/>
          </a:xfrm>
          <a:prstGeom prst="rect">
            <a:avLst/>
          </a:prstGeom>
          <a:noFill/>
          <a:ln w="63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hahadout Hossain\Downloads\D Imeage\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2" y="385600"/>
            <a:ext cx="1523998" cy="1615949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507</Words>
  <Application>Microsoft Office PowerPoint</Application>
  <PresentationFormat>On-screen Show (4:3)</PresentationFormat>
  <Paragraphs>106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Shahadout Hossain</dc:creator>
  <cp:lastModifiedBy>ismail - [2010]</cp:lastModifiedBy>
  <cp:revision>141</cp:revision>
  <dcterms:created xsi:type="dcterms:W3CDTF">2006-08-16T00:00:00Z</dcterms:created>
  <dcterms:modified xsi:type="dcterms:W3CDTF">2021-02-03T15:22:55Z</dcterms:modified>
</cp:coreProperties>
</file>