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1" r:id="rId5"/>
    <p:sldId id="263" r:id="rId6"/>
    <p:sldId id="265" r:id="rId7"/>
    <p:sldId id="272" r:id="rId8"/>
    <p:sldId id="273" r:id="rId9"/>
    <p:sldId id="257" r:id="rId10"/>
    <p:sldId id="260" r:id="rId11"/>
    <p:sldId id="267" r:id="rId12"/>
    <p:sldId id="258" r:id="rId13"/>
    <p:sldId id="269" r:id="rId14"/>
    <p:sldId id="259" r:id="rId15"/>
    <p:sldId id="268" r:id="rId16"/>
    <p:sldId id="266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3300"/>
    <a:srgbClr val="0033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6BF-7AF0-4A77-BE1C-2ED0D297726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A8E-0E1F-4B08-B462-068F2D2FB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6BF-7AF0-4A77-BE1C-2ED0D297726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A8E-0E1F-4B08-B462-068F2D2FB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6BF-7AF0-4A77-BE1C-2ED0D297726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A8E-0E1F-4B08-B462-068F2D2FB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6BF-7AF0-4A77-BE1C-2ED0D297726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A8E-0E1F-4B08-B462-068F2D2FB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6BF-7AF0-4A77-BE1C-2ED0D297726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A8E-0E1F-4B08-B462-068F2D2FB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6BF-7AF0-4A77-BE1C-2ED0D297726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A8E-0E1F-4B08-B462-068F2D2FB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6BF-7AF0-4A77-BE1C-2ED0D297726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A8E-0E1F-4B08-B462-068F2D2FB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6BF-7AF0-4A77-BE1C-2ED0D297726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A8E-0E1F-4B08-B462-068F2D2FB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6BF-7AF0-4A77-BE1C-2ED0D297726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A8E-0E1F-4B08-B462-068F2D2FB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6BF-7AF0-4A77-BE1C-2ED0D297726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A8E-0E1F-4B08-B462-068F2D2FB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6BF-7AF0-4A77-BE1C-2ED0D297726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A8E-0E1F-4B08-B462-068F2D2FB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BD6BF-7AF0-4A77-BE1C-2ED0D297726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7A8E-0E1F-4B08-B462-068F2D2FB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sychedelic Stoner Dmt GIF | Gfyc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 COME</a:t>
            </a:r>
            <a:endParaRPr lang="en-US" sz="115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as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রক্তের উপাদান</a:t>
            </a:r>
            <a:r>
              <a:rPr lang="as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রক্তের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উপাদান হলো ২ টি । যথা :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Both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প্লা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জমা / রক্তরস ( ৫৫ % )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২ 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রক্তকণিকা ( ৪৫% ) 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</a:t>
            </a:r>
            <a:r>
              <a:rPr lang="as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 / রক্তরসঃ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রক্তরস হচ্ছে হালকা হলুদ বর্ণের তরল অংশ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 এতে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পানির পরিমাণ ৯০ - ৯২ %। রক্তরসের কঠিন পদার্থ বিভিন্ন জৈব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( ৭ - ৮ % ) ও অজৈব ‍( ০.৯ % ) উপাদান নিয়ে গঠিত । রক্তরসের উপাদানগুলো হলো ( গ্লুকোজ , এ্যামিনো এসিড , স্নেহ পদার্থ , লবণ , ভিটামিন ইত্যাদি)। রক্তরস রক্তের অ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ম্ল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ও ক্ষারের মধ্যে সমতা রক্ষা করে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রক্তরসের কাজঃ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(১) রক্তরসে দ্রবীভূত খাদ্যসার দেহের বিভিন্ন অংশে বাহিত করা, (২) টিস্যু থেকে বর্জ্য পদার্থ নির্গত করে বৃক্কে পরিবহন করা , (৩) রক্ত জমাট বাঁধার প্রয়োজনীয় উপাদানগুলো পরিবহন করা , (৪) হরমোন,এনজাইম , লিপিড প্রভৃতি দেহের বিভিন্ন অংশে বহন করা।  </a:t>
            </a:r>
            <a:endParaRPr lang="en-US" sz="1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as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কণিকাঃ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রক্ত কণিকা প্রধানত তিন প্রকার । যথাঃ ১ ) লোহিত রক্ত কণিকা বা এরিথ্রোসাইট ২ ) শ্বেত রক্ত কণিকা লিউকোসাইট ৩ ) অণুচক্রিকা বা থ্রাম্বোসাইট । </a:t>
            </a:r>
          </a:p>
        </p:txBody>
      </p:sp>
      <p:pic>
        <p:nvPicPr>
          <p:cNvPr id="2050" name="Picture 2" descr="C:\Users\Akter\Downloads\রক্তের কনিকা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524001"/>
            <a:ext cx="915035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as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লোহিত রক্ত কণিকা বা এরিথ্রোসাইট</a:t>
            </a:r>
            <a:r>
              <a:rPr lang="as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মানুষের পরিণত লোহিত রক্তকণিকা গোল , দ্বি - অবতল নিউক্লিয়াসবিহীন চাকতির মতো লাল বর্ণের । এতে হিমোগ্লোবিন নামক এক প্রকার রন্জক পদার্থ থাকে । সুস্থ দেহে প্রতি ১০০ মিলিলিটার রক্তে ১৬ গ্রাম হিমোগ্লোবিন থাকে । প্রতি ঘনমিটার রক্তে লোহিত কণিকার সংখ্যা ৫০ লক্ষের বা ২৫% এর কম হলে রক্তস্বল্পতা দেখা দেয় । কিন্তু এ সংখ্যা ৬৫ লক্ষের বেশি হলে তাকে পলিসাইথোমিয়া বলে ।</a:t>
            </a:r>
          </a:p>
        </p:txBody>
      </p:sp>
      <p:pic>
        <p:nvPicPr>
          <p:cNvPr id="2051" name="Picture 3" descr="E:\Content Picture\AngryElaborateAldabratortoise-size_restricte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1" y="2819400"/>
            <a:ext cx="9194801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bn-BD" sz="1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রাসায়নিকভাবে এদের ৬০ - ৭০ % পানি এবং ৩০ - ৪০ %কঠিন পদার্থ । কঠিন পদার্থের মধ্যে প্রায় ৯০ % ই হিমোগ্লোবিন । হিম নামক গ্রুপের জন্যই রক্ত লাল হয় । লোহিত রক্ত কণিকার আয়ুষ্কাল ১২০দিন বা ৪ মাস । কণিকাগুলো যকৃত ও প্লীহাতে ধ্বংসপ্রাপ্ত হয় । লোহিত রক্তকণিকার হিমোগ্লোবিন ফুসফুস থেকে দেহকোষে অধিকাংশ অক্সিজেন ও সামান্য পরিমাণ কার্বন-ড্রাই-অক্সাইড পরিবহন করে । রক্তের ঘনত্ব ও সান্দ্রতা রক্ষা করা এর কাজ । এটি বিলিরুবিন ও বিলিভার্ডিন উৎপন্ন করে ।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i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i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4000" b="1" i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লোহিত রক্ত কণিকার কাজ </a:t>
            </a:r>
            <a:endParaRPr lang="bn-BD" sz="4000" b="1" i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b="0" i="0" dirty="0" smtClean="0">
                <a:latin typeface="NikoshBAN" pitchFamily="2" charset="0"/>
                <a:cs typeface="NikoshBAN" pitchFamily="2" charset="0"/>
              </a:rPr>
              <a:t>প্রধান কাজ শ্বসনের সময় শরীরের কোষে বিশুদ্ধ </a:t>
            </a:r>
            <a:r>
              <a:rPr lang="en-US" sz="2400" b="0" i="0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2800" b="0" i="0" dirty="0" smtClean="0">
                <a:latin typeface="NikoshBAN" pitchFamily="2" charset="0"/>
                <a:cs typeface="NikoshBAN" pitchFamily="2" charset="0"/>
              </a:rPr>
              <a:t>⅔2 </a:t>
            </a:r>
            <a:r>
              <a:rPr lang="as-IN" sz="2800" b="0" i="0" dirty="0" smtClean="0">
                <a:latin typeface="NikoshBAN" pitchFamily="2" charset="0"/>
                <a:cs typeface="NikoshBAN" pitchFamily="2" charset="0"/>
              </a:rPr>
              <a:t>এবং ফুসফুসে </a:t>
            </a:r>
            <a:r>
              <a:rPr lang="en-US" sz="2400" b="0" i="0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="0" i="0" dirty="0" smtClean="0">
                <a:latin typeface="NikoshBAN" pitchFamily="2" charset="0"/>
                <a:cs typeface="NikoshBAN" pitchFamily="2" charset="0"/>
              </a:rPr>
              <a:t>2 </a:t>
            </a:r>
            <a:r>
              <a:rPr lang="as-IN" sz="2800" b="0" i="0" dirty="0" smtClean="0">
                <a:latin typeface="NikoshBAN" pitchFamily="2" charset="0"/>
                <a:cs typeface="NikoshBAN" pitchFamily="2" charset="0"/>
              </a:rPr>
              <a:t>পরিবহন করা।</a:t>
            </a:r>
            <a:r>
              <a:rPr lang="bn-BD" sz="2800" b="0" i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0" i="0" dirty="0" smtClean="0">
                <a:latin typeface="NikoshBAN" pitchFamily="2" charset="0"/>
                <a:cs typeface="NikoshBAN" pitchFamily="2" charset="0"/>
              </a:rPr>
              <a:t>কণিকার দ্বি-উত্তল আকৃতির জন্য এটি অতি ক্ষুদ্র রক্তনালীর মাধ্যমে প্রতিটি কোষ ও অঙ্গ - প্রত্যঙ্গে </a:t>
            </a:r>
            <a:r>
              <a:rPr lang="en-US" sz="2400" b="0" i="0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2800" b="0" i="0" dirty="0" smtClean="0">
                <a:latin typeface="NikoshBAN" pitchFamily="2" charset="0"/>
                <a:cs typeface="NikoshBAN" pitchFamily="2" charset="0"/>
              </a:rPr>
              <a:t>⅔2 </a:t>
            </a:r>
            <a:r>
              <a:rPr lang="as-IN" sz="2800" b="0" i="0" dirty="0" smtClean="0">
                <a:latin typeface="NikoshBAN" pitchFamily="2" charset="0"/>
                <a:cs typeface="NikoshBAN" pitchFamily="2" charset="0"/>
              </a:rPr>
              <a:t>পরিবহন করতে সক্ষম।কণিকা গাত্রে উপস্থিত বিভিন্ন অ্যান্টিজেন সরীরের অনাক্রম্যতা (</a:t>
            </a:r>
            <a:r>
              <a:rPr lang="en-US" sz="2800" b="0" i="0" dirty="0" smtClean="0">
                <a:latin typeface="NikoshBAN" pitchFamily="2" charset="0"/>
                <a:cs typeface="NikoshBAN" pitchFamily="2" charset="0"/>
              </a:rPr>
              <a:t>immunity) </a:t>
            </a:r>
            <a:r>
              <a:rPr lang="as-IN" sz="2800" b="0" i="0" dirty="0" smtClean="0">
                <a:latin typeface="NikoshBAN" pitchFamily="2" charset="0"/>
                <a:cs typeface="NikoshBAN" pitchFamily="2" charset="0"/>
              </a:rPr>
              <a:t>বজায় রাখে।</a:t>
            </a:r>
            <a:r>
              <a:rPr lang="bn-BD" sz="2800" b="0" i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0" i="0" dirty="0" smtClean="0">
                <a:latin typeface="NikoshBAN" pitchFamily="2" charset="0"/>
                <a:cs typeface="NikoshBAN" pitchFamily="2" charset="0"/>
              </a:rPr>
              <a:t>রক্তে অম্ল-ক্ষারত্ব, আয়ন ভারসাম্য বজায় রাখে।লোহিত কণিকা ধ্বংস হলে এই হিমোগ্লোবিন অংশ আমাদের </a:t>
            </a:r>
            <a:r>
              <a:rPr lang="as-IN" sz="2800" b="1" i="0" dirty="0" smtClean="0">
                <a:latin typeface="NikoshBAN" pitchFamily="2" charset="0"/>
                <a:cs typeface="NikoshBAN" pitchFamily="2" charset="0"/>
              </a:rPr>
              <a:t>যকৃতে পিত্ত রঞ্জকে </a:t>
            </a:r>
            <a:r>
              <a:rPr lang="as-IN" sz="2800" b="0" i="0" dirty="0" smtClean="0">
                <a:latin typeface="NikoshBAN" pitchFamily="2" charset="0"/>
                <a:cs typeface="NikoshBAN" pitchFamily="2" charset="0"/>
              </a:rPr>
              <a:t>(বিলিরুবিন, বিলিভার্ডিন, স্টার্কোবিলিন, ইউরিবিলিন) পরিণত হয়।</a:t>
            </a:r>
            <a:endParaRPr lang="as-IN" sz="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as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শ্বেত রক্তকণিকা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বা</a:t>
            </a:r>
            <a:r>
              <a:rPr lang="as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লিউকোসাইটঃ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মানবদেহে পরিণত শ্বেত রক্তকণিকা হিমোগ্লোবিন বিহীন , অনিয়তকার ও নিউক্লিয়াসযুক্ত রডকোষ । এগুলো ফ্যাগোসাইটোসিস প্রক্রিয়ায় জীবাণু ধ্বংস করে । একে মানবদেহের সৈনিক নামে ডাকা হয় । মানুষের শ্বেত রক্তকণিকা নির্দিষ্ট আকার বিহীন । এগুলো লোহিত রক্তকণিকার চেয়ে বড় । মানবদেহে প্রতি ঘনমিটার রক্তে এদের পরিমমাণ ৫ -৮ হাজার । </a:t>
            </a: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শ্বেত রক্ত কণিকার আয়ুষ্কাল ৭ - ১০ দিন । রক্তে এর পরিমাণ স্বাভাবিকের চেয়ে বেড়ে গেলে লিউকেমিয়া /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Blood Cancer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হয় এবং স্বাভাবিকের চেয়ে কমে গেলে লিউকোপেনিয়া হয় । </a:t>
            </a:r>
          </a:p>
        </p:txBody>
      </p:sp>
      <p:pic>
        <p:nvPicPr>
          <p:cNvPr id="4" name="Picture 2" descr="শ্বেত রক্তকণিকা - উইকিপিডিয়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00425"/>
            <a:ext cx="4495800" cy="3457575"/>
          </a:xfrm>
          <a:prstGeom prst="rect">
            <a:avLst/>
          </a:prstGeom>
          <a:noFill/>
        </p:spPr>
      </p:pic>
      <p:pic>
        <p:nvPicPr>
          <p:cNvPr id="1026" name="Picture 2" descr="C:\Users\Akter\Downloads\wb -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as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অণুচক্রিকা থ্রাম্বোসাইটঃ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অণুচক্রিকা সবচেয়ে ক্ষুদ্রতম রক্তকণিকা । এটি গোল , ডিম্বাকার , বা রডের মতো দানাদার কিন্তু নিউক্লিয়াসবিহীন । এতে প্রচুর পরিমাণ সেফালিন নামক ফসফোলিপিড থাকে । এদের গড় আয়ুষ্কাল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১০দিন। আয়ুষ্কাল শেষ হলে এরা প্লীহা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ও লসিকা গ্রন্থির অন্যান্য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রেটিকুলো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- এন্ডিথেলিয়াল কোষে বিনষ্ট হয় । এরা ক্ষতস্থানে রক্ত তঞ্চন ঘটায় এবং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হিমোস্টাটিক প্লাগ গঠন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করে রক্ত জমাটবাঁধতে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সহায়তা করে।রক্ত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তঞ্চনে অংশ নেয় রক্ত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রসে অবস্থিত ১৩টি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ভিন্ন ভিন্ন ক্লটিং ফ্যাক্টর।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রক্ত জমাট বাঁধতে স্বাভা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বিকভাবে সময় নেয়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৫মি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ঃ।</a:t>
            </a:r>
            <a:endParaRPr lang="bn-BD" sz="7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অণুচক্রিকা কি? অণুচক্রিকার কাজ - ANUSOR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423793"/>
            <a:ext cx="6096000" cy="4510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রক্তের সাধারন কাজ</a:t>
            </a:r>
          </a:p>
          <a:p>
            <a:r>
              <a:rPr lang="bn-BD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3686"/>
            <a:ext cx="91440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এই অস্বচ্ছ লাল তরল পদার্থটি শরীরের অভ্যন্তরীণ এক পরিবহন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মাধ্যম। এটি বাহিত হয় শিরা বা ধমনীর মধ্য দিয়ে। দেহের প্রতিটি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টিস্যুতে পৌঁছে দেয় খাবার ও অক্সিজেন।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টিস্যুর বৃদ্ধি ও ক্ষয়রোধের জন্যে এ খাবার ও অক্সিজেন অপরিহার্য।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এছাড়া দেহের বিভিন্ন গ্রন্থি থেকে নিঃসরিত হরমোন রক্তের মাধ্যমেই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পৌঁছে যায় অঙ্গ-প্রত্যঙ্গে, নিশ্চিত করে ঐ অঙ্গের কর্মক্ষমতাকে। রক্ত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টিস্যুর বর্জ্যগুলো বের করে দেয়।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কার্বন-ডাই-অক্সাইডকে বয়ে আনে ফুসফুসে, দেহের বাইরে বের করে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দেয়ার জন্যে। বাড়তি উপাদানগুলোকে পরিবহন করে নিয়ে যায়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কিডনিতে, যাতে দেহের বাইরে বেরিয়ে যেতে পারে। দেহের তাপমাত্রা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ঠিক রাখতে রক্ত সাহায্য করে।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দেহের অন্যান্য তরল পদার্থগুলোর ভারসাম্য বজায় রাখতেও সহায়তা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করে। যখন দেহ রোগাক্রান্ত হয়, তখন রক্তই প্রথম প্রতিরোধ গড়ে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তোলে জীবাণুর বিরুদ্ধে। দেহের অভ্যন্তরে এসিড এবং ক্ষারের স্বাভাবিক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মাত্রা বজায় রাখাও রক্তের একটি গুরুত্বপূর্ণ কাজ।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প্রতি ফোঁটা রক্তে রয়েছে ২৫০ মিলিয়ন বা ২৫ কোটি লোহিতকণিকা,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চার লাখ শ্বেতকণিকা ও ২৫ মিলিয়ন বা আড়াই কোটি প্লাটিলেট। এ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কণিকগুলো অনুজ্জ্বল হলদে রঙের এক তরল প্লাজমার মধ্যে ডুবে থাকে। 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লোহিতকণিকাগুলো ফুসফুস থেকে হৃৎপিণ্ড হয়ে সারা দেহে অক্সিজেন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বয়ে নিয়ে যায় এবং সারা দেহের কোষ থেকে কার্বন-ডাই-অক্সাইড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ফুসফুসে ফিরিয়ে নিয়ে আসে। শ্বেতকণিকা দেহ-আক্রমণকারী জীবাণুকে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ধ্বংস করে। আর জখমস্থানে রক্তকে জমাট বাঁধতে সহায়তা করে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প্লাটিলেট। প্লাজমা এসব রক্তকণিকাগুলোকে সারা দেহে বয়ে নিয়ে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বেড়ায়। পাশাপাশি রাসায়নিক পদার্থ ও পুষ্টি সরবরাহ করে দেহের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বিভিন্ন অংশে।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69865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endParaRPr lang="bn-BD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রক্ত কী ? </a:t>
            </a:r>
          </a:p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রক্তের উপাদান কয়টি ও কি কি ?  </a:t>
            </a:r>
          </a:p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লোহিত রক্ত কনিকা বর্ণনা কর।</a:t>
            </a:r>
          </a:p>
          <a:p>
            <a:endParaRPr lang="bn-BD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58785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bn-BD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3" name="Picture 2" descr="Porches বিভিন্নতা। বাড়ির বারান্দা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4876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4953000"/>
            <a:ext cx="25146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bn-BD" sz="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438400" y="4953000"/>
            <a:ext cx="67056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১। রক্ত কনিকার প্রকারভেদ বর্ণনা 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২। রক্তের সাধারন কাজ ব্যাখ্যা কর।  </a:t>
            </a:r>
            <a:endParaRPr lang="bn-BD" sz="11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609600" y="5791200"/>
            <a:ext cx="1295400" cy="6096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min sir 1 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00200"/>
            <a:ext cx="2730500" cy="2527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41148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</a:rPr>
              <a:t>মোঃ আ</a:t>
            </a:r>
            <a:r>
              <a:rPr lang="en-US" sz="4000" dirty="0" err="1" smtClean="0">
                <a:solidFill>
                  <a:srgbClr val="C00000"/>
                </a:solidFill>
              </a:rPr>
              <a:t>মিনুল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ইসলাম</a:t>
            </a:r>
            <a:endParaRPr lang="bn-IN" sz="4000" dirty="0" smtClean="0">
              <a:solidFill>
                <a:srgbClr val="C00000"/>
              </a:solidFill>
            </a:endParaRPr>
          </a:p>
          <a:p>
            <a:r>
              <a:rPr lang="bn-IN" sz="4000" dirty="0" smtClean="0">
                <a:solidFill>
                  <a:srgbClr val="C00000"/>
                </a:solidFill>
              </a:rPr>
              <a:t>সহকারী শিক্ষক(গণিত)</a:t>
            </a:r>
          </a:p>
          <a:p>
            <a:r>
              <a:rPr lang="en-US" sz="4000" dirty="0" err="1" smtClean="0">
                <a:solidFill>
                  <a:srgbClr val="C00000"/>
                </a:solidFill>
              </a:rPr>
              <a:t>অপরূপা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মাধ্যমিক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বালিকা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bn-IN" sz="4000" dirty="0" smtClean="0">
                <a:solidFill>
                  <a:srgbClr val="C00000"/>
                </a:solidFill>
              </a:rPr>
              <a:t>বিদ্যায়</a:t>
            </a:r>
            <a:r>
              <a:rPr lang="en-US" sz="4000" dirty="0" err="1" smtClean="0">
                <a:solidFill>
                  <a:srgbClr val="C00000"/>
                </a:solidFill>
              </a:rPr>
              <a:t>তন</a:t>
            </a:r>
            <a:endParaRPr lang="en-US" sz="4000" dirty="0" smtClean="0">
              <a:solidFill>
                <a:srgbClr val="C00000"/>
              </a:solidFill>
            </a:endParaRPr>
          </a:p>
          <a:p>
            <a:r>
              <a:rPr lang="en-US" sz="4000" dirty="0" err="1" smtClean="0">
                <a:solidFill>
                  <a:srgbClr val="C00000"/>
                </a:solidFill>
              </a:rPr>
              <a:t>মনতলা,মাধবপুর,হবিগনজ</a:t>
            </a:r>
            <a:r>
              <a:rPr lang="en-US" sz="4000" dirty="0" smtClean="0">
                <a:solidFill>
                  <a:srgbClr val="C00000"/>
                </a:solidFill>
              </a:rPr>
              <a:t>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tus Flower – Like Barley Bendi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172572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672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15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lvl="0" algn="ctr" defTabSz="1778000"/>
            <a:r>
              <a:rPr lang="bn-BD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৯ম-১০ম</a:t>
            </a:r>
          </a:p>
          <a:p>
            <a:pPr algn="ctr"/>
            <a:r>
              <a:rPr lang="en-US" sz="8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en-US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bn-BD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BD" sz="1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00" b="1" spc="50" dirty="0" smtClean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ter\Downloads\MCD06 GI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ood Splatter (Set 1) 1 by Dyomin on DeviantAr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7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kter\Downloads\w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5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441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15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ঘোষনা</a:t>
            </a:r>
          </a:p>
          <a:p>
            <a:pPr lvl="0" algn="ctr" defTabSz="1778000"/>
            <a:r>
              <a:rPr lang="bn-BD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 defTabSz="1778000"/>
            <a:endParaRPr lang="bn-BD" sz="8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 defTabSz="1778000"/>
            <a:endParaRPr lang="bn-BD" sz="1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 defTabSz="1778000"/>
            <a:endParaRPr lang="bn-BD" sz="1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 defTabSz="1778000"/>
            <a:endParaRPr lang="bn-BD" sz="1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 defTabSz="1778000"/>
            <a:endParaRPr lang="bn-BD" sz="1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 defTabSz="1778000"/>
            <a:endParaRPr lang="bn-BD" sz="1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 defTabSz="1778000"/>
            <a:endParaRPr lang="bn-BD" sz="1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 defTabSz="1778000"/>
            <a:endParaRPr lang="bn-BD" sz="1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 defTabSz="1778000"/>
            <a:endParaRPr lang="bn-BD" sz="1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00" b="1" spc="50" dirty="0" smtClean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981200"/>
            <a:ext cx="832167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87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69095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9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endParaRPr lang="bn-BD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রক্ত কী তা বুঝতে পারবে। </a:t>
            </a:r>
          </a:p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রক্তের উপাদান বর্ণনা করতে পারবে। </a:t>
            </a:r>
          </a:p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রক্ত কনিকার প্রকারভেদ বর্ণনা করতে পারবে।</a:t>
            </a:r>
          </a:p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রক্তের সাধারন কাজ ব্যাখ্যা করতে পারবে। </a:t>
            </a:r>
            <a:endParaRPr lang="bn-BD" sz="1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1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1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1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1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1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8790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as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 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রক্ত লাল রঙের তরল যোজক কলা / টিস্যু । অজৈব লবণের উপস্থিতির জন্য রক্তের স্বাদ নোনতা । একজন পূর্ণবয়স্ক সুস্থ পুরুষ মানুষের দেহে প্রায় ৫ - ৬ লিটার রক্ত থাকে যা মোট ওজনের ৮ % । একজন পূর্ণবয়স্ক সুস্থ মহিলা মানুষের দেহে প্রায় ৪.৫ - ৫.৫ লিটার রক্ত থাকে যা মোট ওজনের 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as-IN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৭ – ৮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s-IN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% । রক্ত সামান্য ক্ষারীয় , চটচটে এবং অস্বচ্ছ । মানবদেহে গড়ে রক্তের পরিমাণ ৫ লিটার । রক্তের 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3200" baseline="30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মাত্রা ৭.৩৫ - ৭.৪৫ এবং তাপমাত্রা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৯৮.৪ </a:t>
            </a:r>
            <a:r>
              <a:rPr lang="as-IN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ডিগ্রী ফারেনহাইট / 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৩৬-৩৮ C । </a:t>
            </a:r>
            <a:r>
              <a:rPr lang="as-IN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রক্তের আপেক্ষিক গুরুত্ব পানির চেয়ে বেশি ( প্রায় - ১.০৬৫ ) । হেপারিন নামক পদার্থের কারনে মানবদেহে রক্ত জমাট বাঁধতে পারে না । স্বাভাবিকভাবে দেহে কোথাও কেঁটে গেলে রক্ত জমাট বাঁধতে ৪ -৫ মিনিট সময় লাগে । </a:t>
            </a:r>
            <a:endParaRPr lang="bn-BD" sz="10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0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0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0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0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0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endParaRPr lang="as-IN" sz="32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1031</Words>
  <Application>Microsoft Office PowerPoint</Application>
  <PresentationFormat>On-screen Show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Akter</dc:creator>
  <cp:lastModifiedBy>Musharrof</cp:lastModifiedBy>
  <cp:revision>110</cp:revision>
  <dcterms:created xsi:type="dcterms:W3CDTF">2020-09-15T07:44:10Z</dcterms:created>
  <dcterms:modified xsi:type="dcterms:W3CDTF">2020-11-01T12:48:00Z</dcterms:modified>
</cp:coreProperties>
</file>