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"/>
            <a:ext cx="5562600" cy="1142999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6"/>
            <a:ext cx="9144000" cy="68649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</p:pic>
      <p:sp>
        <p:nvSpPr>
          <p:cNvPr id="6" name="Rectangle 5"/>
          <p:cNvSpPr/>
          <p:nvPr/>
        </p:nvSpPr>
        <p:spPr>
          <a:xfrm>
            <a:off x="2286000" y="2438400"/>
            <a:ext cx="4953000" cy="144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00B0F0"/>
                </a:solidFill>
              </a:rPr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2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/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/>
              <a:t>১ হিসাববিজ্ঞানের জনক </a:t>
            </a:r>
            <a:r>
              <a:rPr lang="bn-BD" dirty="0" smtClean="0"/>
              <a:t>কে</a:t>
            </a:r>
            <a:r>
              <a:rPr lang="en-US" dirty="0" smtClean="0"/>
              <a:t>? </a:t>
            </a:r>
            <a:endParaRPr lang="bn-BD" dirty="0"/>
          </a:p>
          <a:p>
            <a:pPr marL="0" indent="0">
              <a:buNone/>
            </a:pPr>
            <a:r>
              <a:rPr lang="bn-BD" dirty="0"/>
              <a:t>২ </a:t>
            </a:r>
            <a:r>
              <a:rPr lang="bn-BD" dirty="0" smtClean="0"/>
              <a:t>হিসাববিজ্ঞান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04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/>
              <a:t>বাড়ির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/>
              <a:t>তোমার </a:t>
            </a:r>
            <a:r>
              <a:rPr lang="en-US" dirty="0" err="1" smtClean="0"/>
              <a:t>দৈনন্দিন</a:t>
            </a:r>
            <a:r>
              <a:rPr lang="en-US" dirty="0" smtClean="0"/>
              <a:t> </a:t>
            </a:r>
            <a:r>
              <a:rPr lang="en-US" dirty="0" err="1" smtClean="0"/>
              <a:t>জীবনে</a:t>
            </a:r>
            <a:r>
              <a:rPr lang="en-US" dirty="0" smtClean="0"/>
              <a:t> </a:t>
            </a:r>
            <a:r>
              <a:rPr lang="en-US" dirty="0" err="1" smtClean="0"/>
              <a:t>হিসাববিজ্ঞান</a:t>
            </a:r>
            <a:r>
              <a:rPr lang="en-US" dirty="0" smtClean="0"/>
              <a:t> </a:t>
            </a:r>
            <a:r>
              <a:rPr lang="en-US" dirty="0" err="1" smtClean="0"/>
              <a:t>কীভাবে</a:t>
            </a:r>
            <a:r>
              <a:rPr lang="en-US" dirty="0" smtClean="0"/>
              <a:t> </a:t>
            </a:r>
            <a:r>
              <a:rPr lang="en-US" dirty="0" err="1" smtClean="0"/>
              <a:t>সাহায্য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 </a:t>
            </a:r>
            <a:r>
              <a:rPr lang="en-US" dirty="0" err="1" smtClean="0"/>
              <a:t>মনে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3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>
                <a:solidFill>
                  <a:schemeClr val="accent2">
                    <a:lumMod val="50000"/>
                  </a:schemeClr>
                </a:solidFill>
              </a:rPr>
              <a:t>ধন্যবাদ</a:t>
            </a:r>
            <a:endParaRPr lang="en-US" dirty="0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17638"/>
            <a:ext cx="7086600" cy="513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40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শিক্ষক</a:t>
            </a:r>
            <a:r>
              <a:rPr lang="en-US" dirty="0"/>
              <a:t> </a:t>
            </a:r>
            <a:r>
              <a:rPr lang="en-US" dirty="0" err="1"/>
              <a:t>পরিচিতি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জয়শ্রী</a:t>
            </a:r>
            <a:r>
              <a:rPr lang="en-US" dirty="0"/>
              <a:t> </a:t>
            </a:r>
            <a:r>
              <a:rPr lang="en-US" dirty="0" err="1"/>
              <a:t>দাশ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সহকারী</a:t>
            </a:r>
            <a:r>
              <a:rPr lang="en-US" dirty="0"/>
              <a:t> </a:t>
            </a:r>
            <a:r>
              <a:rPr lang="en-US" dirty="0" err="1"/>
              <a:t>শিক্ষক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বালিগাঁও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/>
              <a:t>বিদ্যালয়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ফেনী</a:t>
            </a:r>
            <a:r>
              <a:rPr lang="en-US" dirty="0"/>
              <a:t> </a:t>
            </a:r>
            <a:r>
              <a:rPr lang="en-US" dirty="0" err="1"/>
              <a:t>সদর</a:t>
            </a:r>
            <a:r>
              <a:rPr lang="en-US" dirty="0"/>
              <a:t>, </a:t>
            </a:r>
            <a:r>
              <a:rPr lang="en-US" dirty="0" err="1"/>
              <a:t>ফেনী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27909"/>
            <a:ext cx="265540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14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</a:t>
            </a:r>
            <a:r>
              <a:rPr lang="en-US" dirty="0" err="1" smtClean="0"/>
              <a:t>হিসাববিজ্ঞান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3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/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/>
              <a:t>১ হিসাববিজ্ঞানের জনক কে বলতে </a:t>
            </a:r>
            <a:r>
              <a:rPr lang="bn-BD" dirty="0" smtClean="0"/>
              <a:t>পারবে</a:t>
            </a:r>
            <a:r>
              <a:rPr lang="en-US" dirty="0" smtClean="0"/>
              <a:t>। </a:t>
            </a:r>
            <a:endParaRPr lang="bn-BD" dirty="0"/>
          </a:p>
          <a:p>
            <a:pPr marL="0" indent="0">
              <a:buNone/>
            </a:pPr>
            <a:r>
              <a:rPr lang="bn-BD" dirty="0"/>
              <a:t>২ হিসাববিজ্ঞানের সংজ্ঞা বলতে </a:t>
            </a:r>
            <a:r>
              <a:rPr lang="bn-BD" dirty="0" smtClean="0"/>
              <a:t>পারবে</a:t>
            </a:r>
            <a:r>
              <a:rPr lang="en-US" dirty="0"/>
              <a:t>।</a:t>
            </a:r>
            <a:endParaRPr lang="bn-BD" dirty="0"/>
          </a:p>
          <a:p>
            <a:pPr marL="0" indent="0">
              <a:buNone/>
            </a:pPr>
            <a:r>
              <a:rPr lang="bn-BD" dirty="0"/>
              <a:t>৩ হিসাববিজ্ঞানের </a:t>
            </a:r>
            <a:r>
              <a:rPr lang="bn-BD" dirty="0" smtClean="0"/>
              <a:t>প্রয়োজনীয়তা </a:t>
            </a:r>
            <a:r>
              <a:rPr lang="bn-BD" dirty="0"/>
              <a:t>ব্যাখ্যা করতে </a:t>
            </a:r>
            <a:r>
              <a:rPr lang="bn-BD" dirty="0" smtClean="0"/>
              <a:t>পারবে</a:t>
            </a:r>
            <a:r>
              <a:rPr lang="en-US" dirty="0"/>
              <a:t>।</a:t>
            </a:r>
          </a:p>
          <a:p>
            <a:pPr marL="0" indent="0">
              <a:buNone/>
            </a:pPr>
            <a:r>
              <a:rPr lang="en-US" dirty="0" smtClean="0"/>
              <a:t>৪ </a:t>
            </a:r>
            <a:r>
              <a:rPr lang="en-US" dirty="0" err="1" smtClean="0"/>
              <a:t>হিসাববিজ্ঞানের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উৎপত্তি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জানতে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19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হিসাববিজ্ঞান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হিসাববিজ্ঞান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প্রক্রিয়া</a:t>
            </a:r>
            <a:r>
              <a:rPr lang="en-US" dirty="0" smtClean="0"/>
              <a:t>, </a:t>
            </a:r>
            <a:r>
              <a:rPr lang="en-US" dirty="0" err="1" smtClean="0"/>
              <a:t>যেখানে</a:t>
            </a:r>
            <a:r>
              <a:rPr lang="en-US" dirty="0" smtClean="0"/>
              <a:t> </a:t>
            </a:r>
            <a:r>
              <a:rPr lang="en-US" dirty="0" err="1" smtClean="0"/>
              <a:t>সংগঠিত</a:t>
            </a:r>
            <a:r>
              <a:rPr lang="en-US" dirty="0" smtClean="0"/>
              <a:t> </a:t>
            </a:r>
            <a:r>
              <a:rPr lang="en-US" dirty="0" err="1" smtClean="0"/>
              <a:t>আর্থিক</a:t>
            </a:r>
            <a:r>
              <a:rPr lang="en-US" dirty="0" smtClean="0"/>
              <a:t> </a:t>
            </a:r>
            <a:r>
              <a:rPr lang="en-US" dirty="0" err="1" smtClean="0"/>
              <a:t>ঘটনাসমূহের</a:t>
            </a:r>
            <a:r>
              <a:rPr lang="en-US" dirty="0" smtClean="0"/>
              <a:t> </a:t>
            </a:r>
            <a:r>
              <a:rPr lang="en-US" dirty="0" err="1" smtClean="0"/>
              <a:t>সামগ্রিক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ফলাফল</a:t>
            </a:r>
            <a:r>
              <a:rPr lang="en-US" dirty="0" smtClean="0"/>
              <a:t> </a:t>
            </a:r>
            <a:r>
              <a:rPr lang="en-US" dirty="0" err="1" smtClean="0"/>
              <a:t>নির্ণয়ের</a:t>
            </a:r>
            <a:r>
              <a:rPr lang="en-US" dirty="0" smtClean="0"/>
              <a:t> </a:t>
            </a:r>
            <a:r>
              <a:rPr lang="en-US" dirty="0" err="1" smtClean="0"/>
              <a:t>পদ্ধতি</a:t>
            </a:r>
            <a:r>
              <a:rPr lang="en-US" dirty="0" smtClean="0"/>
              <a:t> ও </a:t>
            </a:r>
            <a:r>
              <a:rPr lang="en-US" dirty="0" err="1" smtClean="0"/>
              <a:t>কৌশল</a:t>
            </a:r>
            <a:r>
              <a:rPr lang="en-US" dirty="0" smtClean="0"/>
              <a:t> </a:t>
            </a:r>
            <a:r>
              <a:rPr lang="en-US" dirty="0" err="1" smtClean="0"/>
              <a:t>আলোচনা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হিসাববিজ্ঞানের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জনক</a:t>
            </a:r>
            <a:r>
              <a:rPr lang="en-US" dirty="0" smtClean="0"/>
              <a:t> </a:t>
            </a:r>
            <a:r>
              <a:rPr lang="en-US" dirty="0" err="1" smtClean="0"/>
              <a:t>হচ্ছে</a:t>
            </a:r>
            <a:r>
              <a:rPr lang="en-US" dirty="0" smtClean="0"/>
              <a:t> </a:t>
            </a:r>
            <a:r>
              <a:rPr lang="en-US" dirty="0" err="1" smtClean="0"/>
              <a:t>লুকা</a:t>
            </a:r>
            <a:r>
              <a:rPr lang="en-US" dirty="0" smtClean="0"/>
              <a:t> </a:t>
            </a:r>
            <a:r>
              <a:rPr lang="en-US" dirty="0" err="1" smtClean="0"/>
              <a:t>প্যাসিওলি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81200"/>
            <a:ext cx="6858000" cy="415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8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হিসাববিজ্ঞানের</a:t>
            </a:r>
            <a:r>
              <a:rPr lang="en-US" dirty="0" smtClean="0"/>
              <a:t> </a:t>
            </a:r>
            <a:r>
              <a:rPr lang="en-US" dirty="0" err="1" smtClean="0"/>
              <a:t>উৎপত্তিঃ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সভ্যতার</a:t>
            </a:r>
            <a:r>
              <a:rPr lang="en-US" dirty="0" smtClean="0"/>
              <a:t> </a:t>
            </a:r>
            <a:r>
              <a:rPr lang="en-US" dirty="0" err="1" smtClean="0"/>
              <a:t>সূচনা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গুরুত্বপূর্ণ</a:t>
            </a:r>
            <a:r>
              <a:rPr lang="en-US" dirty="0" smtClean="0"/>
              <a:t> </a:t>
            </a:r>
            <a:r>
              <a:rPr lang="en-US" dirty="0" err="1" smtClean="0"/>
              <a:t>ঘটনা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হিসাব</a:t>
            </a:r>
            <a:r>
              <a:rPr lang="en-US" dirty="0" smtClean="0"/>
              <a:t> </a:t>
            </a:r>
            <a:r>
              <a:rPr lang="en-US" dirty="0" err="1" smtClean="0"/>
              <a:t>গাছের</a:t>
            </a:r>
            <a:r>
              <a:rPr lang="en-US" dirty="0" smtClean="0"/>
              <a:t> </a:t>
            </a:r>
            <a:r>
              <a:rPr lang="en-US" dirty="0" err="1" smtClean="0"/>
              <a:t>গায়ে</a:t>
            </a:r>
            <a:r>
              <a:rPr lang="en-US" dirty="0" smtClean="0"/>
              <a:t>, </a:t>
            </a:r>
            <a:r>
              <a:rPr lang="en-US" dirty="0" err="1" smtClean="0"/>
              <a:t>গুহায়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পাথরে</a:t>
            </a:r>
            <a:r>
              <a:rPr lang="en-US" dirty="0" smtClean="0"/>
              <a:t> </a:t>
            </a:r>
            <a:r>
              <a:rPr lang="en-US" dirty="0" err="1" smtClean="0"/>
              <a:t>চিহ্ন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রাখত</a:t>
            </a:r>
            <a:r>
              <a:rPr lang="en-US" dirty="0" smtClean="0"/>
              <a:t>।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মানুষ</a:t>
            </a:r>
            <a:r>
              <a:rPr lang="en-US" dirty="0" smtClean="0"/>
              <a:t> </a:t>
            </a:r>
            <a:r>
              <a:rPr lang="en-US" dirty="0" err="1" smtClean="0"/>
              <a:t>সমাজবদ্ধ</a:t>
            </a:r>
            <a:r>
              <a:rPr lang="en-US" dirty="0" smtClean="0"/>
              <a:t> </a:t>
            </a:r>
            <a:r>
              <a:rPr lang="en-US" dirty="0" err="1" smtClean="0"/>
              <a:t>হয়ে</a:t>
            </a:r>
            <a:r>
              <a:rPr lang="en-US" dirty="0" smtClean="0"/>
              <a:t> </a:t>
            </a:r>
            <a:r>
              <a:rPr lang="en-US" dirty="0" err="1" smtClean="0"/>
              <a:t>বসবাস</a:t>
            </a:r>
            <a:r>
              <a:rPr lang="en-US" dirty="0" smtClean="0"/>
              <a:t> </a:t>
            </a:r>
            <a:r>
              <a:rPr lang="en-US" dirty="0" err="1" smtClean="0"/>
              <a:t>শুরু</a:t>
            </a:r>
            <a:r>
              <a:rPr lang="en-US" dirty="0" smtClean="0"/>
              <a:t> </a:t>
            </a:r>
            <a:r>
              <a:rPr lang="en-US" dirty="0" err="1" smtClean="0"/>
              <a:t>করল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কৃষিকাজ</a:t>
            </a:r>
            <a:r>
              <a:rPr lang="en-US" dirty="0" smtClean="0"/>
              <a:t> </a:t>
            </a:r>
            <a:r>
              <a:rPr lang="en-US" dirty="0" err="1" smtClean="0"/>
              <a:t>আরম্ভ</a:t>
            </a:r>
            <a:r>
              <a:rPr lang="en-US" dirty="0" smtClean="0"/>
              <a:t> </a:t>
            </a:r>
            <a:r>
              <a:rPr lang="en-US" dirty="0" err="1" smtClean="0"/>
              <a:t>করল</a:t>
            </a:r>
            <a:r>
              <a:rPr lang="en-US" dirty="0" smtClean="0"/>
              <a:t>। </a:t>
            </a:r>
            <a:r>
              <a:rPr lang="en-US" dirty="0" err="1" smtClean="0"/>
              <a:t>ঘরে</a:t>
            </a:r>
            <a:r>
              <a:rPr lang="en-US" dirty="0" smtClean="0"/>
              <a:t> </a:t>
            </a:r>
            <a:r>
              <a:rPr lang="en-US" dirty="0" err="1" smtClean="0"/>
              <a:t>দাগ</a:t>
            </a:r>
            <a:r>
              <a:rPr lang="en-US" dirty="0" smtClean="0"/>
              <a:t> </a:t>
            </a:r>
            <a:r>
              <a:rPr lang="en-US" dirty="0" err="1" smtClean="0"/>
              <a:t>কেটে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রশিতে</a:t>
            </a:r>
            <a:r>
              <a:rPr lang="en-US" dirty="0" smtClean="0"/>
              <a:t> </a:t>
            </a:r>
            <a:r>
              <a:rPr lang="en-US" dirty="0" err="1" smtClean="0"/>
              <a:t>গিঁট</a:t>
            </a:r>
            <a:r>
              <a:rPr lang="en-US" dirty="0" smtClean="0"/>
              <a:t> </a:t>
            </a:r>
            <a:r>
              <a:rPr lang="en-US" dirty="0" err="1" smtClean="0"/>
              <a:t>দিয়ে</a:t>
            </a:r>
            <a:r>
              <a:rPr lang="en-US" dirty="0" smtClean="0"/>
              <a:t> </a:t>
            </a:r>
            <a:r>
              <a:rPr lang="en-US" dirty="0" err="1" smtClean="0"/>
              <a:t>ফসল</a:t>
            </a:r>
            <a:r>
              <a:rPr lang="en-US" dirty="0" smtClean="0"/>
              <a:t> ও </a:t>
            </a:r>
            <a:r>
              <a:rPr lang="en-US" dirty="0" err="1" smtClean="0"/>
              <a:t>মজুদের</a:t>
            </a:r>
            <a:r>
              <a:rPr lang="en-US" dirty="0" smtClean="0"/>
              <a:t> </a:t>
            </a:r>
            <a:r>
              <a:rPr lang="en-US" dirty="0" err="1" smtClean="0"/>
              <a:t>হিসাব</a:t>
            </a:r>
            <a:r>
              <a:rPr lang="en-US" dirty="0" smtClean="0"/>
              <a:t> </a:t>
            </a:r>
            <a:r>
              <a:rPr lang="en-US" dirty="0" err="1" smtClean="0"/>
              <a:t>রাখা</a:t>
            </a:r>
            <a:r>
              <a:rPr lang="en-US" dirty="0" smtClean="0"/>
              <a:t> </a:t>
            </a:r>
            <a:r>
              <a:rPr lang="en-US" dirty="0" err="1" smtClean="0"/>
              <a:t>শিখল</a:t>
            </a:r>
            <a:r>
              <a:rPr lang="en-US" dirty="0" smtClean="0"/>
              <a:t>। </a:t>
            </a:r>
            <a:r>
              <a:rPr lang="en-US" dirty="0" err="1" smtClean="0"/>
              <a:t>আস্তে</a:t>
            </a:r>
            <a:r>
              <a:rPr lang="en-US" dirty="0" smtClean="0"/>
              <a:t> </a:t>
            </a:r>
            <a:r>
              <a:rPr lang="en-US" dirty="0" err="1" smtClean="0"/>
              <a:t>আস্তে</a:t>
            </a:r>
            <a:r>
              <a:rPr lang="en-US" dirty="0" smtClean="0"/>
              <a:t> </a:t>
            </a:r>
            <a:r>
              <a:rPr lang="en-US" dirty="0" err="1" smtClean="0"/>
              <a:t>মানুষের</a:t>
            </a:r>
            <a:r>
              <a:rPr lang="en-US" dirty="0" smtClean="0"/>
              <a:t> </a:t>
            </a:r>
            <a:r>
              <a:rPr lang="en-US" dirty="0" err="1" smtClean="0"/>
              <a:t>সংখ্যা</a:t>
            </a:r>
            <a:r>
              <a:rPr lang="en-US" dirty="0" smtClean="0"/>
              <a:t> </a:t>
            </a:r>
            <a:r>
              <a:rPr lang="en-US" dirty="0" err="1" smtClean="0"/>
              <a:t>বৃদ্ধি</a:t>
            </a:r>
            <a:r>
              <a:rPr lang="en-US" dirty="0" smtClean="0"/>
              <a:t> </a:t>
            </a:r>
            <a:r>
              <a:rPr lang="en-US" dirty="0" err="1" smtClean="0"/>
              <a:t>পায়</a:t>
            </a:r>
            <a:r>
              <a:rPr lang="en-US" dirty="0" smtClean="0"/>
              <a:t>, </a:t>
            </a:r>
            <a:r>
              <a:rPr lang="en-US" dirty="0" err="1" smtClean="0"/>
              <a:t>সমাজ</a:t>
            </a:r>
            <a:r>
              <a:rPr lang="en-US" dirty="0" smtClean="0"/>
              <a:t> </a:t>
            </a:r>
            <a:r>
              <a:rPr lang="en-US" dirty="0" err="1" smtClean="0"/>
              <a:t>বিস্তার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, </a:t>
            </a:r>
            <a:r>
              <a:rPr lang="en-US" dirty="0" err="1" smtClean="0"/>
              <a:t>বিনিময়</a:t>
            </a:r>
            <a:r>
              <a:rPr lang="en-US" dirty="0" smtClean="0"/>
              <a:t> </a:t>
            </a:r>
            <a:r>
              <a:rPr lang="en-US" dirty="0" err="1" smtClean="0"/>
              <a:t>প্রথা</a:t>
            </a:r>
            <a:r>
              <a:rPr lang="en-US" dirty="0" smtClean="0"/>
              <a:t> </a:t>
            </a:r>
            <a:r>
              <a:rPr lang="en-US" dirty="0" err="1" smtClean="0"/>
              <a:t>চালু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, </a:t>
            </a:r>
            <a:r>
              <a:rPr lang="en-US" dirty="0" err="1" smtClean="0"/>
              <a:t>মুদ্রার</a:t>
            </a:r>
            <a:r>
              <a:rPr lang="en-US" dirty="0" smtClean="0"/>
              <a:t> </a:t>
            </a:r>
            <a:r>
              <a:rPr lang="en-US" dirty="0" err="1" smtClean="0"/>
              <a:t>প্রচলন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ব্যবসায়</a:t>
            </a:r>
            <a:r>
              <a:rPr lang="en-US" dirty="0" smtClean="0"/>
              <a:t>- </a:t>
            </a:r>
            <a:r>
              <a:rPr lang="en-US" dirty="0" err="1" smtClean="0"/>
              <a:t>বাণিজ্য</a:t>
            </a:r>
            <a:r>
              <a:rPr lang="en-US" dirty="0" smtClean="0"/>
              <a:t> </a:t>
            </a:r>
            <a:r>
              <a:rPr lang="en-US" dirty="0" err="1" smtClean="0"/>
              <a:t>শুরু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ক্রয়</a:t>
            </a:r>
            <a:r>
              <a:rPr lang="en-US" dirty="0" smtClean="0"/>
              <a:t>- </a:t>
            </a:r>
            <a:r>
              <a:rPr lang="en-US" dirty="0" err="1" smtClean="0"/>
              <a:t>বিক্রয়</a:t>
            </a:r>
            <a:r>
              <a:rPr lang="en-US" dirty="0" smtClean="0"/>
              <a:t>, </a:t>
            </a:r>
            <a:r>
              <a:rPr lang="en-US" dirty="0" err="1" smtClean="0"/>
              <a:t>জমা</a:t>
            </a:r>
            <a:r>
              <a:rPr lang="en-US" dirty="0" smtClean="0"/>
              <a:t>- </a:t>
            </a:r>
            <a:r>
              <a:rPr lang="en-US" dirty="0" err="1" smtClean="0"/>
              <a:t>খরচ</a:t>
            </a:r>
            <a:r>
              <a:rPr lang="en-US" dirty="0" smtClean="0"/>
              <a:t>, </a:t>
            </a:r>
            <a:r>
              <a:rPr lang="en-US" dirty="0" err="1" smtClean="0"/>
              <a:t>দেনা</a:t>
            </a:r>
            <a:r>
              <a:rPr lang="en-US" dirty="0" smtClean="0"/>
              <a:t>- </a:t>
            </a:r>
            <a:r>
              <a:rPr lang="en-US" dirty="0" err="1" smtClean="0"/>
              <a:t>পাওনা</a:t>
            </a:r>
            <a:r>
              <a:rPr lang="en-US" dirty="0" smtClean="0"/>
              <a:t>,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 smtClean="0"/>
              <a:t>লেনদেন</a:t>
            </a:r>
            <a:r>
              <a:rPr lang="en-US" dirty="0" smtClean="0"/>
              <a:t> </a:t>
            </a:r>
            <a:r>
              <a:rPr lang="en-US" dirty="0" err="1" smtClean="0"/>
              <a:t>হিসাবের</a:t>
            </a:r>
            <a:r>
              <a:rPr lang="en-US" dirty="0" smtClean="0"/>
              <a:t> </a:t>
            </a:r>
            <a:r>
              <a:rPr lang="en-US" dirty="0" err="1" smtClean="0"/>
              <a:t>বইতে</a:t>
            </a:r>
            <a:r>
              <a:rPr lang="en-US" dirty="0" smtClean="0"/>
              <a:t> </a:t>
            </a:r>
            <a:r>
              <a:rPr lang="en-US" dirty="0" err="1" smtClean="0"/>
              <a:t>অঙ্কের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লেখা</a:t>
            </a:r>
            <a:r>
              <a:rPr lang="en-US" dirty="0" smtClean="0"/>
              <a:t> </a:t>
            </a:r>
            <a:r>
              <a:rPr lang="en-US" dirty="0" err="1" smtClean="0"/>
              <a:t>শুরু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7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হিসাববিজ্ঞানের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প্রয়োজনীয়তাঃ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dirty="0" err="1" smtClean="0"/>
              <a:t>সঠিকভাবে</a:t>
            </a:r>
            <a:r>
              <a:rPr lang="en-US" dirty="0" smtClean="0"/>
              <a:t> </a:t>
            </a:r>
            <a:r>
              <a:rPr lang="en-US" dirty="0" err="1" smtClean="0"/>
              <a:t>লিপিবদ্ধকরণের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ব্যবসায়ের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ক্ষতি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সম্ভব</a:t>
            </a:r>
            <a:r>
              <a:rPr lang="en-US" dirty="0" smtClean="0"/>
              <a:t>। </a:t>
            </a:r>
          </a:p>
          <a:p>
            <a:r>
              <a:rPr lang="en-US" dirty="0" err="1" smtClean="0"/>
              <a:t>ব্যয়</a:t>
            </a:r>
            <a:r>
              <a:rPr lang="en-US" dirty="0" smtClean="0"/>
              <a:t> </a:t>
            </a:r>
            <a:r>
              <a:rPr lang="en-US" dirty="0" err="1" smtClean="0"/>
              <a:t>নিয়ন্ত্রণের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প্রতিষ্ঠানের</a:t>
            </a:r>
            <a:r>
              <a:rPr lang="en-US" dirty="0" smtClean="0"/>
              <a:t> </a:t>
            </a:r>
            <a:r>
              <a:rPr lang="en-US" dirty="0" err="1" smtClean="0"/>
              <a:t>কাঙ্ক্ষিত</a:t>
            </a:r>
            <a:r>
              <a:rPr lang="en-US" dirty="0" smtClean="0"/>
              <a:t> </a:t>
            </a:r>
            <a:r>
              <a:rPr lang="en-US" dirty="0" err="1" smtClean="0"/>
              <a:t>ফলাফল</a:t>
            </a:r>
            <a:r>
              <a:rPr lang="en-US" dirty="0" smtClean="0"/>
              <a:t> </a:t>
            </a:r>
            <a:r>
              <a:rPr lang="en-US" dirty="0" err="1" smtClean="0"/>
              <a:t>অর্জন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সম্ভব</a:t>
            </a:r>
            <a:r>
              <a:rPr lang="en-US" dirty="0" smtClean="0"/>
              <a:t>। </a:t>
            </a:r>
          </a:p>
          <a:p>
            <a:r>
              <a:rPr lang="en-US" dirty="0" err="1" smtClean="0"/>
              <a:t>ব্যসায়</a:t>
            </a:r>
            <a:r>
              <a:rPr lang="en-US" dirty="0" smtClean="0"/>
              <a:t> </a:t>
            </a:r>
            <a:r>
              <a:rPr lang="en-US" dirty="0" err="1" smtClean="0"/>
              <a:t>প্রতিষ্ঠানে</a:t>
            </a:r>
            <a:r>
              <a:rPr lang="en-US" dirty="0" smtClean="0"/>
              <a:t> </a:t>
            </a:r>
            <a:r>
              <a:rPr lang="en-US" dirty="0" err="1" smtClean="0"/>
              <a:t>প্রতারণা</a:t>
            </a:r>
            <a:r>
              <a:rPr lang="en-US" dirty="0" smtClean="0"/>
              <a:t> ও </a:t>
            </a:r>
            <a:r>
              <a:rPr lang="en-US" dirty="0" err="1" smtClean="0"/>
              <a:t>জালিয়াতি</a:t>
            </a:r>
            <a:r>
              <a:rPr lang="en-US" dirty="0" smtClean="0"/>
              <a:t> </a:t>
            </a:r>
            <a:r>
              <a:rPr lang="en-US" dirty="0" err="1" smtClean="0"/>
              <a:t>রোধে</a:t>
            </a:r>
            <a:r>
              <a:rPr lang="en-US" dirty="0" smtClean="0"/>
              <a:t> </a:t>
            </a:r>
            <a:r>
              <a:rPr lang="en-US" dirty="0" err="1"/>
              <a:t>হিসাববিজ্ঞানের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বিকল্প</a:t>
            </a:r>
            <a:r>
              <a:rPr lang="en-US" dirty="0" smtClean="0"/>
              <a:t> </a:t>
            </a:r>
            <a:r>
              <a:rPr lang="en-US" dirty="0" err="1" smtClean="0"/>
              <a:t>নেই</a:t>
            </a:r>
            <a:r>
              <a:rPr lang="en-US" dirty="0" smtClean="0"/>
              <a:t>। </a:t>
            </a:r>
          </a:p>
          <a:p>
            <a:r>
              <a:rPr lang="en-US" dirty="0" err="1" smtClean="0"/>
              <a:t>আর্থিক</a:t>
            </a:r>
            <a:r>
              <a:rPr lang="en-US" dirty="0" smtClean="0"/>
              <a:t> </a:t>
            </a:r>
            <a:r>
              <a:rPr lang="en-US" dirty="0" err="1" smtClean="0"/>
              <a:t>তথ্যাবলি</a:t>
            </a:r>
            <a:r>
              <a:rPr lang="en-US" dirty="0" smtClean="0"/>
              <a:t> </a:t>
            </a:r>
            <a:r>
              <a:rPr lang="en-US" dirty="0" err="1" smtClean="0"/>
              <a:t>সংশ্লিষ্ট</a:t>
            </a:r>
            <a:r>
              <a:rPr lang="en-US" dirty="0" smtClean="0"/>
              <a:t> </a:t>
            </a:r>
            <a:r>
              <a:rPr lang="en-US" dirty="0" err="1" smtClean="0"/>
              <a:t>পক্ষকে</a:t>
            </a:r>
            <a:r>
              <a:rPr lang="en-US" dirty="0" smtClean="0"/>
              <a:t> </a:t>
            </a:r>
            <a:r>
              <a:rPr lang="en-US" dirty="0" err="1" smtClean="0"/>
              <a:t>জানানো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ব্যবসায়ের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সিদ্ধান্ত</a:t>
            </a:r>
            <a:r>
              <a:rPr lang="en-US" dirty="0" smtClean="0"/>
              <a:t> </a:t>
            </a:r>
            <a:r>
              <a:rPr lang="en-US" dirty="0" err="1" smtClean="0"/>
              <a:t>গ্রহন্য</a:t>
            </a:r>
            <a:r>
              <a:rPr lang="en-US" dirty="0" smtClean="0"/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49938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একক</a:t>
            </a:r>
            <a:r>
              <a:rPr lang="bn-BD" dirty="0" smtClean="0"/>
              <a:t> </a:t>
            </a:r>
            <a:r>
              <a:rPr lang="bn-BD" dirty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/>
              <a:t>একটি ব্যবসা প্রতিষ্ঠানের যাবতীয় আর্থিক কার্যবলী তালিকা তৈরি কর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253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Vrinda</vt:lpstr>
      <vt:lpstr>Office Theme</vt:lpstr>
      <vt:lpstr> </vt:lpstr>
      <vt:lpstr>শিক্ষক পরিচিতি </vt:lpstr>
      <vt:lpstr>আজকের পাঠ </vt:lpstr>
      <vt:lpstr>শিখনফল</vt:lpstr>
      <vt:lpstr>হিসাববিজ্ঞান </vt:lpstr>
      <vt:lpstr>হিসাববিজ্ঞানের জনক হচ্ছে লুকা প্যাসিওলি </vt:lpstr>
      <vt:lpstr>হিসাববিজ্ঞানের উৎপত্তিঃ </vt:lpstr>
      <vt:lpstr>হিসাববিজ্ঞানের প্রয়োজনীয়তাঃ </vt:lpstr>
      <vt:lpstr>একক কাজ</vt:lpstr>
      <vt:lpstr>মূল্যায়ন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JOYREE</dc:creator>
  <cp:lastModifiedBy>JOYSHREE DAS</cp:lastModifiedBy>
  <cp:revision>29</cp:revision>
  <dcterms:created xsi:type="dcterms:W3CDTF">2006-08-16T00:00:00Z</dcterms:created>
  <dcterms:modified xsi:type="dcterms:W3CDTF">2021-02-01T16:19:04Z</dcterms:modified>
</cp:coreProperties>
</file>