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303" r:id="rId3"/>
    <p:sldId id="257" r:id="rId4"/>
    <p:sldId id="261" r:id="rId5"/>
    <p:sldId id="288" r:id="rId6"/>
    <p:sldId id="262" r:id="rId7"/>
    <p:sldId id="300" r:id="rId8"/>
    <p:sldId id="301" r:id="rId9"/>
    <p:sldId id="298" r:id="rId10"/>
    <p:sldId id="280" r:id="rId11"/>
    <p:sldId id="277" r:id="rId12"/>
    <p:sldId id="296" r:id="rId13"/>
    <p:sldId id="284" r:id="rId14"/>
  </p:sldIdLst>
  <p:sldSz cx="128016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50" y="-252"/>
      </p:cViewPr>
      <p:guideLst>
        <p:guide orient="horz" pos="201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42CF-D695-477E-BE8E-9B80E4543A2E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482EF-931F-41C9-B881-BAA3BDF2D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কি দেখছ? শিক্ষার্থীদেরকে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বোর্ডে লিখে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বলে দিতে পারেন কেন গ্রুপ-</a:t>
            </a:r>
            <a:r>
              <a:rPr lang="en-US" baseline="0" dirty="0" smtClean="0">
                <a:latin typeface="+mj-lt"/>
                <a:cs typeface="NikoshBAN" pitchFamily="2" charset="0"/>
              </a:rPr>
              <a:t>1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এর মৌলগুলোকে ক্ষার ধাতু বলা হয়। কারণ হিসেবে তারা শেষ কক্ষপথের ইলেকট্রনটি অধাতুকে দান করে এবং পানির সাথে বিক্রিয়া করে ক্ষার ও হাইড্রোজেন গ্যাস তৈরি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7818-1B70-4B0E-AAC6-77F3AE604D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বিক্রিয়াটি</a:t>
            </a:r>
            <a:r>
              <a:rPr lang="bn-BD" baseline="0" dirty="0" smtClean="0"/>
              <a:t> শ্রেণি কক্ষে শিক্ষার্থীদের মাধ্যমে করাতে পারেন। এ ক্ষেত্রে প্রয়োজনীয় উপকরণ শিক্ষার্থীদেরকে সরবরাহ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ক্ষেত্রে মৌখিক উপস্থাপনার মাধ্যমে একজনের লিখার সাথে অন্যদেরকে মিলিয়ে নিতে বলতে পারেন। এ ক্ষেত্রে সময়  বেচে যাবে।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প্রশ্নগুলোর উত্তর আনার চেষ্টা করতে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801600" cy="64008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1438" y="65105"/>
            <a:ext cx="12618721" cy="624605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13560" y="2987040"/>
            <a:ext cx="8961120" cy="149352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104" y="1352683"/>
            <a:ext cx="12630152" cy="142552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8104" y="1303606"/>
            <a:ext cx="12630152" cy="11254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8104" y="2778206"/>
            <a:ext cx="12630152" cy="10316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40080" y="1405535"/>
            <a:ext cx="11521440" cy="137202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56332"/>
            <a:ext cx="2816352" cy="54614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0" y="256331"/>
            <a:ext cx="7787640" cy="5461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80160" y="1351280"/>
            <a:ext cx="10881360" cy="4267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801600" cy="64008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1438" y="65105"/>
            <a:ext cx="12618721" cy="624605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889000"/>
            <a:ext cx="10881360" cy="127127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378075"/>
            <a:ext cx="10881360" cy="1249045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140" y="5760720"/>
            <a:ext cx="5600700" cy="4267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7178" y="2218375"/>
            <a:ext cx="12618921" cy="8534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6805" y="2185377"/>
            <a:ext cx="12619293" cy="4267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5629" y="2304288"/>
            <a:ext cx="12620469" cy="4267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826" y="5794858"/>
            <a:ext cx="640080" cy="426720"/>
          </a:xfrm>
        </p:spPr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80160" y="1351280"/>
            <a:ext cx="5248656" cy="4267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907530" y="1351280"/>
            <a:ext cx="5248656" cy="4267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54847"/>
            <a:ext cx="10881360" cy="1066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351280"/>
            <a:ext cx="5227320" cy="7112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34200" y="1351280"/>
            <a:ext cx="5227320" cy="7112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80160" y="2098040"/>
            <a:ext cx="5227320" cy="362712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934200" y="2098040"/>
            <a:ext cx="5227320" cy="362712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801600" cy="64008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9611" y="65105"/>
            <a:ext cx="12618721" cy="624718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54847"/>
            <a:ext cx="10881360" cy="10668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80160" y="1493520"/>
            <a:ext cx="2667000" cy="419608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160520" y="1493520"/>
            <a:ext cx="8001000" cy="419608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573847"/>
            <a:ext cx="10241280" cy="487469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5082770"/>
            <a:ext cx="10241280" cy="64008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0160" y="5760720"/>
            <a:ext cx="5440680" cy="4267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4826" y="5794858"/>
            <a:ext cx="640080" cy="426720"/>
          </a:xfrm>
        </p:spPr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5630" y="4371318"/>
            <a:ext cx="12609576" cy="8534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5912" y="4340443"/>
            <a:ext cx="12609295" cy="4267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5915" y="4455010"/>
            <a:ext cx="12609292" cy="4555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632" y="62230"/>
            <a:ext cx="12602622" cy="427609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801600" cy="64008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9611" y="65105"/>
            <a:ext cx="12618721" cy="624718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80160" y="256329"/>
            <a:ext cx="1088136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80160" y="1351280"/>
            <a:ext cx="1088136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41080" y="5778500"/>
            <a:ext cx="3467100" cy="4445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9CBCBC-8069-4490-BA47-8967D3465D06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80160" y="5760720"/>
            <a:ext cx="5547360" cy="42672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4826" y="5796280"/>
            <a:ext cx="640080" cy="42672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93720" y="284480"/>
            <a:ext cx="6294120" cy="1243953"/>
            <a:chOff x="2209800" y="304800"/>
            <a:chExt cx="4495800" cy="1646409"/>
          </a:xfrm>
          <a:solidFill>
            <a:srgbClr val="92D050"/>
          </a:solidFill>
        </p:grpSpPr>
        <p:sp>
          <p:nvSpPr>
            <p:cNvPr id="4" name="Horizontal Scroll 3"/>
            <p:cNvSpPr/>
            <p:nvPr/>
          </p:nvSpPr>
          <p:spPr>
            <a:xfrm>
              <a:off x="2209800" y="304800"/>
              <a:ext cx="4495800" cy="16002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606949"/>
              <a:ext cx="3733800" cy="1344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9M6YC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0" y="1564640"/>
            <a:ext cx="8747760" cy="43738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3760" y="321318"/>
            <a:ext cx="576072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ক্ষার ধাতু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C:\Documents and Settings\Mike\My Documents\Development\Powerpoint\col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02" y="1493520"/>
            <a:ext cx="12195359" cy="4622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53640" y="4836160"/>
            <a:ext cx="8961120" cy="1351280"/>
          </a:xfrm>
          <a:prstGeom prst="rect">
            <a:avLst/>
          </a:prstGeom>
          <a:solidFill>
            <a:srgbClr val="92D050"/>
          </a:solidFill>
          <a:scene3d>
            <a:camera prst="perspectiveFront"/>
            <a:lightRig rig="threePt" dir="t"/>
          </a:scene3d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পর্যায় সারণীর যে সকল মৌল পানির সাথে বিক্রিয়া করে ক্ষার তৈরী করে তাদেরকে ক্ষার ধাতু বলে।যেমনঃ-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Na </a:t>
            </a: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ক্ষার ধাতু।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2Na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H</a:t>
            </a:r>
            <a:r>
              <a:rPr kumimoji="0" lang="en-US" sz="4800" b="0" i="0" u="none" strike="noStrike" kern="1200" cap="none" spc="0" normalizeH="0" baseline="-8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2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O=2NaOH+H</a:t>
            </a:r>
            <a:r>
              <a:rPr kumimoji="0" lang="en-US" sz="4800" b="0" i="0" u="none" strike="noStrike" kern="1200" cap="none" spc="0" normalizeH="0" baseline="-8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2</a:t>
            </a:r>
            <a:endParaRPr kumimoji="0" lang="en-US" sz="3000" b="0" i="0" u="none" strike="noStrike" kern="1200" cap="none" spc="0" normalizeH="0" baseline="-800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6" descr="C:\Documents and Settings\Mike\My Documents\Development\Powerpoint\colpt.jpg"/>
          <p:cNvPicPr>
            <a:picLocks noChangeAspect="1" noChangeArrowheads="1"/>
          </p:cNvPicPr>
          <p:nvPr/>
        </p:nvPicPr>
        <p:blipFill>
          <a:blip r:embed="rId3" cstate="print"/>
          <a:srcRect l="2624" t="10769" r="86004" b="29231"/>
          <a:stretch>
            <a:fillRect/>
          </a:stretch>
        </p:blipFill>
        <p:spPr bwMode="auto">
          <a:xfrm>
            <a:off x="533400" y="2062480"/>
            <a:ext cx="1386840" cy="277368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160" y="426721"/>
            <a:ext cx="43738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680" y="2418080"/>
            <a:ext cx="757428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ক্ষার ধাতুর তিনটি বৈশিষ্ট্য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497841"/>
            <a:ext cx="27736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840" y="426720"/>
            <a:ext cx="469392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" y="1778000"/>
            <a:ext cx="981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গ্রুপ-১  এ অবস্থিত মৌলগুলোকে ক্ষার ধাতু বলা হয় কেন?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" y="2560320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ক্ষার 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97840"/>
            <a:ext cx="5227320" cy="110799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animor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80" y="1564640"/>
            <a:ext cx="8481060" cy="451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533402" y="322264"/>
            <a:ext cx="11948159" cy="6007418"/>
            <a:chOff x="228600" y="-111919"/>
            <a:chExt cx="8534399" cy="64365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আফসানা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তালশহর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কারিমিয়া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আশুগঞ্জ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দ্বাদশ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-111919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le 2"/>
          <p:cNvSpPr/>
          <p:nvPr/>
        </p:nvSpPr>
        <p:spPr>
          <a:xfrm>
            <a:off x="4373880" y="1047689"/>
            <a:ext cx="3840480" cy="215271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9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0040" y="1351280"/>
            <a:ext cx="12161520" cy="1920240"/>
            <a:chOff x="228600" y="1447800"/>
            <a:chExt cx="8686800" cy="2057400"/>
          </a:xfrm>
        </p:grpSpPr>
        <p:sp>
          <p:nvSpPr>
            <p:cNvPr id="7" name="Horizontal Scroll 6"/>
            <p:cNvSpPr/>
            <p:nvPr/>
          </p:nvSpPr>
          <p:spPr>
            <a:xfrm>
              <a:off x="228600" y="1447800"/>
              <a:ext cx="8686800" cy="2057400"/>
            </a:xfrm>
            <a:prstGeom prst="horizontalScrol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1905000"/>
              <a:ext cx="8153400" cy="115416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সারণির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ক্ষার ধাতু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27120" y="426720"/>
            <a:ext cx="6187440" cy="1066800"/>
            <a:chOff x="2133600" y="457200"/>
            <a:chExt cx="4419600" cy="1143000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2133600" y="457200"/>
              <a:ext cx="4419600" cy="1143000"/>
            </a:xfrm>
            <a:prstGeom prst="round2DiagRect">
              <a:avLst>
                <a:gd name="adj1" fmla="val 35650"/>
                <a:gd name="adj2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609600"/>
              <a:ext cx="3276600" cy="82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6800" y="2204720"/>
            <a:ext cx="10881360" cy="954107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  <a:scene3d>
            <a:camera prst="perspectiveRelaxedModerately">
              <a:rot lat="20390634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সারণিতে ক্ষার ধাতুর অবস্থান বলতে পার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ধাতুসমূহ কিভাবে যৌগ গঠন করে তা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3"/>
          <a:srcRect l="7477" t="3704"/>
          <a:stretch>
            <a:fillRect/>
          </a:stretch>
        </p:blipFill>
        <p:spPr>
          <a:xfrm>
            <a:off x="1600200" y="1137920"/>
            <a:ext cx="10561320" cy="3697909"/>
          </a:xfrm>
          <a:prstGeom prst="rect">
            <a:avLst/>
          </a:prstGeom>
        </p:spPr>
      </p:pic>
      <p:grpSp>
        <p:nvGrpSpPr>
          <p:cNvPr id="2" name="Group 68"/>
          <p:cNvGrpSpPr/>
          <p:nvPr/>
        </p:nvGrpSpPr>
        <p:grpSpPr>
          <a:xfrm>
            <a:off x="1594644" y="640080"/>
            <a:ext cx="10246837" cy="426720"/>
            <a:chOff x="1139031" y="381000"/>
            <a:chExt cx="7319169" cy="457200"/>
          </a:xfrm>
        </p:grpSpPr>
        <p:sp>
          <p:nvSpPr>
            <p:cNvPr id="91" name="Rectangle 90"/>
            <p:cNvSpPr/>
            <p:nvPr/>
          </p:nvSpPr>
          <p:spPr>
            <a:xfrm>
              <a:off x="56094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944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793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413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03294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882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0732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625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005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155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53606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686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6836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987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9137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87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1390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2244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960121" y="1137920"/>
            <a:ext cx="538957" cy="426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60121" y="1564640"/>
            <a:ext cx="538957" cy="3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54564" y="1920240"/>
            <a:ext cx="538957" cy="426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960121" y="2346960"/>
            <a:ext cx="538957" cy="3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960121" y="2702560"/>
            <a:ext cx="538957" cy="3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960121" y="3058160"/>
            <a:ext cx="538957" cy="426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960121" y="3484880"/>
            <a:ext cx="538957" cy="3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493520" y="1137920"/>
            <a:ext cx="10347960" cy="426720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00200" y="1564640"/>
            <a:ext cx="10241280" cy="711200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00201" y="640080"/>
            <a:ext cx="538957" cy="426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Periodic_Table litle.png"/>
          <p:cNvPicPr>
            <a:picLocks noChangeAspect="1"/>
          </p:cNvPicPr>
          <p:nvPr/>
        </p:nvPicPr>
        <p:blipFill>
          <a:blip r:embed="rId3"/>
          <a:srcRect l="7477" t="12964" r="86916" b="25920"/>
          <a:stretch>
            <a:fillRect/>
          </a:stretch>
        </p:blipFill>
        <p:spPr>
          <a:xfrm>
            <a:off x="1600200" y="1493520"/>
            <a:ext cx="640080" cy="23469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33800" y="5262880"/>
            <a:ext cx="661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এটা কিসের সারণি?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3880" y="52628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গ্রুপ-১ এ কি কি  মৌল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2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280" y="1280160"/>
            <a:ext cx="821436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মৌলসমূহের ইলেকট্রন বিন্যাস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13560" y="2204720"/>
            <a:ext cx="9601200" cy="2698175"/>
            <a:chOff x="1905000" y="1021775"/>
            <a:chExt cx="7543800" cy="2496690"/>
          </a:xfrm>
        </p:grpSpPr>
        <p:sp>
          <p:nvSpPr>
            <p:cNvPr id="3" name="TextBox 2"/>
            <p:cNvSpPr txBox="1"/>
            <p:nvPr/>
          </p:nvSpPr>
          <p:spPr>
            <a:xfrm>
              <a:off x="1905000" y="1021775"/>
              <a:ext cx="7543800" cy="249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Li</a:t>
              </a:r>
              <a:r>
                <a:rPr lang="en-US" sz="4400" baseline="-20000" dirty="0" smtClean="0">
                  <a:cs typeface="NikoshBAN" pitchFamily="2" charset="0"/>
                </a:rPr>
                <a:t> (3)                                2,</a:t>
              </a:r>
              <a:r>
                <a:rPr lang="en-US" sz="4400" baseline="-20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</a:p>
            <a:p>
              <a:endParaRPr lang="en-US" sz="4400" baseline="-20000" dirty="0">
                <a:cs typeface="NikoshBAN" pitchFamily="2" charset="0"/>
              </a:endParaRPr>
            </a:p>
            <a:p>
              <a:r>
                <a:rPr lang="en-US" sz="4400" baseline="-20000" dirty="0" smtClean="0">
                  <a:cs typeface="NikoshBAN" pitchFamily="2" charset="0"/>
                </a:rPr>
                <a:t>Na</a:t>
              </a:r>
              <a:r>
                <a:rPr lang="en-US" sz="4400" baseline="-42000" dirty="0" smtClean="0">
                  <a:cs typeface="NikoshBAN" pitchFamily="2" charset="0"/>
                </a:rPr>
                <a:t> (11)                               2,8,</a:t>
              </a:r>
              <a:r>
                <a:rPr lang="en-US" sz="4400" baseline="-42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bn-BD" sz="4400" baseline="-42000" dirty="0" smtClean="0">
                <a:solidFill>
                  <a:srgbClr val="FF0000"/>
                </a:solidFill>
                <a:cs typeface="NikoshBAN" pitchFamily="2" charset="0"/>
              </a:endParaRPr>
            </a:p>
            <a:p>
              <a:endParaRPr lang="en-US" sz="4400" baseline="-42000" dirty="0" smtClean="0">
                <a:cs typeface="NikoshBAN" pitchFamily="2" charset="0"/>
              </a:endParaRPr>
            </a:p>
            <a:p>
              <a:r>
                <a:rPr lang="en-US" sz="4400" baseline="-42000" dirty="0" smtClean="0">
                  <a:cs typeface="NikoshBAN" pitchFamily="2" charset="0"/>
                </a:rPr>
                <a:t>K (19)</a:t>
              </a:r>
              <a:r>
                <a:rPr lang="en-US" sz="4400" baseline="-56000" dirty="0" smtClean="0">
                  <a:cs typeface="NikoshBAN" pitchFamily="2" charset="0"/>
                </a:rPr>
                <a:t>                                 2,8,8,</a:t>
              </a:r>
              <a:r>
                <a:rPr lang="en-US" sz="4400" baseline="-56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en-US" sz="3200" baseline="-64000" dirty="0" smtClean="0">
                <a:solidFill>
                  <a:srgbClr val="FF0000"/>
                </a:solidFill>
                <a:cs typeface="NikoshBAN" pitchFamily="2" charset="0"/>
              </a:endParaRPr>
            </a:p>
            <a:p>
              <a:endParaRPr lang="en-US" sz="2400" b="1" baseline="-20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88080" y="1415042"/>
              <a:ext cx="2743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9040" y="2206340"/>
              <a:ext cx="2819399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11880" y="3127668"/>
              <a:ext cx="2819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706880" y="5191760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 তিনটির ইলেকট্রন বিন্যাসে কোন মিল খুজে পাও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6920" y="5191760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 পর্যায় সারণির কত নম্বর গ্রুপে অবস্থিত?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6840" y="5191760"/>
            <a:ext cx="981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যৌগ গঠনের ক্ষেত্রে মৌলগুলো ইলেকট্রন গ্রহণ না বর্জন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6960" y="5191760"/>
            <a:ext cx="778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en-US" sz="2800" dirty="0" smtClean="0">
                <a:cs typeface="NikoshBAN" pitchFamily="2" charset="0"/>
              </a:rPr>
              <a:t>1 </a:t>
            </a:r>
            <a:r>
              <a:rPr lang="bn-BD" sz="2800" dirty="0" smtClean="0">
                <a:cs typeface="NikoshBAN" pitchFamily="2" charset="0"/>
              </a:rPr>
              <a:t>এর মৌলগুলো কি ধরণের যৌগ গঠন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eriodic_Table litle.png"/>
          <p:cNvPicPr>
            <a:picLocks noChangeAspect="1"/>
          </p:cNvPicPr>
          <p:nvPr/>
        </p:nvPicPr>
        <p:blipFill>
          <a:blip r:embed="rId2"/>
          <a:srcRect l="7477" t="13879" r="87389" b="25920"/>
          <a:stretch>
            <a:fillRect/>
          </a:stretch>
        </p:blipFill>
        <p:spPr>
          <a:xfrm>
            <a:off x="320040" y="284480"/>
            <a:ext cx="1280160" cy="5049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3600" y="426720"/>
            <a:ext cx="821436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Li</a:t>
            </a:r>
            <a:r>
              <a:rPr lang="en-US" sz="2800" dirty="0" smtClean="0">
                <a:cs typeface="NikoshBAN" pitchFamily="2" charset="0"/>
              </a:rPr>
              <a:t>(3) </a:t>
            </a:r>
            <a:r>
              <a:rPr lang="bn-BD" sz="2800" dirty="0" smtClean="0">
                <a:cs typeface="NikoshBAN" pitchFamily="2" charset="0"/>
              </a:rPr>
              <a:t>এর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ইলেকট্রন বিন্যাস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8536414" y="3016985"/>
            <a:ext cx="2036985" cy="129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95691" y="2547390"/>
            <a:ext cx="3518427" cy="2230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47560" y="2136493"/>
            <a:ext cx="4814690" cy="3052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388218" y="3410016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295627" y="2623954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943759" y="4027638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073462" y="2792396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443824" y="4476816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128940" y="3241575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10511" y="3690754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277136" y="2455511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832677" y="4589111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443824" y="3578459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369725" y="2062480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1128940" y="2455511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1684481" y="4027638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610511" y="2511659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888283" y="4757554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017856" y="5038290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990561" y="3484880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00400" y="1209041"/>
            <a:ext cx="608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2000" dirty="0" smtClean="0"/>
              <a:t>+</a:t>
            </a:r>
            <a:r>
              <a:rPr lang="en-US" sz="3600" baseline="24000" dirty="0" smtClean="0"/>
              <a:t> </a:t>
            </a:r>
            <a:r>
              <a:rPr lang="en-US" sz="3600" dirty="0" smtClean="0"/>
              <a:t> + 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 </a:t>
            </a:r>
            <a:r>
              <a:rPr lang="en-US" sz="3600" dirty="0" smtClean="0"/>
              <a:t> =  </a:t>
            </a:r>
            <a:r>
              <a:rPr lang="en-US" sz="3600" dirty="0" err="1" smtClean="0"/>
              <a:t>NaCl</a:t>
            </a:r>
            <a:endParaRPr lang="en-US" sz="3600" baseline="-22000" dirty="0"/>
          </a:p>
        </p:txBody>
      </p:sp>
      <p:sp>
        <p:nvSpPr>
          <p:cNvPr id="47" name="TextBox 46"/>
          <p:cNvSpPr txBox="1"/>
          <p:nvPr/>
        </p:nvSpPr>
        <p:spPr>
          <a:xfrm>
            <a:off x="9067800" y="348488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Cl</a:t>
            </a:r>
            <a:endParaRPr lang="en-US" dirty="0"/>
          </a:p>
        </p:txBody>
      </p:sp>
      <p:grpSp>
        <p:nvGrpSpPr>
          <p:cNvPr id="2" name="Group 102"/>
          <p:cNvGrpSpPr/>
          <p:nvPr/>
        </p:nvGrpSpPr>
        <p:grpSpPr>
          <a:xfrm>
            <a:off x="320040" y="2136493"/>
            <a:ext cx="4814690" cy="3052375"/>
            <a:chOff x="228600" y="2289099"/>
            <a:chExt cx="3439064" cy="3270402"/>
          </a:xfrm>
        </p:grpSpPr>
        <p:sp>
          <p:nvSpPr>
            <p:cNvPr id="4" name="Oval 3"/>
            <p:cNvSpPr/>
            <p:nvPr/>
          </p:nvSpPr>
          <p:spPr>
            <a:xfrm>
              <a:off x="12206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15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433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772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401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99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545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724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2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497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65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545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6400" y="3733801"/>
              <a:ext cx="609600" cy="39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</a:t>
              </a:r>
              <a:endParaRPr lang="en-US" dirty="0"/>
            </a:p>
          </p:txBody>
        </p:sp>
      </p:grpSp>
      <p:grpSp>
        <p:nvGrpSpPr>
          <p:cNvPr id="3" name="Group 101"/>
          <p:cNvGrpSpPr/>
          <p:nvPr/>
        </p:nvGrpSpPr>
        <p:grpSpPr>
          <a:xfrm>
            <a:off x="320040" y="2133600"/>
            <a:ext cx="4814690" cy="3052375"/>
            <a:chOff x="-2668438" y="-257585"/>
            <a:chExt cx="3439064" cy="3270402"/>
          </a:xfrm>
        </p:grpSpPr>
        <p:sp>
          <p:nvSpPr>
            <p:cNvPr id="87" name="Oval 86"/>
            <p:cNvSpPr/>
            <p:nvPr/>
          </p:nvSpPr>
          <p:spPr>
            <a:xfrm>
              <a:off x="-1676400" y="685800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-2205487" y="182662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2668438" y="-257585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-353683" y="110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-419819" y="26469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3132" y="1768642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2007080" y="44516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-1742536" y="2249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75404" y="926432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-2337759" y="140769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1147313" y="84221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-750498" y="2370221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-1742536" y="128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1220638" y="1187117"/>
              <a:ext cx="609600" cy="39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</a:t>
              </a:r>
              <a:endParaRPr lang="en-US" dirty="0"/>
            </a:p>
          </p:txBody>
        </p:sp>
      </p:grpSp>
      <p:sp>
        <p:nvSpPr>
          <p:cNvPr id="104" name="Oval 103"/>
          <p:cNvSpPr/>
          <p:nvPr/>
        </p:nvSpPr>
        <p:spPr>
          <a:xfrm>
            <a:off x="4800601" y="3058160"/>
            <a:ext cx="370360" cy="224590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4"/>
          <p:cNvGrpSpPr/>
          <p:nvPr/>
        </p:nvGrpSpPr>
        <p:grpSpPr>
          <a:xfrm>
            <a:off x="2987040" y="5191757"/>
            <a:ext cx="6939008" cy="440452"/>
            <a:chOff x="2133600" y="5562600"/>
            <a:chExt cx="4956434" cy="471913"/>
          </a:xfrm>
        </p:grpSpPr>
        <p:sp>
          <p:nvSpPr>
            <p:cNvPr id="113" name="Rectangle 112"/>
            <p:cNvSpPr/>
            <p:nvPr/>
          </p:nvSpPr>
          <p:spPr>
            <a:xfrm>
              <a:off x="2133600" y="5562600"/>
              <a:ext cx="400980" cy="395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2000" dirty="0" smtClean="0"/>
                <a:t>+</a:t>
              </a:r>
              <a:r>
                <a:rPr lang="en-US" baseline="24000" dirty="0" smtClean="0"/>
                <a:t> 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781800" y="5638800"/>
              <a:ext cx="308234" cy="3957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Cl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987040" y="5547360"/>
            <a:ext cx="789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ইলেকট্রন দান করে তাকে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3440" y="5547360"/>
            <a:ext cx="1141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গ্রুপ-১ ও গ্রুপ-১৭ এ অবস্থিত  মৌলসমূহ, কে কাকে ইলেকট্রন প্রদান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93520" y="554736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সারণীতে সোডিয়াম ও ক্লোরিণের অবস্থান কত নম্বর গ্রুপে?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86840" y="355600"/>
            <a:ext cx="93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3347E-6 C 0.00243 -0.00949 0.00295 -0.01897 0.00729 -0.0273 C 0.00868 -0.03262 0.01007 -0.04303 0.01215 -0.04835 C 0.01337 -0.05182 0.01701 -0.05783 0.01701 -0.05783 C 0.0184 -0.06477 0.02083 -0.06709 0.02413 -0.07241 C 0.02726 -0.07727 0.02847 -0.08305 0.03142 -0.08837 C 0.03455 -0.10109 0.02986 -0.08536 0.03628 -0.09647 C 0.03698 -0.09785 0.03663 -0.09994 0.03732 -0.10132 C 0.03958 -0.10572 0.04236 -0.10687 0.04583 -0.10919 C 0.04948 -0.11636 0.05399 -0.11821 0.05903 -0.12214 C 0.06667 -0.12792 0.07222 -0.13278 0.08073 -0.13648 C 0.08368 -0.13787 0.08628 -0.13995 0.08923 -0.14134 C 0.09236 -0.14273 0.09878 -0.14458 0.09878 -0.14458 C 0.10989 -0.15453 0.12778 -0.15823 0.14097 -0.16054 C 0.17743 -0.15938 0.21458 -0.16008 0.25069 -0.15106 C 0.25729 -0.14944 0.26146 -0.14736 0.26753 -0.14458 C 0.27309 -0.14204 0.27378 -0.13648 0.27951 -0.13648 " pathEditMode="relative" ptsTypes="ffffffffffffffffA">
                                      <p:cBhvr>
                                        <p:cTn id="1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0601 L 0.17639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104" grpId="0" animBg="1"/>
      <p:bldP spid="82" grpId="0"/>
      <p:bldP spid="82" grpId="1"/>
      <p:bldP spid="83" grpId="0"/>
      <p:bldP spid="83" grpId="1"/>
      <p:bldP spid="84" grpId="0"/>
      <p:bldP spid="84" grpId="1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163041" y="2062480"/>
            <a:ext cx="5064280" cy="3200400"/>
            <a:chOff x="116457" y="2209800"/>
            <a:chExt cx="3617343" cy="3429000"/>
          </a:xfrm>
        </p:grpSpPr>
        <p:sp>
          <p:nvSpPr>
            <p:cNvPr id="4" name="Oval 3"/>
            <p:cNvSpPr/>
            <p:nvPr/>
          </p:nvSpPr>
          <p:spPr>
            <a:xfrm>
              <a:off x="12206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15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433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772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401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99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545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724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2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497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65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545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15860" y="22098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72442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69257" y="39624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9279" y="2691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687" y="509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78811" y="5398168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16457" y="3950368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6990561" y="2062480"/>
            <a:ext cx="5064280" cy="3200400"/>
            <a:chOff x="4993257" y="2209800"/>
            <a:chExt cx="3617343" cy="3429000"/>
          </a:xfrm>
        </p:grpSpPr>
        <p:sp>
          <p:nvSpPr>
            <p:cNvPr id="58" name="Oval 57"/>
            <p:cNvSpPr/>
            <p:nvPr/>
          </p:nvSpPr>
          <p:spPr>
            <a:xfrm>
              <a:off x="60974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5683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054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4201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3540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8169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7667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0313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9492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4360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6265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0233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0313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92660" y="22098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949242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46057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436079" y="2691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34487" y="509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155611" y="5398168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993257" y="37338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160520" y="5547361"/>
            <a:ext cx="501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Cl</a:t>
            </a:r>
            <a:r>
              <a:rPr lang="en-US" sz="3600" baseline="24000" dirty="0" smtClean="0"/>
              <a:t>- </a:t>
            </a:r>
            <a:r>
              <a:rPr lang="en-US" sz="3600" dirty="0" smtClean="0"/>
              <a:t> + 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 </a:t>
            </a:r>
            <a:r>
              <a:rPr lang="en-US" sz="3600" dirty="0" smtClean="0"/>
              <a:t> =  Cl</a:t>
            </a:r>
            <a:r>
              <a:rPr lang="en-US" sz="3600" baseline="-22000" dirty="0" smtClean="0"/>
              <a:t>2</a:t>
            </a:r>
            <a:endParaRPr lang="en-US" sz="3600" baseline="-2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20040" y="497841"/>
            <a:ext cx="1216152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হ্যালোজেনসমূহ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দ্বি-মৌল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অণূ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3642E-7 L 0.06458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6.93642E-7 L -0.09375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1386840" y="3342640"/>
            <a:ext cx="4053840" cy="256032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1386840" y="4409440"/>
            <a:ext cx="4053840" cy="149352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0" y="355600"/>
            <a:ext cx="2987040" cy="1422400"/>
          </a:xfrm>
          <a:prstGeom prst="rect">
            <a:avLst/>
          </a:prstGeom>
        </p:spPr>
      </p:pic>
      <p:pic>
        <p:nvPicPr>
          <p:cNvPr id="6" name="Picture 5" descr="So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7160" y="1066800"/>
            <a:ext cx="426720" cy="360341"/>
          </a:xfrm>
          <a:prstGeom prst="rect">
            <a:avLst/>
          </a:prstGeom>
        </p:spPr>
      </p:pic>
      <p:pic>
        <p:nvPicPr>
          <p:cNvPr id="7" name="Picture 6" descr="So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7160" y="1066800"/>
            <a:ext cx="426720" cy="36034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693920" y="1351280"/>
            <a:ext cx="2880360" cy="71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4280" y="924561"/>
            <a:ext cx="117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07280" y="5049520"/>
            <a:ext cx="2880360" cy="71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87640" y="47650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16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4907280"/>
            <a:ext cx="320040" cy="142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3680" y="5191760"/>
            <a:ext cx="320040" cy="142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07080" y="5334000"/>
            <a:ext cx="213360" cy="142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241280" y="3342640"/>
            <a:ext cx="181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NaOH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0" y="3911600"/>
            <a:ext cx="85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16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813560" y="4907280"/>
            <a:ext cx="320040" cy="426720"/>
            <a:chOff x="6781800" y="3657600"/>
            <a:chExt cx="228600" cy="457200"/>
          </a:xfrm>
        </p:grpSpPr>
        <p:sp>
          <p:nvSpPr>
            <p:cNvPr id="17" name="Oval 16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560320" y="4978400"/>
            <a:ext cx="320040" cy="426720"/>
            <a:chOff x="6781800" y="3657600"/>
            <a:chExt cx="228600" cy="457200"/>
          </a:xfrm>
        </p:grpSpPr>
        <p:sp>
          <p:nvSpPr>
            <p:cNvPr id="21" name="Oval 20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2"/>
          <p:cNvGrpSpPr/>
          <p:nvPr/>
        </p:nvGrpSpPr>
        <p:grpSpPr>
          <a:xfrm>
            <a:off x="3733800" y="4907280"/>
            <a:ext cx="320040" cy="426720"/>
            <a:chOff x="6781800" y="3657600"/>
            <a:chExt cx="228600" cy="457200"/>
          </a:xfrm>
        </p:grpSpPr>
        <p:sp>
          <p:nvSpPr>
            <p:cNvPr id="24" name="Oval 23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4480560" y="4907280"/>
            <a:ext cx="320040" cy="426720"/>
            <a:chOff x="6781800" y="3657600"/>
            <a:chExt cx="228600" cy="457200"/>
          </a:xfrm>
        </p:grpSpPr>
        <p:sp>
          <p:nvSpPr>
            <p:cNvPr id="27" name="Oval 26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8"/>
          <p:cNvGrpSpPr/>
          <p:nvPr/>
        </p:nvGrpSpPr>
        <p:grpSpPr>
          <a:xfrm>
            <a:off x="8747760" y="3342640"/>
            <a:ext cx="320040" cy="426720"/>
            <a:chOff x="6781800" y="3657600"/>
            <a:chExt cx="228600" cy="457200"/>
          </a:xfrm>
        </p:grpSpPr>
        <p:sp>
          <p:nvSpPr>
            <p:cNvPr id="30" name="Oval 29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9281160" y="3556000"/>
            <a:ext cx="746760" cy="14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520440" y="5476240"/>
            <a:ext cx="213360" cy="142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641080" y="3982720"/>
            <a:ext cx="426720" cy="2133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174480" y="4124960"/>
            <a:ext cx="1066800" cy="14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67400" y="5618480"/>
            <a:ext cx="661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2Na+ 2H</a:t>
            </a:r>
            <a:r>
              <a:rPr lang="en-US" sz="2800" baseline="-10000" dirty="0" smtClean="0"/>
              <a:t>2</a:t>
            </a:r>
            <a:r>
              <a:rPr lang="en-US" sz="2800" dirty="0" smtClean="0"/>
              <a:t>O  =  2NaOH +H</a:t>
            </a:r>
            <a:r>
              <a:rPr lang="en-US" sz="2800" baseline="-10000" dirty="0" smtClean="0"/>
              <a:t>2</a:t>
            </a:r>
            <a:r>
              <a:rPr lang="en-US" sz="2800" dirty="0" smtClean="0"/>
              <a:t>  </a:t>
            </a:r>
            <a:endParaRPr lang="en-US" sz="2800" baseline="-10000" dirty="0"/>
          </a:p>
        </p:txBody>
      </p:sp>
      <p:sp>
        <p:nvSpPr>
          <p:cNvPr id="41" name="TextBox 40"/>
          <p:cNvSpPr txBox="1"/>
          <p:nvPr/>
        </p:nvSpPr>
        <p:spPr>
          <a:xfrm>
            <a:off x="6080760" y="5191760"/>
            <a:ext cx="608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2Na+ 2H</a:t>
            </a:r>
            <a:r>
              <a:rPr lang="en-US" sz="2800" baseline="-10000" dirty="0" smtClean="0"/>
              <a:t>2</a:t>
            </a:r>
            <a:r>
              <a:rPr lang="en-US" sz="2800" dirty="0" smtClean="0"/>
              <a:t>O  =  ?  </a:t>
            </a:r>
            <a:endParaRPr lang="en-US" sz="2800" baseline="-1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8728E-6 C 0.00382 0.00509 0.00486 0.01087 0.00798 0.01688 C 0.01163 0.03653 0.01215 0.05642 0.0033 0.07399 C -0.00104 0.09156 0.00503 0.07075 -0.00156 0.08462 C -0.00712 0.09665 -0.00608 0.10798 -0.01424 0.11838 C -0.01615 0.12601 -0.01823 0.13341 -0.02222 0.13965 C -0.02691 0.14705 -0.02691 0.14405 -0.03004 0.15237 C -0.0342 0.16347 -0.03767 0.17503 -0.04445 0.18405 C -0.04688 0.19353 -0.05139 0.20092 -0.05556 0.20925 C -0.0566 0.21133 -0.05764 0.21364 -0.05868 0.21572 C -0.05972 0.2178 -0.06181 0.22196 -0.06181 0.22196 C -0.06233 0.22405 -0.0625 0.22636 -0.06337 0.22844 C -0.06528 0.23283 -0.06858 0.2363 -0.06979 0.24116 C -0.07031 0.24324 -0.07049 0.24555 -0.07136 0.2474 C -0.07327 0.25179 -0.0757 0.25595 -0.07778 0.26012 C -0.07882 0.2622 -0.0809 0.26636 -0.0809 0.26636 C -0.08455 0.28162 -0.08229 0.27538 -0.08715 0.28555 C -0.09184 0.31214 -0.09827 0.33734 -0.10313 0.3637 C -0.10174 0.39722 -0.10122 0.43237 -0.09514 0.4652 C -0.09323 0.47538 -0.08958 0.48092 -0.08715 0.4904 C -0.08611 0.49457 -0.08403 0.50312 -0.08403 0.50312 C -0.08351 0.51306 -0.08229 0.55907 -0.07778 0.57087 C -0.07587 0.57572 -0.07188 0.58012 -0.06979 0.58566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2404 C 0.00122 -0.05641 0.00087 -0.08878 0.00226 -0.12092 C 0.0033 -0.14682 0.0132 -0.16809 0.01997 -0.19121 C 0.02622 -0.21317 0.01997 -0.1993 0.02691 -0.21317 C 0.02969 -0.22404 0.03281 -0.23514 0.0375 -0.24462 C 0.04184 -0.26289 0.04132 -0.25965 0.04983 -0.27375 C 0.05538 -0.28323 0.05226 -0.28578 0.06025 -0.29317 C 0.07639 -0.32693 0.06094 -0.29456 0.07084 -0.31491 C 0.07205 -0.31745 0.07448 -0.32231 0.07448 -0.32208 C 0.07865 -0.33942 0.0757 -0.33248 0.08143 -0.34404 C 0.08872 -0.37734 0.10261 -0.39445 0.12361 -0.40948 C 0.13108 -0.41479 0.13802 -0.41988 0.14653 -0.42173 C 0.16233 -0.4252 0.1783 -0.42728 0.19393 -0.43144 C 0.20226 -0.43329 0.21268 -0.43306 0.22031 -0.43861 C 0.23386 -0.44832 0.24653 -0.4608 0.25903 -0.4726 C 0.26754 -0.48023 0.27639 -0.49664 0.28368 -0.50659 C 0.2908 -0.51653 0.30122 -0.52346 0.30834 -0.53317 C 0.31007 -0.53572 0.31146 -0.53849 0.31354 -0.54034 C 0.31858 -0.5452 0.32552 -0.54705 0.33108 -0.55005 C 0.33698 -0.55306 0.33768 -0.55606 0.34341 -0.55745 C 0.36736 -0.56393 0.39288 -0.56601 0.41719 -0.56948 C 0.43125 -0.57433 0.44757 -0.57618 0.46129 -0.58404 C 0.47483 -0.5919 0.46163 -0.58497 0.47709 -0.59861 C 0.48038 -0.60161 0.4842 -0.603 0.48768 -0.60601 C 0.4967 -0.61387 0.50504 -0.62427 0.51406 -0.6326 C 0.525 -0.64231 0.53281 -0.65364 0.54202 -0.66659 C 0.54618 -0.67213 0.55278 -0.68578 0.55278 -0.68554 C 0.55608 -0.69919 0.56545 -0.71237 0.56858 -0.72462 C 0.57066 -0.73341 0.57917 -0.763 0.58438 -0.76832 C 0.59132 -0.77526 0.59809 -0.77988 0.60556 -0.7852 C 0.60729 -0.78635 0.60868 -0.78936 0.61077 -0.79005 C 0.63004 -0.79583 0.65087 -0.79445 0.67049 -0.79745 C 0.67552 -0.80439 0.68195 -0.80901 0.68646 -0.81664 C 0.69653 -0.83352 0.70226 -0.85063 0.71806 -0.85803 C 0.71997 -0.85965 0.72136 -0.86173 0.72327 -0.86289 C 0.72674 -0.86497 0.73403 -0.86751 0.73403 -0.86728 " pathEditMode="relative" rAng="0" ptsTypes="fffffffffffffffffffffffffffffffffff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4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115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89 -0.00832 0.01875 -0.02011 0.02708 -0.03144 C 0.02882 -0.03375 0.03211 -0.03838 0.03211 -0.03838 C 0.03576 -0.05225 0.04687 -0.06011 0.0559 -0.06728 C 0.05937 -0.07029 0.06267 -0.07352 0.06614 -0.07653 C 0.06788 -0.07815 0.07118 -0.08115 0.07118 -0.08115 C 0.07291 -0.08416 0.0743 -0.0874 0.07621 -0.08994 C 0.0776 -0.09202 0.0802 -0.09248 0.08125 -0.09456 C 0.08455 -0.10127 0.08455 -0.10982 0.08645 -0.11722 C 0.08732 -0.12069 0.0901 -0.12277 0.09149 -0.12624 C 0.09722 -0.13872 0.09895 -0.1519 0.10677 -0.16231 C 0.10885 -0.17086 0.11163 -0.1778 0.11527 -0.18497 C 0.11805 -0.1963 0.12083 -0.2074 0.12361 -0.21872 C 0.12465 -0.22289 0.12743 -0.23375 0.12882 -0.23884 C 0.12934 -0.24138 0.13055 -0.24601 0.13055 -0.24601 C 0.13142 -0.25572 0.13142 -0.27468 0.13559 -0.28439 C 0.1368 -0.28716 0.13906 -0.28855 0.14062 -0.29109 C 0.14201 -0.29318 0.14305 -0.29526 0.14409 -0.2978 C 0.14531 -0.30081 0.14583 -0.30404 0.14739 -0.30659 C 0.14982 -0.31075 0.16111 -0.32208 0.16441 -0.32462 C 0.17291 -0.33109 0.16614 -0.32208 0.17448 -0.33179 C 0.17812 -0.33572 0.18125 -0.34057 0.18472 -0.34497 C 0.18802 -0.34913 0.19305 -0.35029 0.19652 -0.35422 C 0.20156 -0.35953 0.2059 -0.36809 0.21007 -0.37456 C 0.22326 -0.39583 0.22604 -0.42867 0.24409 -0.44462 C 0.24913 -0.45503 0.25121 -0.45063 0.25764 -0.4578 C 0.271 -0.47375 0.27586 -0.48439 0.29323 -0.49202 C 0.30538 -0.5082 0.32395 -0.5156 0.33732 -0.53017 C 0.3427 -0.53641 0.34496 -0.54566 0.35086 -0.55052 C 0.35382 -0.55306 0.35746 -0.55352 0.36093 -0.55514 C 0.36493 -0.55676 0.36875 -0.55884 0.37291 -0.55976 C 0.38246 -0.56161 0.40173 -0.56416 0.40173 -0.56416 C 0.42586 -0.57526 0.45121 -0.5919 0.46614 -0.62034 C 0.47118 -0.64277 0.47673 -0.66497 0.48472 -0.68578 C 0.49097 -0.71953 0.50295 -0.73179 0.52361 -0.75144 C 0.5276 -0.75537 0.53107 -0.76069 0.53559 -0.76254 C 0.53889 -0.76416 0.54236 -0.76578 0.54566 -0.76716 C 0.54739 -0.76786 0.55086 -0.76948 0.55086 -0.76948 C 0.5592 -0.78057 0.55902 -0.79375 0.56267 -0.80786 C 0.56145 -0.81919 0.55989 -0.82682 0.55764 -0.83722 C 0.56215 -0.83792 0.56701 -0.83676 0.57118 -0.8393 C 0.57291 -0.84023 0.57482 -0.84624 0.57291 -0.84624 C 0.57014 -0.84624 0.56979 -0.83976 0.5677 -0.83722 " pathEditMode="relative" ptsTypes="f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55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1 -0.01017 0.00868 -0.00671 0.01875 -0.01133 C 0.02674 -0.01919 0.03681 -0.02266 0.0441 -0.03168 C 0.0507 -0.03977 0.05695 -0.05202 0.06441 -0.05873 C 0.06962 -0.06798 0.07518 -0.07075 0.07969 -0.07885 C 0.08125 -0.08162 0.08229 -0.08486 0.08316 -0.08809 C 0.08455 -0.09249 0.08646 -0.10174 0.08646 -0.10174 C 0.08802 -0.12948 0.09167 -0.15168 0.0967 -0.1785 C 0.09827 -0.18613 0.10347 -0.19191 0.10677 -0.19838 C 0.12153 -0.22844 0.1066 -0.20786 0.11875 -0.22359 C 0.12275 -0.23931 0.12014 -0.23306 0.12552 -0.2437 C 0.1283 -0.25572 0.12604 -0.24879 0.13386 -0.26428 L 0.13386 -0.26428 C 0.13837 -0.27885 0.14427 -0.29179 0.15087 -0.30451 C 0.15191 -0.30682 0.15174 -0.3096 0.15261 -0.31168 C 0.15365 -0.31376 0.16441 -0.33873 0.16615 -0.34081 C 0.16823 -0.34335 0.18663 -0.36185 0.18993 -0.36324 C 0.19323 -0.36486 0.2 -0.36809 0.2 -0.36809 C 0.22014 -0.38798 0.19462 -0.36416 0.21354 -0.37688 C 0.23525 -0.39122 0.21563 -0.38266 0.22882 -0.38821 C 0.23889 -0.39838 0.24705 -0.40763 0.25938 -0.41087 C 0.26545 -0.41642 0.27084 -0.41757 0.27795 -0.41965 C 0.28351 -0.42474 0.28907 -0.42705 0.29497 -0.43122 C 0.29913 -0.43954 0.30313 -0.44139 0.31025 -0.44486 C 0.32639 -0.46636 0.35417 -0.47584 0.37622 -0.47838 C 0.39879 -0.48879 0.41424 -0.48832 0.44063 -0.48994 C 0.44966 -0.49272 0.45972 -0.50058 0.46945 -0.50104 C 0.49427 -0.50266 0.51927 -0.50266 0.5441 -0.50335 C 0.54757 -0.50798 0.55191 -0.5133 0.55434 -0.51931 C 0.55521 -0.52116 0.55504 -0.5237 0.55591 -0.52601 C 0.56337 -0.54335 0.57344 -0.56 0.58316 -0.57549 C 0.58924 -0.58543 0.58837 -0.5896 0.5967 -0.59792 C 0.59844 -0.60578 0.60191 -0.61064 0.60347 -0.61827 C 0.60591 -0.63052 0.60799 -0.64254 0.61025 -0.65434 C 0.61476 -0.67746 0.61216 -0.68624 0.61528 -0.70659 C 0.61841 -0.72717 0.62396 -0.74474 0.63229 -0.76278 C 0.63403 -0.77295 0.63646 -0.78266 0.63907 -0.79214 C 0.63976 -0.79515 0.64219 -0.797 0.6441 -0.79885 C 0.64549 -0.80023 0.65087 -0.80139 0.64913 -0.80116 C 0.62014 -0.79607 0.64271 -0.79676 0.62379 -0.79676 " pathEditMode="relative" ptsTypes="fffffffffffFfffffffffffffffffffffffffffA">
                                      <p:cBhvr>
                                        <p:cTn id="19" dur="1090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26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2404 C 0.00122 -0.05641 0.00087 -0.08878 0.00226 -0.12092 C 0.0033 -0.14682 0.0132 -0.16809 0.01997 -0.19121 C 0.02622 -0.21317 0.01997 -0.1993 0.02691 -0.21317 C 0.02969 -0.22404 0.03281 -0.23514 0.0375 -0.24462 C 0.04184 -0.26289 0.04132 -0.25965 0.04983 -0.27375 C 0.05538 -0.28323 0.05226 -0.28578 0.06025 -0.29317 C 0.07639 -0.32693 0.06094 -0.29456 0.07084 -0.31491 C 0.07205 -0.31745 0.07448 -0.32231 0.07448 -0.32208 C 0.07865 -0.33942 0.0757 -0.33248 0.08143 -0.34404 C 0.08872 -0.37734 0.10261 -0.39445 0.12361 -0.40948 C 0.13108 -0.41479 0.13802 -0.41988 0.14653 -0.42173 C 0.16233 -0.4252 0.1783 -0.42728 0.19393 -0.43144 C 0.20226 -0.43329 0.21268 -0.43306 0.22031 -0.43861 C 0.23386 -0.44832 0.24653 -0.4608 0.25903 -0.4726 C 0.26754 -0.48023 0.27639 -0.49664 0.28368 -0.50659 C 0.2908 -0.51653 0.30122 -0.52346 0.30834 -0.53317 C 0.31007 -0.53572 0.31146 -0.53849 0.31354 -0.54034 C 0.31858 -0.5452 0.32552 -0.54705 0.33108 -0.55005 C 0.33698 -0.55306 0.33768 -0.55606 0.34341 -0.55745 C 0.36736 -0.56393 0.39288 -0.56601 0.41719 -0.56948 C 0.43125 -0.57433 0.44757 -0.57618 0.46129 -0.58404 C 0.47483 -0.5919 0.46163 -0.58497 0.47709 -0.59861 C 0.48038 -0.60161 0.4842 -0.603 0.48768 -0.60601 C 0.4967 -0.61387 0.50504 -0.62427 0.51406 -0.6326 C 0.525 -0.64231 0.53281 -0.65364 0.54202 -0.66659 C 0.54618 -0.67213 0.55278 -0.68578 0.55278 -0.68554 C 0.55608 -0.69919 0.56545 -0.71237 0.56858 -0.72462 C 0.57066 -0.73341 0.57917 -0.763 0.58438 -0.76832 C 0.59132 -0.77526 0.59809 -0.77988 0.60556 -0.7852 C 0.60729 -0.78635 0.60868 -0.78936 0.61077 -0.79005 C 0.63004 -0.79583 0.65087 -0.79445 0.67049 -0.79745 C 0.67552 -0.80439 0.68195 -0.80901 0.68646 -0.81664 C 0.69653 -0.83352 0.70226 -0.85063 0.71806 -0.85803 C 0.71997 -0.85965 0.72136 -0.86173 0.72327 -0.86289 C 0.72674 -0.86497 0.73403 -0.86751 0.73403 -0.86728 " pathEditMode="relative" rAng="0" ptsTypes="fffffffffffffffffffffffffffffffffffA">
                                      <p:cBhvr>
                                        <p:cTn id="23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4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27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6655 L -3.33333E-6 -4.6175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09 L -0.0125 0.066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5" grpId="0" animBg="1"/>
      <p:bldP spid="35" grpId="1" animBg="1"/>
      <p:bldP spid="40" grpId="0"/>
      <p:bldP spid="41" grpId="0"/>
      <p:bldP spid="4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1320</TotalTime>
  <Words>432</Words>
  <Application>Microsoft Office PowerPoint</Application>
  <PresentationFormat>Custom</PresentationFormat>
  <Paragraphs>97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Windows User</cp:lastModifiedBy>
  <cp:revision>137</cp:revision>
  <dcterms:created xsi:type="dcterms:W3CDTF">2015-07-19T16:09:18Z</dcterms:created>
  <dcterms:modified xsi:type="dcterms:W3CDTF">2020-10-18T02:58:22Z</dcterms:modified>
</cp:coreProperties>
</file>