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5" r:id="rId1"/>
  </p:sldMasterIdLst>
  <p:notesMasterIdLst>
    <p:notesMasterId r:id="rId32"/>
  </p:notesMasterIdLst>
  <p:sldIdLst>
    <p:sldId id="275" r:id="rId2"/>
    <p:sldId id="257" r:id="rId3"/>
    <p:sldId id="258" r:id="rId4"/>
    <p:sldId id="278" r:id="rId5"/>
    <p:sldId id="293" r:id="rId6"/>
    <p:sldId id="290" r:id="rId7"/>
    <p:sldId id="261" r:id="rId8"/>
    <p:sldId id="283" r:id="rId9"/>
    <p:sldId id="284" r:id="rId10"/>
    <p:sldId id="291" r:id="rId11"/>
    <p:sldId id="285" r:id="rId12"/>
    <p:sldId id="292" r:id="rId13"/>
    <p:sldId id="260" r:id="rId14"/>
    <p:sldId id="269" r:id="rId15"/>
    <p:sldId id="270" r:id="rId16"/>
    <p:sldId id="271" r:id="rId17"/>
    <p:sldId id="272" r:id="rId18"/>
    <p:sldId id="273" r:id="rId19"/>
    <p:sldId id="274" r:id="rId20"/>
    <p:sldId id="281" r:id="rId21"/>
    <p:sldId id="279" r:id="rId22"/>
    <p:sldId id="294" r:id="rId23"/>
    <p:sldId id="289" r:id="rId24"/>
    <p:sldId id="295" r:id="rId25"/>
    <p:sldId id="288" r:id="rId26"/>
    <p:sldId id="263" r:id="rId27"/>
    <p:sldId id="282" r:id="rId28"/>
    <p:sldId id="265" r:id="rId29"/>
    <p:sldId id="266" r:id="rId30"/>
    <p:sldId id="276" r:id="rId31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66"/>
    <a:srgbClr val="0066FF"/>
    <a:srgbClr val="FF33CC"/>
    <a:srgbClr val="CC00CC"/>
    <a:srgbClr val="800080"/>
    <a:srgbClr val="008080"/>
    <a:srgbClr val="FF3399"/>
    <a:srgbClr val="333300"/>
    <a:srgbClr val="660066"/>
    <a:srgbClr val="808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750" autoAdjust="0"/>
    <p:restoredTop sz="94660"/>
  </p:normalViewPr>
  <p:slideViewPr>
    <p:cSldViewPr>
      <p:cViewPr varScale="1">
        <p:scale>
          <a:sx n="69" d="100"/>
          <a:sy n="69" d="100"/>
        </p:scale>
        <p:origin x="1368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676CF22-E012-4881-AA9B-71364A1E0B9D}" type="datetimeFigureOut">
              <a:rPr lang="en-US" smtClean="0"/>
              <a:t>2/3/2021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B5E1436-AE40-4B05-B0C6-6FEC563E06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953004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5E1436-AE40-4B05-B0C6-6FEC563E062C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487466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8466" y="-8468"/>
            <a:ext cx="9169804" cy="6874935"/>
            <a:chOff x="-8466" y="-8468"/>
            <a:chExt cx="9169804" cy="6874935"/>
          </a:xfrm>
        </p:grpSpPr>
        <p:cxnSp>
          <p:nvCxnSpPr>
            <p:cNvPr id="17" name="Straight Connector 16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Freeform 18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Freeform 19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Freeform 20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21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Freeform 22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Freeform 23"/>
            <p:cNvSpPr/>
            <p:nvPr/>
          </p:nvSpPr>
          <p:spPr>
            <a:xfrm>
              <a:off x="8077231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Freeform 24"/>
            <p:cNvSpPr/>
            <p:nvPr/>
          </p:nvSpPr>
          <p:spPr>
            <a:xfrm>
              <a:off x="8060297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Freeform 27"/>
            <p:cNvSpPr/>
            <p:nvPr/>
          </p:nvSpPr>
          <p:spPr>
            <a:xfrm>
              <a:off x="-8466" y="-8468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30595" y="2404534"/>
            <a:ext cx="5826719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30595" y="4050834"/>
            <a:ext cx="5826719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5081BD-4808-4A46-905A-5FE572D946EA}" type="datetimeFigureOut">
              <a:rPr lang="en-US" smtClean="0"/>
              <a:t>2/3/2021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8884AD-9018-4AFF-8D35-624D5C1057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914120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4470400"/>
            <a:ext cx="6347714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5081BD-4808-4A46-905A-5FE572D946EA}" type="datetimeFigureOut">
              <a:rPr lang="en-US" smtClean="0"/>
              <a:t>2/3/2021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8884AD-9018-4AFF-8D35-624D5C1057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29255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01074" y="3632200"/>
            <a:ext cx="541980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470400"/>
            <a:ext cx="6347715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5081BD-4808-4A46-905A-5FE572D946EA}" type="datetimeFigureOut">
              <a:rPr lang="en-US" smtClean="0"/>
              <a:t>2/3/2021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8884AD-9018-4AFF-8D35-624D5C10576D}" type="slidenum">
              <a:rPr lang="en-US" smtClean="0"/>
              <a:t>‹#›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53130120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1931988"/>
            <a:ext cx="6347715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5081BD-4808-4A46-905A-5FE572D946EA}" type="datetimeFigureOut">
              <a:rPr lang="en-US" smtClean="0"/>
              <a:t>2/3/2021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8884AD-9018-4AFF-8D35-624D5C1057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568749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5081BD-4808-4A46-905A-5FE572D946EA}" type="datetimeFigureOut">
              <a:rPr lang="en-US" smtClean="0"/>
              <a:t>2/3/2021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8884AD-9018-4AFF-8D35-624D5C10576D}" type="slidenum">
              <a:rPr lang="en-US" smtClean="0"/>
              <a:t>‹#›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25641852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5848" y="609600"/>
            <a:ext cx="6341465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5081BD-4808-4A46-905A-5FE572D946EA}" type="datetimeFigureOut">
              <a:rPr lang="en-US" smtClean="0"/>
              <a:t>2/3/2021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8884AD-9018-4AFF-8D35-624D5C1057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193682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5081BD-4808-4A46-905A-5FE572D946EA}" type="datetimeFigureOut">
              <a:rPr lang="en-US" smtClean="0"/>
              <a:t>2/3/2021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8884AD-9018-4AFF-8D35-624D5C1057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759181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977312" y="609600"/>
            <a:ext cx="978812" cy="5251451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599" y="609600"/>
            <a:ext cx="5195026" cy="5251451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5081BD-4808-4A46-905A-5FE572D946EA}" type="datetimeFigureOut">
              <a:rPr lang="en-US" smtClean="0"/>
              <a:t>2/3/2021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8884AD-9018-4AFF-8D35-624D5C1057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6156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5081BD-4808-4A46-905A-5FE572D946EA}" type="datetimeFigureOut">
              <a:rPr lang="en-US" smtClean="0"/>
              <a:t>2/3/2021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8884AD-9018-4AFF-8D35-624D5C1057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85287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2700868"/>
            <a:ext cx="6347715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5081BD-4808-4A46-905A-5FE572D946EA}" type="datetimeFigureOut">
              <a:rPr lang="en-US" smtClean="0"/>
              <a:t>2/3/2021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8884AD-9018-4AFF-8D35-624D5C1057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91196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1320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2160589"/>
            <a:ext cx="3088109" cy="3880772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69204" y="2160590"/>
            <a:ext cx="3088110" cy="388077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5081BD-4808-4A46-905A-5FE572D946EA}" type="datetimeFigureOut">
              <a:rPr lang="en-US" smtClean="0"/>
              <a:t>2/3/2021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8884AD-9018-4AFF-8D35-624D5C1057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57948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599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66640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66640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5081BD-4808-4A46-905A-5FE572D946EA}" type="datetimeFigureOut">
              <a:rPr lang="en-US" smtClean="0"/>
              <a:t>2/3/2021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8884AD-9018-4AFF-8D35-624D5C1057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18127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4" cy="1320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5081BD-4808-4A46-905A-5FE572D946EA}" type="datetimeFigureOut">
              <a:rPr lang="en-US" smtClean="0"/>
              <a:t>2/3/2021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8884AD-9018-4AFF-8D35-624D5C1057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23164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5081BD-4808-4A46-905A-5FE572D946EA}" type="datetimeFigureOut">
              <a:rPr lang="en-US" smtClean="0"/>
              <a:t>2/3/2021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8884AD-9018-4AFF-8D35-624D5C1057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25166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1498604"/>
            <a:ext cx="2790182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1275" y="514925"/>
            <a:ext cx="3386037" cy="552643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2777069"/>
            <a:ext cx="2790182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5081BD-4808-4A46-905A-5FE572D946EA}" type="datetimeFigureOut">
              <a:rPr lang="en-US" smtClean="0"/>
              <a:t>2/3/2021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8884AD-9018-4AFF-8D35-624D5C1057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48531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4800600"/>
            <a:ext cx="6347714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9599" y="609600"/>
            <a:ext cx="6347714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5367338"/>
            <a:ext cx="6347714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5081BD-4808-4A46-905A-5FE572D946EA}" type="datetimeFigureOut">
              <a:rPr lang="en-US" smtClean="0"/>
              <a:t>2/3/2021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8884AD-9018-4AFF-8D35-624D5C1057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30656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>
            <a:off x="-8467" y="-8468"/>
            <a:ext cx="9169805" cy="6874935"/>
            <a:chOff x="-8467" y="-8468"/>
            <a:chExt cx="9169805" cy="6874935"/>
          </a:xfrm>
        </p:grpSpPr>
        <p:sp>
          <p:nvSpPr>
            <p:cNvPr id="7" name="Freeform 6"/>
            <p:cNvSpPr/>
            <p:nvPr/>
          </p:nvSpPr>
          <p:spPr>
            <a:xfrm>
              <a:off x="-8467" y="4013200"/>
              <a:ext cx="457200" cy="2853267"/>
            </a:xfrm>
            <a:custGeom>
              <a:avLst/>
              <a:gdLst/>
              <a:ahLst/>
              <a:cxnLst/>
              <a:rect l="l" t="t" r="r" b="b"/>
              <a:pathLst>
                <a:path w="457200" h="2853267">
                  <a:moveTo>
                    <a:pt x="0" y="0"/>
                  </a:moveTo>
                  <a:lnTo>
                    <a:pt x="457200" y="2853267"/>
                  </a:lnTo>
                  <a:lnTo>
                    <a:pt x="0" y="2844800"/>
                  </a:lnTo>
                  <a:cubicBezTo>
                    <a:pt x="2822" y="1905000"/>
                    <a:pt x="5645" y="965200"/>
                    <a:pt x="0" y="0"/>
                  </a:cubicBez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8" name="Straight Connector 7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Freeform 9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10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12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13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Freeform 14"/>
            <p:cNvSpPr/>
            <p:nvPr/>
          </p:nvSpPr>
          <p:spPr>
            <a:xfrm>
              <a:off x="8077231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Freeform 15"/>
            <p:cNvSpPr/>
            <p:nvPr/>
          </p:nvSpPr>
          <p:spPr>
            <a:xfrm>
              <a:off x="8060297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590"/>
            <a:ext cx="6347714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405258" y="6041363"/>
            <a:ext cx="68413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5081BD-4808-4A46-905A-5FE572D946EA}" type="datetimeFigureOut">
              <a:rPr lang="en-US" smtClean="0"/>
              <a:t>2/3/2021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599" y="6041363"/>
            <a:ext cx="462297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44676" y="6041363"/>
            <a:ext cx="51263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BA8884AD-9018-4AFF-8D35-624D5C1057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2629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6" r:id="rId1"/>
    <p:sldLayoutId id="2147483757" r:id="rId2"/>
    <p:sldLayoutId id="2147483758" r:id="rId3"/>
    <p:sldLayoutId id="2147483759" r:id="rId4"/>
    <p:sldLayoutId id="2147483760" r:id="rId5"/>
    <p:sldLayoutId id="2147483761" r:id="rId6"/>
    <p:sldLayoutId id="2147483762" r:id="rId7"/>
    <p:sldLayoutId id="2147483763" r:id="rId8"/>
    <p:sldLayoutId id="2147483764" r:id="rId9"/>
    <p:sldLayoutId id="2147483765" r:id="rId10"/>
    <p:sldLayoutId id="2147483766" r:id="rId11"/>
    <p:sldLayoutId id="2147483767" r:id="rId12"/>
    <p:sldLayoutId id="2147483768" r:id="rId13"/>
    <p:sldLayoutId id="2147483769" r:id="rId14"/>
    <p:sldLayoutId id="2147483770" r:id="rId15"/>
    <p:sldLayoutId id="2147483771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1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9451236C-DFA1-47BD-88B1-40D7A424EE8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1560" y="-62211"/>
            <a:ext cx="6984776" cy="6613089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6351502D-9F3D-464F-821A-288380BD471C}"/>
              </a:ext>
            </a:extLst>
          </p:cNvPr>
          <p:cNvSpPr txBox="1"/>
          <p:nvPr/>
        </p:nvSpPr>
        <p:spPr>
          <a:xfrm>
            <a:off x="755576" y="1412776"/>
            <a:ext cx="777686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0" b="1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8000" b="1" dirty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331640" y="1212721"/>
            <a:ext cx="5544616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as-IN" sz="9600" b="1" dirty="0" smtClean="0">
                <a:solidFill>
                  <a:schemeClr val="accent2">
                    <a:lumMod val="40000"/>
                    <a:lumOff val="60000"/>
                  </a:schemeClr>
                </a:solidFill>
                <a:latin typeface="NikoshBAN" pitchFamily="2" charset="0"/>
                <a:cs typeface="NikoshBAN" pitchFamily="2" charset="0"/>
              </a:rPr>
              <a:t>সবাইকে</a:t>
            </a:r>
            <a:r>
              <a:rPr lang="en-US" sz="8000" dirty="0" smtClean="0">
                <a:solidFill>
                  <a:schemeClr val="accent2">
                    <a:lumMod val="40000"/>
                    <a:lumOff val="6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9600" b="1" dirty="0" err="1" smtClean="0">
                <a:solidFill>
                  <a:schemeClr val="accent2">
                    <a:lumMod val="40000"/>
                    <a:lumOff val="60000"/>
                  </a:schemeClr>
                </a:solidFill>
                <a:latin typeface="NikoshBAN" pitchFamily="2" charset="0"/>
                <a:cs typeface="NikoshBAN" pitchFamily="2" charset="0"/>
              </a:rPr>
              <a:t>শুভেচ্ছা</a:t>
            </a:r>
            <a:endParaRPr lang="as-IN" sz="9600" b="1" dirty="0">
              <a:solidFill>
                <a:schemeClr val="accent2">
                  <a:lumMod val="40000"/>
                  <a:lumOff val="60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692069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95536" y="1268760"/>
            <a:ext cx="3744416" cy="46474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en-US" sz="4400" b="1" dirty="0" smtClean="0">
              <a:latin typeface="NikoshBAN" pitchFamily="2" charset="0"/>
              <a:cs typeface="NikoshBAN" pitchFamily="2" charset="0"/>
            </a:endParaRPr>
          </a:p>
          <a:p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সাধারণ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atin typeface="NikoshBAN" pitchFamily="2" charset="0"/>
                <a:cs typeface="NikoshBAN" pitchFamily="2" charset="0"/>
              </a:rPr>
              <a:t>জনগণের</a:t>
            </a:r>
            <a:r>
              <a:rPr lang="en-US" sz="36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atin typeface="NikoshBAN" pitchFamily="2" charset="0"/>
                <a:cs typeface="NikoshBAN" pitchFamily="2" charset="0"/>
              </a:rPr>
              <a:t>মতে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মা-বাবা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ভাই-বোন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চাচা-চাচি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দাদা-দাদির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সমন্বয়ে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পরিবার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গড়ে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ওঠে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।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9952" y="836712"/>
            <a:ext cx="4680520" cy="54726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40096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51520" y="188640"/>
            <a:ext cx="8568952" cy="67403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প্রচলিত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অর্থে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পরিবার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আসলে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?</a:t>
            </a:r>
          </a:p>
          <a:p>
            <a:pPr algn="just"/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পরিবারগুলি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গাছের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ডালের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মতো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।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আমরা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বিভিন্ন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দিকে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বেড়ে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উঠি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তবুও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আমাদের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শিকড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়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এক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জায়গাতেই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রয়েছে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।</a:t>
            </a:r>
          </a:p>
          <a:p>
            <a:pPr algn="just"/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সারাদিনের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খাটুনির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পর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বাড়ি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ফিরে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পেটভরে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মায়ের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হাতের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রান্না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খেয়ে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সময়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কাটানোটাই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হলো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পরিবার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।</a:t>
            </a:r>
          </a:p>
          <a:p>
            <a:pPr algn="just"/>
            <a:r>
              <a:rPr lang="en-US" sz="3600" dirty="0">
                <a:latin typeface="NikoshBAN" pitchFamily="2" charset="0"/>
                <a:cs typeface="NikoshBAN" pitchFamily="2" charset="0"/>
              </a:rPr>
              <a:t> 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পরিবার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আমাদের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জীবনে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অনেকটা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কম্পাসের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মতো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কাজ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!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আমরা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দিক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গুলিয়ে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ফেললে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পথ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দেখায়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।</a:t>
            </a:r>
          </a:p>
          <a:p>
            <a:pPr algn="just"/>
            <a:r>
              <a:rPr lang="en-US" sz="3600" dirty="0">
                <a:latin typeface="NikoshBAN" pitchFamily="2" charset="0"/>
                <a:cs typeface="NikoshBAN" pitchFamily="2" charset="0"/>
              </a:rPr>
              <a:t> 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পাকাপোক্ত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ভাবে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বাঁচার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জন্য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যে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শিকড়টি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বেশি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প্রয়োজন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তা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হলো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পরিবার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।</a:t>
            </a:r>
          </a:p>
        </p:txBody>
      </p:sp>
    </p:spTree>
    <p:extLst>
      <p:ext uri="{BB962C8B-B14F-4D97-AF65-F5344CB8AC3E}">
        <p14:creationId xmlns:p14="http://schemas.microsoft.com/office/powerpoint/2010/main" val="30666968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539552" y="548680"/>
            <a:ext cx="8352928" cy="111722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>
                <a:latin typeface="NikoshBAN" pitchFamily="2" charset="0"/>
                <a:cs typeface="NikoshBAN" pitchFamily="2" charset="0"/>
              </a:rPr>
              <a:t>পরিশেষে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বলতে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পারি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-</a:t>
            </a:r>
          </a:p>
          <a:p>
            <a:pPr algn="just"/>
            <a:r>
              <a:rPr lang="en-US" sz="3600" dirty="0" err="1">
                <a:latin typeface="NikoshBAN" pitchFamily="2" charset="0"/>
                <a:cs typeface="NikoshBAN" pitchFamily="2" charset="0"/>
              </a:rPr>
              <a:t>পরিবার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হচ্ছে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এমন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একটি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জায়গা,যেখানে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প্রত্যেকটা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সম্পর্কের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মূল্য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অনেক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বেশি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।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পরিবার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থেকে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পাওয়া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কষ্টের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যেমন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দুঃখ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অনেক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বেশি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তেমনি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পরিবার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থেকে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পাওয়া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হাসিটার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মূল্যও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অনেক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বেশি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।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তুমি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সারাদিন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বন্ধুদের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সাথে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মজা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হাসতে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পারো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।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কিন্তু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পরিবার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থেকে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পাওয়া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ক্ষণিকের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একটু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হাসিই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তোমার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জীবনের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সেরা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মুহুর্ত্ব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বয়ে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আনতে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পারে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  <a:p>
            <a:r>
              <a:rPr lang="en-US" sz="3600" dirty="0">
                <a:latin typeface="NikoshBAN" pitchFamily="2" charset="0"/>
                <a:cs typeface="NikoshBAN" pitchFamily="2" charset="0"/>
              </a:rPr>
              <a:t/>
            </a:r>
            <a:br>
              <a:rPr lang="en-US" sz="3600" dirty="0">
                <a:latin typeface="NikoshBAN" pitchFamily="2" charset="0"/>
                <a:cs typeface="NikoshBAN" pitchFamily="2" charset="0"/>
              </a:rPr>
            </a:br>
            <a:r>
              <a:rPr lang="en-US" sz="3600" dirty="0">
                <a:latin typeface="NikoshBAN" pitchFamily="2" charset="0"/>
                <a:cs typeface="NikoshBAN" pitchFamily="2" charset="0"/>
              </a:rPr>
              <a:t/>
            </a:r>
            <a:br>
              <a:rPr lang="en-US" sz="3600" dirty="0">
                <a:latin typeface="NikoshBAN" pitchFamily="2" charset="0"/>
                <a:cs typeface="NikoshBAN" pitchFamily="2" charset="0"/>
              </a:rPr>
            </a:br>
            <a:r>
              <a:rPr lang="en-US" sz="3600" dirty="0">
                <a:latin typeface="NikoshBAN" pitchFamily="2" charset="0"/>
                <a:cs typeface="NikoshBAN" pitchFamily="2" charset="0"/>
              </a:rPr>
              <a:t/>
            </a:r>
            <a:br>
              <a:rPr lang="en-US" sz="3600" dirty="0">
                <a:latin typeface="NikoshBAN" pitchFamily="2" charset="0"/>
                <a:cs typeface="NikoshBAN" pitchFamily="2" charset="0"/>
              </a:rPr>
            </a:br>
            <a:r>
              <a:rPr lang="en-US" sz="3600" dirty="0">
                <a:latin typeface="NikoshBAN" pitchFamily="2" charset="0"/>
                <a:cs typeface="NikoshBAN" pitchFamily="2" charset="0"/>
              </a:rPr>
              <a:t/>
            </a:r>
            <a:br>
              <a:rPr lang="en-US" sz="3600" dirty="0">
                <a:latin typeface="NikoshBAN" pitchFamily="2" charset="0"/>
                <a:cs typeface="NikoshBAN" pitchFamily="2" charset="0"/>
              </a:rPr>
            </a:br>
            <a:endParaRPr lang="en-US" sz="3600" dirty="0">
              <a:latin typeface="NikoshBAN" pitchFamily="2" charset="0"/>
              <a:cs typeface="NikoshBAN" pitchFamily="2" charset="0"/>
            </a:endParaRPr>
          </a:p>
          <a:p>
            <a:r>
              <a:rPr lang="en-US" sz="3600" dirty="0">
                <a:latin typeface="NikoshBAN" pitchFamily="2" charset="0"/>
                <a:cs typeface="NikoshBAN" pitchFamily="2" charset="0"/>
              </a:rPr>
              <a:t/>
            </a:r>
            <a:br>
              <a:rPr lang="en-US" sz="3600" dirty="0">
                <a:latin typeface="NikoshBAN" pitchFamily="2" charset="0"/>
                <a:cs typeface="NikoshBAN" pitchFamily="2" charset="0"/>
              </a:rPr>
            </a:br>
            <a:r>
              <a:rPr lang="en-US" sz="3600" dirty="0">
                <a:latin typeface="NikoshBAN" pitchFamily="2" charset="0"/>
                <a:cs typeface="NikoshBAN" pitchFamily="2" charset="0"/>
              </a:rPr>
              <a:t/>
            </a:r>
            <a:br>
              <a:rPr lang="en-US" sz="3600" dirty="0">
                <a:latin typeface="NikoshBAN" pitchFamily="2" charset="0"/>
                <a:cs typeface="NikoshBAN" pitchFamily="2" charset="0"/>
              </a:rPr>
            </a:br>
            <a:r>
              <a:rPr lang="en-US" sz="3600" dirty="0">
                <a:latin typeface="NikoshBAN" pitchFamily="2" charset="0"/>
                <a:cs typeface="NikoshBAN" pitchFamily="2" charset="0"/>
              </a:rPr>
              <a:t/>
            </a:r>
            <a:br>
              <a:rPr lang="en-US" sz="3600" dirty="0">
                <a:latin typeface="NikoshBAN" pitchFamily="2" charset="0"/>
                <a:cs typeface="NikoshBAN" pitchFamily="2" charset="0"/>
              </a:rPr>
            </a:br>
            <a:r>
              <a:rPr lang="en-US" sz="3600" dirty="0">
                <a:latin typeface="NikoshBAN" pitchFamily="2" charset="0"/>
                <a:cs typeface="NikoshBAN" pitchFamily="2" charset="0"/>
              </a:rPr>
              <a:t/>
            </a:r>
            <a:br>
              <a:rPr lang="en-US" sz="3600" dirty="0">
                <a:latin typeface="NikoshBAN" pitchFamily="2" charset="0"/>
                <a:cs typeface="NikoshBAN" pitchFamily="2" charset="0"/>
              </a:rPr>
            </a:b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37558866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5638" y="139923"/>
            <a:ext cx="9175275" cy="65781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65365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79512" y="1772816"/>
            <a:ext cx="3888432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lnSpc>
                <a:spcPct val="150000"/>
              </a:lnSpc>
              <a:buFont typeface="Wingdings" pitchFamily="2" charset="2"/>
              <a:buChar char="Ø"/>
            </a:pPr>
            <a:r>
              <a:rPr lang="en-US" sz="3600" b="1" dirty="0" err="1">
                <a:latin typeface="NikoshBAN" pitchFamily="2" charset="0"/>
                <a:cs typeface="NikoshBAN" pitchFamily="2" charset="0"/>
              </a:rPr>
              <a:t>একজন</a:t>
            </a:r>
            <a:r>
              <a:rPr lang="en-US" sz="36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atin typeface="NikoshBAN" pitchFamily="2" charset="0"/>
                <a:cs typeface="NikoshBAN" pitchFamily="2" charset="0"/>
              </a:rPr>
              <a:t>পুরুষ</a:t>
            </a:r>
            <a:endParaRPr lang="en-US" sz="3600" b="1" dirty="0">
              <a:latin typeface="NikoshBAN" pitchFamily="2" charset="0"/>
              <a:cs typeface="NikoshBAN" pitchFamily="2" charset="0"/>
            </a:endParaRPr>
          </a:p>
          <a:p>
            <a:pPr marL="457200" indent="-457200">
              <a:lnSpc>
                <a:spcPct val="150000"/>
              </a:lnSpc>
              <a:buFont typeface="Wingdings" pitchFamily="2" charset="2"/>
              <a:buChar char="Ø"/>
            </a:pPr>
            <a:r>
              <a:rPr lang="en-US" sz="3600" b="1" dirty="0" err="1">
                <a:latin typeface="NikoshBAN" pitchFamily="2" charset="0"/>
                <a:cs typeface="NikoshBAN" pitchFamily="2" charset="0"/>
              </a:rPr>
              <a:t>একজন</a:t>
            </a:r>
            <a:r>
              <a:rPr lang="en-US" sz="36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atin typeface="NikoshBAN" pitchFamily="2" charset="0"/>
                <a:cs typeface="NikoshBAN" pitchFamily="2" charset="0"/>
              </a:rPr>
              <a:t>মহিলা</a:t>
            </a:r>
            <a:endParaRPr lang="en-US" sz="3600" b="1" dirty="0">
              <a:latin typeface="NikoshBAN" pitchFamily="2" charset="0"/>
              <a:cs typeface="NikoshBAN" pitchFamily="2" charset="0"/>
            </a:endParaRPr>
          </a:p>
          <a:p>
            <a:pPr marL="457200" indent="-457200">
              <a:lnSpc>
                <a:spcPct val="150000"/>
              </a:lnSpc>
              <a:buFont typeface="Wingdings" pitchFamily="2" charset="2"/>
              <a:buChar char="Ø"/>
            </a:pPr>
            <a:r>
              <a:rPr lang="en-US" sz="3600" b="1" dirty="0" err="1">
                <a:latin typeface="NikoshBAN" pitchFamily="2" charset="0"/>
                <a:cs typeface="NikoshBAN" pitchFamily="2" charset="0"/>
              </a:rPr>
              <a:t>বিবাহের</a:t>
            </a:r>
            <a:r>
              <a:rPr lang="en-US" sz="36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atin typeface="NikoshBAN" pitchFamily="2" charset="0"/>
                <a:cs typeface="NikoshBAN" pitchFamily="2" charset="0"/>
              </a:rPr>
              <a:t>মাধ্যমে</a:t>
            </a:r>
            <a:r>
              <a:rPr lang="en-US" sz="3600" b="1" dirty="0">
                <a:latin typeface="NikoshBAN" pitchFamily="2" charset="0"/>
                <a:cs typeface="NikoshBAN" pitchFamily="2" charset="0"/>
              </a:rPr>
              <a:t> </a:t>
            </a:r>
          </a:p>
          <a:p>
            <a:pPr marL="457200" indent="-457200">
              <a:lnSpc>
                <a:spcPct val="150000"/>
              </a:lnSpc>
              <a:buFont typeface="Wingdings" pitchFamily="2" charset="2"/>
              <a:buChar char="Ø"/>
            </a:pPr>
            <a:r>
              <a:rPr lang="en-US" sz="3600" b="1" dirty="0" err="1">
                <a:latin typeface="NikoshBAN" pitchFamily="2" charset="0"/>
                <a:cs typeface="NikoshBAN" pitchFamily="2" charset="0"/>
              </a:rPr>
              <a:t>একত্রে</a:t>
            </a:r>
            <a:r>
              <a:rPr lang="en-US" sz="36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atin typeface="NikoshBAN" pitchFamily="2" charset="0"/>
                <a:cs typeface="NikoshBAN" pitchFamily="2" charset="0"/>
              </a:rPr>
              <a:t>বসবাস</a:t>
            </a:r>
            <a:r>
              <a:rPr lang="en-US" sz="3600" b="1" dirty="0">
                <a:latin typeface="NikoshBAN" pitchFamily="2" charset="0"/>
                <a:cs typeface="NikoshBAN" pitchFamily="2" charset="0"/>
              </a:rPr>
              <a:t>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043608" y="332656"/>
            <a:ext cx="684076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 err="1">
                <a:solidFill>
                  <a:srgbClr val="333300"/>
                </a:solidFill>
                <a:latin typeface="NikoshBAN" pitchFamily="2" charset="0"/>
                <a:cs typeface="NikoshBAN" pitchFamily="2" charset="0"/>
              </a:rPr>
              <a:t>একপত্নীক</a:t>
            </a:r>
            <a:r>
              <a:rPr lang="en-US" sz="4800" b="1" dirty="0">
                <a:solidFill>
                  <a:srgbClr val="3333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>
                <a:solidFill>
                  <a:srgbClr val="333300"/>
                </a:solidFill>
                <a:latin typeface="NikoshBAN" pitchFamily="2" charset="0"/>
                <a:cs typeface="NikoshBAN" pitchFamily="2" charset="0"/>
              </a:rPr>
              <a:t>পরিবার</a:t>
            </a:r>
            <a:r>
              <a:rPr lang="en-US" sz="4800" b="1" dirty="0">
                <a:solidFill>
                  <a:srgbClr val="333300"/>
                </a:solidFill>
                <a:latin typeface="NikoshBAN" pitchFamily="2" charset="0"/>
                <a:cs typeface="NikoshBAN" pitchFamily="2" charset="0"/>
              </a:rPr>
              <a:t> 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47850" y="1628801"/>
            <a:ext cx="4703806" cy="40324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61685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79512" y="1772816"/>
            <a:ext cx="3888432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lnSpc>
                <a:spcPct val="150000"/>
              </a:lnSpc>
              <a:buFont typeface="Wingdings" pitchFamily="2" charset="2"/>
              <a:buChar char="Ø"/>
            </a:pPr>
            <a:r>
              <a:rPr lang="en-US" sz="3600" b="1" dirty="0" err="1">
                <a:latin typeface="NikoshBAN" pitchFamily="2" charset="0"/>
                <a:cs typeface="NikoshBAN" pitchFamily="2" charset="0"/>
              </a:rPr>
              <a:t>একজন</a:t>
            </a:r>
            <a:r>
              <a:rPr lang="en-US" sz="36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atin typeface="NikoshBAN" pitchFamily="2" charset="0"/>
                <a:cs typeface="NikoshBAN" pitchFamily="2" charset="0"/>
              </a:rPr>
              <a:t>পুরুষ</a:t>
            </a:r>
            <a:endParaRPr lang="en-US" sz="3600" b="1" dirty="0">
              <a:latin typeface="NikoshBAN" pitchFamily="2" charset="0"/>
              <a:cs typeface="NikoshBAN" pitchFamily="2" charset="0"/>
            </a:endParaRPr>
          </a:p>
          <a:p>
            <a:pPr marL="457200" indent="-457200">
              <a:lnSpc>
                <a:spcPct val="150000"/>
              </a:lnSpc>
              <a:buFont typeface="Wingdings" pitchFamily="2" charset="2"/>
              <a:buChar char="Ø"/>
            </a:pPr>
            <a:r>
              <a:rPr lang="en-US" sz="3600" b="1" dirty="0" err="1">
                <a:latin typeface="NikoshBAN" pitchFamily="2" charset="0"/>
                <a:cs typeface="NikoshBAN" pitchFamily="2" charset="0"/>
              </a:rPr>
              <a:t>একাধিক</a:t>
            </a:r>
            <a:r>
              <a:rPr lang="en-US" sz="36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atin typeface="NikoshBAN" pitchFamily="2" charset="0"/>
                <a:cs typeface="NikoshBAN" pitchFamily="2" charset="0"/>
              </a:rPr>
              <a:t>মহিলা</a:t>
            </a:r>
            <a:endParaRPr lang="en-US" sz="3600" b="1" dirty="0">
              <a:latin typeface="NikoshBAN" pitchFamily="2" charset="0"/>
              <a:cs typeface="NikoshBAN" pitchFamily="2" charset="0"/>
            </a:endParaRPr>
          </a:p>
          <a:p>
            <a:pPr marL="457200" indent="-457200">
              <a:lnSpc>
                <a:spcPct val="150000"/>
              </a:lnSpc>
              <a:buFont typeface="Wingdings" pitchFamily="2" charset="2"/>
              <a:buChar char="Ø"/>
            </a:pPr>
            <a:r>
              <a:rPr lang="en-US" sz="3600" b="1" dirty="0" err="1">
                <a:latin typeface="NikoshBAN" pitchFamily="2" charset="0"/>
                <a:cs typeface="NikoshBAN" pitchFamily="2" charset="0"/>
              </a:rPr>
              <a:t>বিবাহের</a:t>
            </a:r>
            <a:r>
              <a:rPr lang="en-US" sz="36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atin typeface="NikoshBAN" pitchFamily="2" charset="0"/>
                <a:cs typeface="NikoshBAN" pitchFamily="2" charset="0"/>
              </a:rPr>
              <a:t>মাধ্যমে</a:t>
            </a:r>
            <a:r>
              <a:rPr lang="en-US" sz="3600" b="1" dirty="0">
                <a:latin typeface="NikoshBAN" pitchFamily="2" charset="0"/>
                <a:cs typeface="NikoshBAN" pitchFamily="2" charset="0"/>
              </a:rPr>
              <a:t> </a:t>
            </a:r>
          </a:p>
          <a:p>
            <a:pPr marL="457200" indent="-457200">
              <a:lnSpc>
                <a:spcPct val="150000"/>
              </a:lnSpc>
              <a:buFont typeface="Wingdings" pitchFamily="2" charset="2"/>
              <a:buChar char="Ø"/>
            </a:pPr>
            <a:r>
              <a:rPr lang="en-US" sz="3600" b="1" dirty="0" err="1">
                <a:latin typeface="NikoshBAN" pitchFamily="2" charset="0"/>
                <a:cs typeface="NikoshBAN" pitchFamily="2" charset="0"/>
              </a:rPr>
              <a:t>একত্রে</a:t>
            </a:r>
            <a:r>
              <a:rPr lang="en-US" sz="36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atin typeface="NikoshBAN" pitchFamily="2" charset="0"/>
                <a:cs typeface="NikoshBAN" pitchFamily="2" charset="0"/>
              </a:rPr>
              <a:t>বসবাস</a:t>
            </a:r>
            <a:r>
              <a:rPr lang="en-US" sz="3600" b="1" dirty="0">
                <a:latin typeface="NikoshBAN" pitchFamily="2" charset="0"/>
                <a:cs typeface="NikoshBAN" pitchFamily="2" charset="0"/>
              </a:rPr>
              <a:t> 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436943" y="620688"/>
            <a:ext cx="648072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 err="1">
                <a:latin typeface="NikoshBAN" pitchFamily="2" charset="0"/>
                <a:cs typeface="NikoshBAN" pitchFamily="2" charset="0"/>
              </a:rPr>
              <a:t>বহুপত্নীক</a:t>
            </a:r>
            <a:r>
              <a:rPr lang="en-US" sz="48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>
                <a:latin typeface="NikoshBAN" pitchFamily="2" charset="0"/>
                <a:cs typeface="NikoshBAN" pitchFamily="2" charset="0"/>
              </a:rPr>
              <a:t>পরিবার</a:t>
            </a:r>
            <a:r>
              <a:rPr lang="en-US" sz="4800" b="1" dirty="0">
                <a:latin typeface="NikoshBAN" pitchFamily="2" charset="0"/>
                <a:cs typeface="NikoshBAN" pitchFamily="2" charset="0"/>
              </a:rPr>
              <a:t> 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3968" y="2564904"/>
            <a:ext cx="3657600" cy="38892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25130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79512" y="1772816"/>
            <a:ext cx="4608512" cy="32316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lnSpc>
                <a:spcPct val="150000"/>
              </a:lnSpc>
              <a:buFont typeface="Wingdings" pitchFamily="2" charset="2"/>
              <a:buChar char="Ø"/>
            </a:pPr>
            <a:r>
              <a:rPr lang="en-US" sz="3200" b="1" dirty="0" err="1">
                <a:latin typeface="NikoshBAN" pitchFamily="2" charset="0"/>
                <a:cs typeface="NikoshBAN" pitchFamily="2" charset="0"/>
              </a:rPr>
              <a:t>ছেলে</a:t>
            </a:r>
            <a:r>
              <a:rPr lang="en-US" sz="32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atin typeface="NikoshBAN" pitchFamily="2" charset="0"/>
                <a:cs typeface="NikoshBAN" pitchFamily="2" charset="0"/>
              </a:rPr>
              <a:t>মেয়েরা</a:t>
            </a:r>
            <a:r>
              <a:rPr lang="en-US" sz="32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atin typeface="NikoshBAN" pitchFamily="2" charset="0"/>
                <a:cs typeface="NikoshBAN" pitchFamily="2" charset="0"/>
              </a:rPr>
              <a:t>মায়ের</a:t>
            </a:r>
            <a:r>
              <a:rPr lang="en-US" sz="32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atin typeface="NikoshBAN" pitchFamily="2" charset="0"/>
                <a:cs typeface="NikoshBAN" pitchFamily="2" charset="0"/>
              </a:rPr>
              <a:t>পরিচয়ে</a:t>
            </a:r>
            <a:r>
              <a:rPr lang="en-US" sz="32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atin typeface="NikoshBAN" pitchFamily="2" charset="0"/>
                <a:cs typeface="NikoshBAN" pitchFamily="2" charset="0"/>
              </a:rPr>
              <a:t>বড়</a:t>
            </a:r>
            <a:r>
              <a:rPr lang="en-US" sz="32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3200" b="1" dirty="0">
                <a:latin typeface="NikoshBAN" pitchFamily="2" charset="0"/>
                <a:cs typeface="NikoshBAN" pitchFamily="2" charset="0"/>
              </a:rPr>
              <a:t> </a:t>
            </a:r>
          </a:p>
          <a:p>
            <a:pPr marL="457200" indent="-457200">
              <a:lnSpc>
                <a:spcPct val="150000"/>
              </a:lnSpc>
              <a:buFont typeface="Wingdings" pitchFamily="2" charset="2"/>
              <a:buChar char="Ø"/>
            </a:pPr>
            <a:r>
              <a:rPr lang="en-US" sz="3600" b="1" dirty="0" err="1">
                <a:latin typeface="NikoshBAN" pitchFamily="2" charset="0"/>
                <a:cs typeface="NikoshBAN" pitchFamily="2" charset="0"/>
              </a:rPr>
              <a:t>পরিবারের</a:t>
            </a:r>
            <a:r>
              <a:rPr lang="en-US" sz="36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atin typeface="NikoshBAN" pitchFamily="2" charset="0"/>
                <a:cs typeface="NikoshBAN" pitchFamily="2" charset="0"/>
              </a:rPr>
              <a:t>প্রধান</a:t>
            </a:r>
            <a:r>
              <a:rPr lang="en-US" sz="36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atin typeface="NikoshBAN" pitchFamily="2" charset="0"/>
                <a:cs typeface="NikoshBAN" pitchFamily="2" charset="0"/>
              </a:rPr>
              <a:t>মা</a:t>
            </a:r>
            <a:r>
              <a:rPr lang="en-US" sz="3600" b="1" dirty="0">
                <a:latin typeface="NikoshBAN" pitchFamily="2" charset="0"/>
                <a:cs typeface="NikoshBAN" pitchFamily="2" charset="0"/>
              </a:rPr>
              <a:t> </a:t>
            </a:r>
          </a:p>
          <a:p>
            <a:pPr marL="457200" indent="-457200">
              <a:lnSpc>
                <a:spcPct val="150000"/>
              </a:lnSpc>
              <a:buFont typeface="Wingdings" pitchFamily="2" charset="2"/>
              <a:buChar char="Ø"/>
            </a:pPr>
            <a:r>
              <a:rPr lang="en-US" sz="3600" b="1" dirty="0" err="1">
                <a:latin typeface="NikoshBAN" pitchFamily="2" charset="0"/>
                <a:cs typeface="NikoshBAN" pitchFamily="2" charset="0"/>
              </a:rPr>
              <a:t>পরিবার</a:t>
            </a:r>
            <a:r>
              <a:rPr lang="en-US" sz="36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atin typeface="NikoshBAN" pitchFamily="2" charset="0"/>
                <a:cs typeface="NikoshBAN" pitchFamily="2" charset="0"/>
              </a:rPr>
              <a:t>মায়ের</a:t>
            </a:r>
            <a:r>
              <a:rPr lang="en-US" sz="36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atin typeface="NikoshBAN" pitchFamily="2" charset="0"/>
                <a:cs typeface="NikoshBAN" pitchFamily="2" charset="0"/>
              </a:rPr>
              <a:t>নির্দেশে</a:t>
            </a:r>
            <a:r>
              <a:rPr lang="en-US" sz="36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atin typeface="NikoshBAN" pitchFamily="2" charset="0"/>
                <a:cs typeface="NikoshBAN" pitchFamily="2" charset="0"/>
              </a:rPr>
              <a:t>চলে</a:t>
            </a:r>
            <a:endParaRPr lang="en-US" sz="36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899592" y="332656"/>
            <a:ext cx="619268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 err="1">
                <a:solidFill>
                  <a:schemeClr val="accent5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মাতৃপ্রধান</a:t>
            </a:r>
            <a:r>
              <a:rPr lang="en-US" sz="4800" b="1" dirty="0">
                <a:solidFill>
                  <a:schemeClr val="accent5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>
                <a:solidFill>
                  <a:schemeClr val="accent5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পরিবার</a:t>
            </a:r>
            <a:r>
              <a:rPr lang="en-US" sz="4800" b="1" dirty="0">
                <a:solidFill>
                  <a:schemeClr val="accent5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2040" y="1397000"/>
            <a:ext cx="3816424" cy="43362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12168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79512" y="1772816"/>
            <a:ext cx="4608512" cy="32316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lnSpc>
                <a:spcPct val="150000"/>
              </a:lnSpc>
              <a:buFont typeface="Wingdings" pitchFamily="2" charset="2"/>
              <a:buChar char="Ø"/>
            </a:pPr>
            <a:r>
              <a:rPr lang="en-US" sz="3200" b="1" dirty="0" err="1">
                <a:latin typeface="NikoshBAN" pitchFamily="2" charset="0"/>
                <a:cs typeface="NikoshBAN" pitchFamily="2" charset="0"/>
              </a:rPr>
              <a:t>ছেলে</a:t>
            </a:r>
            <a:r>
              <a:rPr lang="en-US" sz="32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atin typeface="NikoshBAN" pitchFamily="2" charset="0"/>
                <a:cs typeface="NikoshBAN" pitchFamily="2" charset="0"/>
              </a:rPr>
              <a:t>মেয়েরা</a:t>
            </a:r>
            <a:r>
              <a:rPr lang="en-US" sz="32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atin typeface="NikoshBAN" pitchFamily="2" charset="0"/>
                <a:cs typeface="NikoshBAN" pitchFamily="2" charset="0"/>
              </a:rPr>
              <a:t>পিতার</a:t>
            </a:r>
            <a:r>
              <a:rPr lang="en-US" sz="32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atin typeface="NikoshBAN" pitchFamily="2" charset="0"/>
                <a:cs typeface="NikoshBAN" pitchFamily="2" charset="0"/>
              </a:rPr>
              <a:t>পরিচয়ে</a:t>
            </a:r>
            <a:r>
              <a:rPr lang="en-US" sz="32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atin typeface="NikoshBAN" pitchFamily="2" charset="0"/>
                <a:cs typeface="NikoshBAN" pitchFamily="2" charset="0"/>
              </a:rPr>
              <a:t>বড়</a:t>
            </a:r>
            <a:r>
              <a:rPr lang="en-US" sz="32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3200" b="1" dirty="0">
                <a:latin typeface="NikoshBAN" pitchFamily="2" charset="0"/>
                <a:cs typeface="NikoshBAN" pitchFamily="2" charset="0"/>
              </a:rPr>
              <a:t> </a:t>
            </a:r>
          </a:p>
          <a:p>
            <a:pPr marL="457200" indent="-457200">
              <a:lnSpc>
                <a:spcPct val="150000"/>
              </a:lnSpc>
              <a:buFont typeface="Wingdings" pitchFamily="2" charset="2"/>
              <a:buChar char="Ø"/>
            </a:pPr>
            <a:r>
              <a:rPr lang="en-US" sz="3600" b="1" dirty="0" err="1">
                <a:latin typeface="NikoshBAN" pitchFamily="2" charset="0"/>
                <a:cs typeface="NikoshBAN" pitchFamily="2" charset="0"/>
              </a:rPr>
              <a:t>পরিবারের</a:t>
            </a:r>
            <a:r>
              <a:rPr lang="en-US" sz="36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atin typeface="NikoshBAN" pitchFamily="2" charset="0"/>
                <a:cs typeface="NikoshBAN" pitchFamily="2" charset="0"/>
              </a:rPr>
              <a:t>প্রধান</a:t>
            </a:r>
            <a:r>
              <a:rPr lang="en-US" sz="36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atin typeface="NikoshBAN" pitchFamily="2" charset="0"/>
                <a:cs typeface="NikoshBAN" pitchFamily="2" charset="0"/>
              </a:rPr>
              <a:t>পিতা</a:t>
            </a:r>
            <a:r>
              <a:rPr lang="en-US" sz="3600" b="1" dirty="0">
                <a:latin typeface="NikoshBAN" pitchFamily="2" charset="0"/>
                <a:cs typeface="NikoshBAN" pitchFamily="2" charset="0"/>
              </a:rPr>
              <a:t> </a:t>
            </a:r>
          </a:p>
          <a:p>
            <a:pPr marL="457200" indent="-457200">
              <a:lnSpc>
                <a:spcPct val="150000"/>
              </a:lnSpc>
              <a:buFont typeface="Wingdings" pitchFamily="2" charset="2"/>
              <a:buChar char="Ø"/>
            </a:pPr>
            <a:r>
              <a:rPr lang="en-US" sz="3600" b="1" dirty="0" err="1">
                <a:latin typeface="NikoshBAN" pitchFamily="2" charset="0"/>
                <a:cs typeface="NikoshBAN" pitchFamily="2" charset="0"/>
              </a:rPr>
              <a:t>পরিবার</a:t>
            </a:r>
            <a:r>
              <a:rPr lang="en-US" sz="36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atin typeface="NikoshBAN" pitchFamily="2" charset="0"/>
                <a:cs typeface="NikoshBAN" pitchFamily="2" charset="0"/>
              </a:rPr>
              <a:t>পিতার</a:t>
            </a:r>
            <a:r>
              <a:rPr lang="en-US" sz="36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atin typeface="NikoshBAN" pitchFamily="2" charset="0"/>
                <a:cs typeface="NikoshBAN" pitchFamily="2" charset="0"/>
              </a:rPr>
              <a:t>নির্দেশে</a:t>
            </a:r>
            <a:r>
              <a:rPr lang="en-US" sz="36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atin typeface="NikoshBAN" pitchFamily="2" charset="0"/>
                <a:cs typeface="NikoshBAN" pitchFamily="2" charset="0"/>
              </a:rPr>
              <a:t>চলে</a:t>
            </a:r>
            <a:endParaRPr lang="en-US" sz="36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619672" y="476672"/>
            <a:ext cx="561662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 err="1">
                <a:solidFill>
                  <a:schemeClr val="accent5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পিতৃপ্রধান</a:t>
            </a:r>
            <a:r>
              <a:rPr lang="en-US" sz="4800" b="1" dirty="0">
                <a:solidFill>
                  <a:schemeClr val="accent5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>
                <a:solidFill>
                  <a:schemeClr val="accent5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পরিবার</a:t>
            </a:r>
            <a:r>
              <a:rPr lang="en-US" sz="4800" b="1" dirty="0">
                <a:solidFill>
                  <a:schemeClr val="accent5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2040" y="1309687"/>
            <a:ext cx="3816424" cy="4238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62401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51520" y="1133356"/>
            <a:ext cx="5040560" cy="38241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b="1" dirty="0" err="1" smtClean="0">
                <a:latin typeface="NikoshBAN" pitchFamily="2" charset="0"/>
                <a:cs typeface="NikoshBAN" pitchFamily="2" charset="0"/>
              </a:rPr>
              <a:t>স্বামী-স্ত্রী</a:t>
            </a:r>
            <a:r>
              <a:rPr lang="en-US" sz="2400" b="1" dirty="0" smtClean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2400" b="1" dirty="0" err="1" smtClean="0">
                <a:latin typeface="NikoshBAN" pitchFamily="2" charset="0"/>
                <a:cs typeface="NikoshBAN" pitchFamily="2" charset="0"/>
              </a:rPr>
              <a:t>সন্তান-সন্ততি</a:t>
            </a:r>
            <a:r>
              <a:rPr lang="en-US" sz="2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latin typeface="NikoshBAN" pitchFamily="2" charset="0"/>
                <a:cs typeface="NikoshBAN" pitchFamily="2" charset="0"/>
              </a:rPr>
              <a:t>নিয়ে</a:t>
            </a:r>
            <a:r>
              <a:rPr lang="en-US" sz="2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latin typeface="NikoshBAN" pitchFamily="2" charset="0"/>
                <a:cs typeface="NikoshBAN" pitchFamily="2" charset="0"/>
              </a:rPr>
              <a:t>যে</a:t>
            </a:r>
            <a:r>
              <a:rPr lang="en-US" sz="2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latin typeface="NikoshBAN" pitchFamily="2" charset="0"/>
                <a:cs typeface="NikoshBAN" pitchFamily="2" charset="0"/>
              </a:rPr>
              <a:t>পরিবার</a:t>
            </a:r>
            <a:r>
              <a:rPr lang="en-US" sz="2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latin typeface="NikoshBAN" pitchFamily="2" charset="0"/>
                <a:cs typeface="NikoshBAN" pitchFamily="2" charset="0"/>
              </a:rPr>
              <a:t>গড়ে</a:t>
            </a:r>
            <a:r>
              <a:rPr lang="en-US" sz="2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latin typeface="NikoshBAN" pitchFamily="2" charset="0"/>
                <a:cs typeface="NikoshBAN" pitchFamily="2" charset="0"/>
              </a:rPr>
              <a:t>ওঠে</a:t>
            </a:r>
            <a:r>
              <a:rPr lang="en-US" sz="2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latin typeface="NikoshBAN" pitchFamily="2" charset="0"/>
                <a:cs typeface="NikoshBAN" pitchFamily="2" charset="0"/>
              </a:rPr>
              <a:t>তাকে</a:t>
            </a:r>
            <a:r>
              <a:rPr lang="en-US" sz="2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latin typeface="NikoshBAN" pitchFamily="2" charset="0"/>
                <a:cs typeface="NikoshBAN" pitchFamily="2" charset="0"/>
              </a:rPr>
              <a:t>একক</a:t>
            </a:r>
            <a:r>
              <a:rPr lang="en-US" sz="2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latin typeface="NikoshBAN" pitchFamily="2" charset="0"/>
                <a:cs typeface="NikoshBAN" pitchFamily="2" charset="0"/>
              </a:rPr>
              <a:t>পরিবার</a:t>
            </a:r>
            <a:r>
              <a:rPr lang="en-US" sz="2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latin typeface="NikoshBAN" pitchFamily="2" charset="0"/>
                <a:cs typeface="NikoshBAN" pitchFamily="2" charset="0"/>
              </a:rPr>
              <a:t>বলে</a:t>
            </a:r>
            <a:r>
              <a:rPr lang="en-US" sz="2400" b="1" dirty="0" smtClean="0">
                <a:latin typeface="NikoshBAN" pitchFamily="2" charset="0"/>
                <a:cs typeface="NikoshBAN" pitchFamily="2" charset="0"/>
              </a:rPr>
              <a:t> ।</a:t>
            </a:r>
          </a:p>
          <a:p>
            <a:pPr algn="ctr">
              <a:lnSpc>
                <a:spcPct val="150000"/>
              </a:lnSpc>
            </a:pPr>
            <a:r>
              <a:rPr lang="en-US" sz="3200" b="1" u="sng" dirty="0" err="1" smtClean="0">
                <a:latin typeface="NikoshBAN" pitchFamily="2" charset="0"/>
                <a:cs typeface="NikoshBAN" pitchFamily="2" charset="0"/>
              </a:rPr>
              <a:t>পরিবারের</a:t>
            </a:r>
            <a:r>
              <a:rPr lang="en-US" sz="3200" b="1" u="sng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u="sng" dirty="0" err="1" smtClean="0">
                <a:latin typeface="NikoshBAN" pitchFamily="2" charset="0"/>
                <a:cs typeface="NikoshBAN" pitchFamily="2" charset="0"/>
              </a:rPr>
              <a:t>সদস্য</a:t>
            </a:r>
            <a:endParaRPr lang="en-US" sz="3200" b="1" u="sng" dirty="0">
              <a:latin typeface="NikoshBAN" pitchFamily="2" charset="0"/>
              <a:cs typeface="NikoshBAN" pitchFamily="2" charset="0"/>
            </a:endParaRPr>
          </a:p>
          <a:p>
            <a:pPr>
              <a:lnSpc>
                <a:spcPct val="150000"/>
              </a:lnSpc>
            </a:pPr>
            <a:r>
              <a:rPr lang="as-IN" sz="2800" dirty="0">
                <a:latin typeface="NikoshBAN" pitchFamily="2" charset="0"/>
                <a:cs typeface="NikoshBAN" pitchFamily="2" charset="0"/>
              </a:rPr>
              <a:t>একক পরিবারে মা, বাবা, ভাই ও বোন থাকে।</a:t>
            </a:r>
            <a:endParaRPr lang="en-US" sz="2800" b="1" dirty="0">
              <a:latin typeface="NikoshBAN" pitchFamily="2" charset="0"/>
              <a:cs typeface="NikoshBAN" pitchFamily="2" charset="0"/>
            </a:endParaRPr>
          </a:p>
          <a:p>
            <a:pPr>
              <a:lnSpc>
                <a:spcPct val="150000"/>
              </a:lnSpc>
            </a:pPr>
            <a:r>
              <a:rPr lang="en-US" sz="28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তবে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একক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পরিবারে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সন্তান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সন্ততি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নাও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থাকতে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পারে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।</a:t>
            </a:r>
            <a:endParaRPr lang="en-US" sz="28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123728" y="358171"/>
            <a:ext cx="525658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 err="1" smtClean="0">
                <a:latin typeface="NikoshBAN" pitchFamily="2" charset="0"/>
                <a:cs typeface="NikoshBAN" pitchFamily="2" charset="0"/>
              </a:rPr>
              <a:t>একক</a:t>
            </a:r>
            <a:r>
              <a:rPr lang="en-US" sz="4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 smtClean="0">
                <a:latin typeface="NikoshBAN" pitchFamily="2" charset="0"/>
                <a:cs typeface="NikoshBAN" pitchFamily="2" charset="0"/>
              </a:rPr>
              <a:t>পরিবার</a:t>
            </a:r>
            <a:r>
              <a:rPr lang="en-US" sz="4800" b="1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4800" b="1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71592" y="1772816"/>
            <a:ext cx="3672408" cy="38164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24191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51520" y="1163653"/>
            <a:ext cx="4608512" cy="57246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lnSpc>
                <a:spcPct val="150000"/>
              </a:lnSpc>
              <a:buFont typeface="Wingdings" pitchFamily="2" charset="2"/>
              <a:buChar char="Ø"/>
            </a:pP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স্বামী-স্ত্রী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</a:p>
          <a:p>
            <a:pPr marL="457200" indent="-457200">
              <a:lnSpc>
                <a:spcPct val="150000"/>
              </a:lnSpc>
              <a:buFont typeface="Wingdings" pitchFamily="2" charset="2"/>
              <a:buChar char="Ø"/>
            </a:pP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সন্তান-সন্ততি</a:t>
            </a:r>
            <a:endParaRPr lang="en-US" sz="4000" b="1" dirty="0" smtClean="0">
              <a:latin typeface="NikoshBAN" pitchFamily="2" charset="0"/>
              <a:cs typeface="NikoshBAN" pitchFamily="2" charset="0"/>
            </a:endParaRPr>
          </a:p>
          <a:p>
            <a:pPr marL="457200" indent="-457200">
              <a:lnSpc>
                <a:spcPct val="150000"/>
              </a:lnSpc>
              <a:buFont typeface="Wingdings" pitchFamily="2" charset="2"/>
              <a:buChar char="Ø"/>
            </a:pP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মা-বাবা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</a:p>
          <a:p>
            <a:pPr marL="457200" indent="-457200">
              <a:lnSpc>
                <a:spcPct val="150000"/>
              </a:lnSpc>
              <a:buFont typeface="Wingdings" pitchFamily="2" charset="2"/>
              <a:buChar char="Ø"/>
            </a:pP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ভাই-বোন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</a:p>
          <a:p>
            <a:pPr marL="457200" indent="-457200">
              <a:lnSpc>
                <a:spcPct val="150000"/>
              </a:lnSpc>
              <a:buFont typeface="Wingdings" pitchFamily="2" charset="2"/>
              <a:buChar char="Ø"/>
            </a:pP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দাদা-দাদী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</a:p>
          <a:p>
            <a:pPr marL="457200" indent="-457200">
              <a:lnSpc>
                <a:spcPct val="150000"/>
              </a:lnSpc>
              <a:buFont typeface="Wingdings" pitchFamily="2" charset="2"/>
              <a:buChar char="Ø"/>
            </a:pP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অন্যান্য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আত্মীয়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স্বজন</a:t>
            </a:r>
            <a:r>
              <a:rPr lang="en-US" sz="4800" b="1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48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259632" y="332656"/>
            <a:ext cx="662473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যৌথ</a:t>
            </a:r>
            <a:r>
              <a:rPr lang="en-US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পরিবারের</a:t>
            </a:r>
            <a:r>
              <a:rPr lang="en-US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সদস্য</a:t>
            </a:r>
            <a:r>
              <a:rPr lang="en-US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4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1960" y="1340768"/>
            <a:ext cx="5112568" cy="45901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23451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572000" y="1346615"/>
            <a:ext cx="4752528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6000" b="1" dirty="0">
                <a:latin typeface="NikoshBAN" pitchFamily="2" charset="0"/>
                <a:cs typeface="NikoshBAN" pitchFamily="2" charset="0"/>
              </a:rPr>
              <a:t>প</a:t>
            </a:r>
            <a:r>
              <a:rPr lang="en-US" sz="6000" b="1" dirty="0" err="1">
                <a:latin typeface="NikoshBAN" pitchFamily="2" charset="0"/>
                <a:cs typeface="NikoshBAN" pitchFamily="2" charset="0"/>
              </a:rPr>
              <a:t>াঠ</a:t>
            </a:r>
            <a:r>
              <a:rPr lang="en-US" sz="60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b="1" dirty="0" err="1">
                <a:latin typeface="NikoshBAN" pitchFamily="2" charset="0"/>
                <a:cs typeface="NikoshBAN" pitchFamily="2" charset="0"/>
              </a:rPr>
              <a:t>পরিচিতি</a:t>
            </a:r>
            <a:endParaRPr lang="en-US" sz="6000" b="1" dirty="0"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পৌরনীতি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নাগরিকতা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নবম-দশম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শ্রেণি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</a:p>
          <a:p>
            <a:pPr algn="ctr"/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অধ্যায়ঃ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প্রথম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সময়ঃ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৫০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মিঃ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0789B66-4482-4E43-A176-019523B8E506}"/>
              </a:ext>
            </a:extLst>
          </p:cNvPr>
          <p:cNvSpPr txBox="1"/>
          <p:nvPr/>
        </p:nvSpPr>
        <p:spPr>
          <a:xfrm>
            <a:off x="0" y="1299583"/>
            <a:ext cx="4932040" cy="44627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শিক্ষক</a:t>
            </a:r>
            <a:r>
              <a:rPr lang="en-US" sz="6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pPr algn="ctr"/>
            <a:r>
              <a:rPr lang="en-US" sz="6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পরিচিত</a:t>
            </a:r>
            <a:endParaRPr lang="en-US" sz="6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4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জীবন</a:t>
            </a:r>
            <a:r>
              <a:rPr lang="en-US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         </a:t>
            </a:r>
            <a:r>
              <a:rPr lang="en-US" sz="4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দাস</a:t>
            </a:r>
            <a:endParaRPr lang="en-US" sz="4000" b="1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সহকারী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         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শিক্ষক</a:t>
            </a:r>
            <a:endParaRPr lang="en-US" sz="3200" b="1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endParaRPr lang="en-US" sz="2400" b="1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2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বি.এস.সি</a:t>
            </a:r>
            <a:r>
              <a:rPr lang="en-US" sz="2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মাধ্যমিক</a:t>
            </a:r>
            <a:r>
              <a:rPr lang="en-US" sz="2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বিদ্যালয়,বারাকপুর,বাগেরহাট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 </a:t>
            </a:r>
            <a:endParaRPr lang="en-US" sz="32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1680" y="3212977"/>
            <a:ext cx="1728192" cy="15121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2383720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627784" y="836712"/>
            <a:ext cx="282641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as-IN" sz="3600" u="sng" dirty="0"/>
              <a:t>যৌথ পরিবার </a:t>
            </a:r>
            <a:endParaRPr lang="en-US" sz="3600" u="sng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539552" y="1916832"/>
            <a:ext cx="7776864" cy="1872208"/>
          </a:xfrm>
        </p:spPr>
        <p:txBody>
          <a:bodyPr>
            <a:noAutofit/>
          </a:bodyPr>
          <a:lstStyle/>
          <a:p>
            <a:pPr algn="just"/>
            <a:r>
              <a:rPr lang="en-US" b="1" dirty="0" err="1" smtClean="0">
                <a:solidFill>
                  <a:srgbClr val="008080"/>
                </a:solidFill>
                <a:latin typeface="NikoshBAN" pitchFamily="2" charset="0"/>
                <a:cs typeface="NikoshBAN" pitchFamily="2" charset="0"/>
              </a:rPr>
              <a:t>স্বামী-স্ত্রী</a:t>
            </a:r>
            <a:r>
              <a:rPr lang="en-US" b="1" dirty="0" smtClean="0">
                <a:solidFill>
                  <a:srgbClr val="008080"/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en-US" b="1" dirty="0" err="1" smtClean="0">
                <a:solidFill>
                  <a:srgbClr val="008080"/>
                </a:solidFill>
                <a:latin typeface="NikoshBAN" pitchFamily="2" charset="0"/>
                <a:cs typeface="NikoshBAN" pitchFamily="2" charset="0"/>
              </a:rPr>
              <a:t>সন্তান-সন্ততি,চাচা-চাচি</a:t>
            </a:r>
            <a:r>
              <a:rPr lang="en-US" b="1" dirty="0" smtClean="0">
                <a:solidFill>
                  <a:srgbClr val="008080"/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en-US" b="1" dirty="0" err="1" smtClean="0">
                <a:solidFill>
                  <a:srgbClr val="008080"/>
                </a:solidFill>
                <a:latin typeface="NikoshBAN" pitchFamily="2" charset="0"/>
                <a:cs typeface="NikoshBAN" pitchFamily="2" charset="0"/>
              </a:rPr>
              <a:t>দাদা-দাদি</a:t>
            </a:r>
            <a:r>
              <a:rPr lang="en-US" b="1" dirty="0" smtClean="0">
                <a:solidFill>
                  <a:srgbClr val="008080"/>
                </a:solidFill>
                <a:latin typeface="NikoshBAN" pitchFamily="2" charset="0"/>
                <a:cs typeface="NikoshBAN" pitchFamily="2" charset="0"/>
              </a:rPr>
              <a:t>,  </a:t>
            </a:r>
            <a:r>
              <a:rPr lang="en-US" b="1" dirty="0" err="1" smtClean="0">
                <a:solidFill>
                  <a:srgbClr val="008080"/>
                </a:solidFill>
                <a:latin typeface="NikoshBAN" pitchFamily="2" charset="0"/>
                <a:cs typeface="NikoshBAN" pitchFamily="2" charset="0"/>
              </a:rPr>
              <a:t>নানা-নানি</a:t>
            </a:r>
            <a:r>
              <a:rPr lang="en-US" b="1" dirty="0" smtClean="0">
                <a:solidFill>
                  <a:srgbClr val="00808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 smtClean="0">
                <a:solidFill>
                  <a:srgbClr val="008080"/>
                </a:solidFill>
                <a:latin typeface="NikoshBAN" pitchFamily="2" charset="0"/>
                <a:cs typeface="NikoshBAN" pitchFamily="2" charset="0"/>
              </a:rPr>
              <a:t>নিয়ে</a:t>
            </a:r>
            <a:r>
              <a:rPr lang="en-US" b="1" dirty="0" smtClean="0">
                <a:solidFill>
                  <a:srgbClr val="00808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 smtClean="0">
                <a:solidFill>
                  <a:srgbClr val="008080"/>
                </a:solidFill>
                <a:latin typeface="NikoshBAN" pitchFamily="2" charset="0"/>
                <a:cs typeface="NikoshBAN" pitchFamily="2" charset="0"/>
              </a:rPr>
              <a:t>যে</a:t>
            </a:r>
            <a:r>
              <a:rPr lang="en-US" b="1" dirty="0" smtClean="0">
                <a:solidFill>
                  <a:srgbClr val="00808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 smtClean="0">
                <a:solidFill>
                  <a:srgbClr val="008080"/>
                </a:solidFill>
                <a:latin typeface="NikoshBAN" pitchFamily="2" charset="0"/>
                <a:cs typeface="NikoshBAN" pitchFamily="2" charset="0"/>
              </a:rPr>
              <a:t>পরিবার</a:t>
            </a:r>
            <a:r>
              <a:rPr lang="en-US" b="1" dirty="0" smtClean="0">
                <a:solidFill>
                  <a:srgbClr val="00808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 smtClean="0">
                <a:solidFill>
                  <a:srgbClr val="008080"/>
                </a:solidFill>
                <a:latin typeface="NikoshBAN" pitchFamily="2" charset="0"/>
                <a:cs typeface="NikoshBAN" pitchFamily="2" charset="0"/>
              </a:rPr>
              <a:t>গড়ে</a:t>
            </a:r>
            <a:r>
              <a:rPr lang="en-US" b="1" dirty="0" smtClean="0">
                <a:solidFill>
                  <a:srgbClr val="00808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 smtClean="0">
                <a:solidFill>
                  <a:srgbClr val="008080"/>
                </a:solidFill>
                <a:latin typeface="NikoshBAN" pitchFamily="2" charset="0"/>
                <a:cs typeface="NikoshBAN" pitchFamily="2" charset="0"/>
              </a:rPr>
              <a:t>ওঠে</a:t>
            </a:r>
            <a:r>
              <a:rPr lang="en-US" b="1" dirty="0" smtClean="0">
                <a:solidFill>
                  <a:srgbClr val="00808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 smtClean="0">
                <a:solidFill>
                  <a:srgbClr val="008080"/>
                </a:solidFill>
                <a:latin typeface="NikoshBAN" pitchFamily="2" charset="0"/>
                <a:cs typeface="NikoshBAN" pitchFamily="2" charset="0"/>
              </a:rPr>
              <a:t>তাকে</a:t>
            </a:r>
            <a:r>
              <a:rPr lang="en-US" b="1" dirty="0" smtClean="0">
                <a:solidFill>
                  <a:srgbClr val="00808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 smtClean="0">
                <a:solidFill>
                  <a:srgbClr val="008080"/>
                </a:solidFill>
                <a:latin typeface="NikoshBAN" pitchFamily="2" charset="0"/>
                <a:cs typeface="NikoshBAN" pitchFamily="2" charset="0"/>
              </a:rPr>
              <a:t>যৌথ</a:t>
            </a:r>
            <a:r>
              <a:rPr lang="en-US" b="1" dirty="0" smtClean="0">
                <a:solidFill>
                  <a:srgbClr val="00808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 smtClean="0">
                <a:solidFill>
                  <a:srgbClr val="008080"/>
                </a:solidFill>
                <a:latin typeface="NikoshBAN" pitchFamily="2" charset="0"/>
                <a:cs typeface="NikoshBAN" pitchFamily="2" charset="0"/>
              </a:rPr>
              <a:t>পরিবার</a:t>
            </a:r>
            <a:r>
              <a:rPr lang="en-US" b="1" dirty="0" smtClean="0">
                <a:solidFill>
                  <a:srgbClr val="00808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 smtClean="0">
                <a:solidFill>
                  <a:srgbClr val="008080"/>
                </a:solidFill>
                <a:latin typeface="NikoshBAN" pitchFamily="2" charset="0"/>
                <a:cs typeface="NikoshBAN" pitchFamily="2" charset="0"/>
              </a:rPr>
              <a:t>বলে</a:t>
            </a:r>
            <a:r>
              <a:rPr lang="en-US" b="1" dirty="0" smtClean="0">
                <a:solidFill>
                  <a:srgbClr val="008080"/>
                </a:solidFill>
                <a:latin typeface="NikoshBAN" pitchFamily="2" charset="0"/>
                <a:cs typeface="NikoshBAN" pitchFamily="2" charset="0"/>
              </a:rPr>
              <a:t> ।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005082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520" y="1268760"/>
            <a:ext cx="4680520" cy="5112568"/>
          </a:xfrm>
        </p:spPr>
        <p:txBody>
          <a:bodyPr>
            <a:noAutofit/>
          </a:bodyPr>
          <a:lstStyle/>
          <a:p>
            <a:pPr algn="ctr"/>
            <a:r>
              <a:rPr lang="en-US" sz="3200" dirty="0" smtClean="0">
                <a:latin typeface="NikoshBAN" pitchFamily="2" charset="0"/>
                <a:cs typeface="NikoshBAN" pitchFamily="2" charset="0"/>
              </a:rPr>
              <a:t/>
            </a:r>
            <a:br>
              <a:rPr lang="en-US" sz="3200" dirty="0" smtClean="0">
                <a:latin typeface="NikoshBAN" pitchFamily="2" charset="0"/>
                <a:cs typeface="NikoshBAN" pitchFamily="2" charset="0"/>
              </a:rPr>
            </a:br>
            <a:r>
              <a:rPr lang="en-US" sz="3200" dirty="0">
                <a:latin typeface="NikoshBAN" pitchFamily="2" charset="0"/>
                <a:cs typeface="NikoshBAN" pitchFamily="2" charset="0"/>
              </a:rPr>
              <a:t/>
            </a:r>
            <a:br>
              <a:rPr lang="en-US" sz="3200" dirty="0">
                <a:latin typeface="NikoshBAN" pitchFamily="2" charset="0"/>
                <a:cs typeface="NikoshBAN" pitchFamily="2" charset="0"/>
              </a:rPr>
            </a:br>
            <a:r>
              <a:rPr lang="en-US" sz="3200" dirty="0" smtClean="0">
                <a:latin typeface="NikoshBAN" pitchFamily="2" charset="0"/>
                <a:cs typeface="NikoshBAN" pitchFamily="2" charset="0"/>
              </a:rPr>
              <a:t/>
            </a:r>
            <a:br>
              <a:rPr lang="en-US" sz="3200" dirty="0" smtClean="0">
                <a:latin typeface="NikoshBAN" pitchFamily="2" charset="0"/>
                <a:cs typeface="NikoshBAN" pitchFamily="2" charset="0"/>
              </a:rPr>
            </a:b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সুখি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পরিবার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বলতে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আমরা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যা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বুঝি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তা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হল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সবার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সঙ্গে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মানিয়ে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গুছিয়ে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পরিবারের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সদস্যরা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একজন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আরেকজনের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সুখ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-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দু:খ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বুঝতে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পারা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পরিবারে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বড়দের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সম্মান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এবং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ছোটদের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স্নেহ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সবাই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মিলেমিশ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একসাথে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পরিবারে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বসবাস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করা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। 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/>
            </a:r>
            <a:br>
              <a:rPr lang="en-US" sz="3200" dirty="0">
                <a:latin typeface="NikoshBAN" pitchFamily="2" charset="0"/>
                <a:cs typeface="NikoshBAN" pitchFamily="2" charset="0"/>
              </a:rPr>
            </a:b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539552" y="230438"/>
            <a:ext cx="798297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as-IN" sz="4800" dirty="0">
                <a:latin typeface="NikoshBAN" pitchFamily="2" charset="0"/>
                <a:cs typeface="NikoshBAN" pitchFamily="2" charset="0"/>
              </a:rPr>
              <a:t>সুখি পরিবার </a:t>
            </a:r>
            <a:endParaRPr lang="en-US" sz="48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2040" y="854110"/>
            <a:ext cx="3590488" cy="43030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74806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548680"/>
            <a:ext cx="6347715" cy="1440160"/>
          </a:xfrm>
        </p:spPr>
        <p:txBody>
          <a:bodyPr>
            <a:normAutofit/>
          </a:bodyPr>
          <a:lstStyle/>
          <a:p>
            <a:pPr algn="ctr"/>
            <a:r>
              <a:rPr lang="en-US" dirty="0" err="1" smtClean="0">
                <a:latin typeface="NikoshBAN" panose="02000000000000000000"/>
              </a:rPr>
              <a:t>দলীয়</a:t>
            </a:r>
            <a:r>
              <a:rPr lang="en-US" dirty="0" smtClean="0">
                <a:latin typeface="NikoshBAN" panose="02000000000000000000"/>
              </a:rPr>
              <a:t> </a:t>
            </a:r>
            <a:r>
              <a:rPr lang="en-US" dirty="0" err="1" smtClean="0">
                <a:latin typeface="NikoshBAN" panose="02000000000000000000"/>
              </a:rPr>
              <a:t>কাজ</a:t>
            </a:r>
            <a:r>
              <a:rPr lang="en-US" dirty="0" smtClean="0">
                <a:latin typeface="NikoshBAN" panose="02000000000000000000"/>
              </a:rPr>
              <a:t/>
            </a:r>
            <a:br>
              <a:rPr lang="en-US" dirty="0" smtClean="0">
                <a:latin typeface="NikoshBAN" panose="02000000000000000000"/>
              </a:rPr>
            </a:br>
            <a:endParaRPr lang="en-US" dirty="0">
              <a:latin typeface="NikoshBAN" panose="02000000000000000000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1556792"/>
            <a:ext cx="6347715" cy="1728192"/>
          </a:xfrm>
        </p:spPr>
        <p:txBody>
          <a:bodyPr>
            <a:normAutofit/>
          </a:bodyPr>
          <a:lstStyle/>
          <a:p>
            <a:r>
              <a:rPr lang="en-US" sz="2800" dirty="0" err="1" smtClean="0">
                <a:latin typeface="NikoshBAN" panose="02000000000000000000"/>
              </a:rPr>
              <a:t>একক</a:t>
            </a:r>
            <a:r>
              <a:rPr lang="en-US" sz="2800" dirty="0" smtClean="0">
                <a:latin typeface="NikoshBAN" panose="02000000000000000000"/>
              </a:rPr>
              <a:t> </a:t>
            </a:r>
            <a:r>
              <a:rPr lang="en-US" sz="2800" dirty="0" err="1" smtClean="0">
                <a:latin typeface="NikoshBAN" panose="02000000000000000000"/>
              </a:rPr>
              <a:t>পরিবার</a:t>
            </a:r>
            <a:r>
              <a:rPr lang="en-US" sz="2800" dirty="0" smtClean="0">
                <a:latin typeface="NikoshBAN" panose="02000000000000000000"/>
              </a:rPr>
              <a:t> ও </a:t>
            </a:r>
            <a:r>
              <a:rPr lang="en-US" sz="2800" dirty="0" err="1" smtClean="0">
                <a:latin typeface="NikoshBAN" panose="02000000000000000000"/>
              </a:rPr>
              <a:t>যৌথ</a:t>
            </a:r>
            <a:r>
              <a:rPr lang="en-US" sz="2800" dirty="0" smtClean="0">
                <a:latin typeface="NikoshBAN" panose="02000000000000000000"/>
              </a:rPr>
              <a:t> </a:t>
            </a:r>
            <a:r>
              <a:rPr lang="en-US" sz="2800" dirty="0" err="1" smtClean="0">
                <a:latin typeface="NikoshBAN" panose="02000000000000000000"/>
              </a:rPr>
              <a:t>পরিবারের</a:t>
            </a:r>
            <a:r>
              <a:rPr lang="en-US" sz="2800" dirty="0" smtClean="0">
                <a:latin typeface="NikoshBAN" panose="02000000000000000000"/>
              </a:rPr>
              <a:t> </a:t>
            </a:r>
            <a:r>
              <a:rPr lang="en-US" sz="2800" dirty="0" err="1" smtClean="0">
                <a:latin typeface="NikoshBAN" panose="02000000000000000000"/>
              </a:rPr>
              <a:t>মধ্যে</a:t>
            </a:r>
            <a:r>
              <a:rPr lang="en-US" sz="2800" dirty="0" smtClean="0">
                <a:latin typeface="NikoshBAN" panose="02000000000000000000"/>
              </a:rPr>
              <a:t> </a:t>
            </a:r>
            <a:r>
              <a:rPr lang="en-US" sz="2800" dirty="0" err="1" smtClean="0">
                <a:latin typeface="NikoshBAN" panose="02000000000000000000"/>
              </a:rPr>
              <a:t>কোন</a:t>
            </a:r>
            <a:r>
              <a:rPr lang="en-US" sz="2800" dirty="0" smtClean="0">
                <a:latin typeface="NikoshBAN" panose="02000000000000000000"/>
              </a:rPr>
              <a:t> </a:t>
            </a:r>
            <a:r>
              <a:rPr lang="en-US" sz="2800" dirty="0" err="1" smtClean="0">
                <a:latin typeface="NikoshBAN" panose="02000000000000000000"/>
              </a:rPr>
              <a:t>পরিবারে</a:t>
            </a:r>
            <a:r>
              <a:rPr lang="en-US" sz="2800" dirty="0" smtClean="0">
                <a:latin typeface="NikoshBAN" panose="02000000000000000000"/>
              </a:rPr>
              <a:t> </a:t>
            </a:r>
            <a:r>
              <a:rPr lang="en-US" sz="2800" dirty="0" err="1" smtClean="0">
                <a:latin typeface="NikoshBAN" panose="02000000000000000000"/>
              </a:rPr>
              <a:t>বসবাস</a:t>
            </a:r>
            <a:r>
              <a:rPr lang="en-US" sz="2800" dirty="0" smtClean="0">
                <a:latin typeface="NikoshBAN" panose="02000000000000000000"/>
              </a:rPr>
              <a:t> </a:t>
            </a:r>
            <a:r>
              <a:rPr lang="en-US" sz="2800" dirty="0" err="1" smtClean="0">
                <a:latin typeface="NikoshBAN" panose="02000000000000000000"/>
              </a:rPr>
              <a:t>সুবিধা</a:t>
            </a:r>
            <a:r>
              <a:rPr lang="en-US" sz="2800" dirty="0">
                <a:latin typeface="NikoshBAN" panose="02000000000000000000"/>
              </a:rPr>
              <a:t> </a:t>
            </a:r>
            <a:r>
              <a:rPr lang="en-US" sz="2800" dirty="0" err="1" smtClean="0">
                <a:latin typeface="NikoshBAN" panose="02000000000000000000"/>
              </a:rPr>
              <a:t>জনক</a:t>
            </a:r>
            <a:r>
              <a:rPr lang="en-US" sz="2800" dirty="0" smtClean="0">
                <a:latin typeface="NikoshBAN" panose="02000000000000000000"/>
              </a:rPr>
              <a:t>? </a:t>
            </a:r>
            <a:r>
              <a:rPr lang="en-US" sz="2800" dirty="0" err="1" smtClean="0">
                <a:latin typeface="NikoshBAN" panose="02000000000000000000"/>
              </a:rPr>
              <a:t>তোমার</a:t>
            </a:r>
            <a:r>
              <a:rPr lang="en-US" sz="2800" dirty="0" smtClean="0">
                <a:latin typeface="NikoshBAN" panose="02000000000000000000"/>
              </a:rPr>
              <a:t> </a:t>
            </a:r>
            <a:r>
              <a:rPr lang="en-US" sz="2800" dirty="0" err="1" smtClean="0">
                <a:latin typeface="NikoshBAN" panose="02000000000000000000"/>
              </a:rPr>
              <a:t>উত্তরের</a:t>
            </a:r>
            <a:r>
              <a:rPr lang="en-US" sz="2800" dirty="0" smtClean="0">
                <a:latin typeface="NikoshBAN" panose="02000000000000000000"/>
              </a:rPr>
              <a:t> </a:t>
            </a:r>
            <a:r>
              <a:rPr lang="en-US" sz="2800" dirty="0" err="1" smtClean="0">
                <a:latin typeface="NikoshBAN" panose="02000000000000000000"/>
              </a:rPr>
              <a:t>পক্ষে</a:t>
            </a:r>
            <a:r>
              <a:rPr lang="en-US" sz="2800" dirty="0" smtClean="0">
                <a:latin typeface="NikoshBAN" panose="02000000000000000000"/>
              </a:rPr>
              <a:t> ৪টি </a:t>
            </a:r>
            <a:r>
              <a:rPr lang="en-US" sz="2800" dirty="0" err="1" smtClean="0">
                <a:latin typeface="NikoshBAN" panose="02000000000000000000"/>
              </a:rPr>
              <a:t>যুক্তি</a:t>
            </a:r>
            <a:r>
              <a:rPr lang="en-US" sz="2800" dirty="0" smtClean="0">
                <a:latin typeface="NikoshBAN" panose="02000000000000000000"/>
              </a:rPr>
              <a:t> </a:t>
            </a:r>
            <a:r>
              <a:rPr lang="en-US" sz="2800" dirty="0" err="1" smtClean="0">
                <a:latin typeface="NikoshBAN" panose="02000000000000000000"/>
              </a:rPr>
              <a:t>দেথাও</a:t>
            </a:r>
            <a:r>
              <a:rPr lang="en-US" sz="2800" dirty="0" smtClean="0"/>
              <a:t>।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416595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188640"/>
            <a:ext cx="6347715" cy="1728192"/>
          </a:xfrm>
        </p:spPr>
        <p:txBody>
          <a:bodyPr>
            <a:normAutofit/>
          </a:bodyPr>
          <a:lstStyle/>
          <a:p>
            <a:pPr algn="ctr"/>
            <a:r>
              <a:rPr lang="en-US" b="1" dirty="0" err="1"/>
              <a:t>পরিবারের</a:t>
            </a:r>
            <a:r>
              <a:rPr lang="en-US" b="1" dirty="0"/>
              <a:t> </a:t>
            </a:r>
            <a:r>
              <a:rPr lang="en-US" b="1" dirty="0" err="1"/>
              <a:t>কার্যাবলী</a:t>
            </a:r>
            <a:r>
              <a:rPr lang="en-US" b="1" dirty="0"/>
              <a:t> :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5536" y="1412776"/>
            <a:ext cx="6635747" cy="4680520"/>
          </a:xfrm>
        </p:spPr>
        <p:txBody>
          <a:bodyPr>
            <a:noAutofit/>
          </a:bodyPr>
          <a:lstStyle/>
          <a:p>
            <a:pPr algn="just"/>
            <a:r>
              <a:rPr lang="en-US" sz="44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(১)	</a:t>
            </a:r>
            <a:r>
              <a:rPr lang="en-US" sz="44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জৈবিক</a:t>
            </a:r>
            <a:r>
              <a:rPr lang="en-US" sz="44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কাজ</a:t>
            </a:r>
            <a:endParaRPr lang="en-US" sz="44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pPr algn="just"/>
            <a:r>
              <a:rPr lang="en-US" sz="44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(২)	</a:t>
            </a:r>
            <a:r>
              <a:rPr lang="en-US" sz="44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শিক্ষামূলক</a:t>
            </a:r>
            <a:r>
              <a:rPr lang="en-US" sz="44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কাজ</a:t>
            </a:r>
            <a:r>
              <a:rPr lang="en-US" sz="4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44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pPr algn="just"/>
            <a:r>
              <a:rPr lang="en-US" sz="44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(৩)	</a:t>
            </a:r>
            <a:r>
              <a:rPr lang="en-US" sz="44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অর্থনৈতিক</a:t>
            </a:r>
            <a:r>
              <a:rPr lang="en-US" sz="44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কাজ</a:t>
            </a:r>
            <a:endParaRPr lang="en-US" sz="4400" b="1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pPr algn="just"/>
            <a:r>
              <a:rPr lang="en-US" sz="44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(৪)	</a:t>
            </a:r>
            <a:r>
              <a:rPr lang="en-US" sz="44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রাজনৈতিক</a:t>
            </a:r>
            <a:r>
              <a:rPr lang="en-US" sz="44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কাজ</a:t>
            </a:r>
            <a:endParaRPr lang="en-US" sz="4400" b="1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pPr algn="just"/>
            <a:r>
              <a:rPr lang="en-US" sz="44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(৫)	</a:t>
            </a:r>
            <a:r>
              <a:rPr lang="en-US" sz="44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মনস্তাত্ত্বিক</a:t>
            </a:r>
            <a:r>
              <a:rPr lang="en-US" sz="44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কাজ</a:t>
            </a:r>
            <a:endParaRPr lang="en-US" sz="4400" b="1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pPr algn="just"/>
            <a:r>
              <a:rPr lang="en-US" sz="44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(৬)	</a:t>
            </a:r>
            <a:r>
              <a:rPr lang="en-US" sz="44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বিনোদনমূলক</a:t>
            </a:r>
            <a:r>
              <a:rPr lang="en-US" sz="44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কাজ</a:t>
            </a:r>
            <a:endParaRPr lang="en-US" sz="44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180717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67544" y="620688"/>
            <a:ext cx="8208912" cy="64940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200" b="1" dirty="0">
                <a:latin typeface="NikoshBAN" pitchFamily="2" charset="0"/>
                <a:cs typeface="NikoshBAN" pitchFamily="2" charset="0"/>
              </a:rPr>
              <a:t>(১) </a:t>
            </a:r>
            <a:r>
              <a:rPr lang="en-US" sz="3200" b="1" dirty="0" err="1">
                <a:latin typeface="NikoshBAN" pitchFamily="2" charset="0"/>
                <a:cs typeface="NikoshBAN" pitchFamily="2" charset="0"/>
              </a:rPr>
              <a:t>জৈবিক</a:t>
            </a:r>
            <a:r>
              <a:rPr lang="en-US" sz="32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atin typeface="NikoshBAN" pitchFamily="2" charset="0"/>
                <a:cs typeface="NikoshBAN" pitchFamily="2" charset="0"/>
              </a:rPr>
              <a:t>কাজ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: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সন্তান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জন্মদান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লালন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পালন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করা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</a:p>
          <a:p>
            <a:r>
              <a:rPr lang="en-US" sz="3200" dirty="0">
                <a:latin typeface="NikoshBAN" pitchFamily="2" charset="0"/>
                <a:cs typeface="NikoshBAN" pitchFamily="2" charset="0"/>
              </a:rPr>
              <a:t>(২) </a:t>
            </a:r>
            <a:r>
              <a:rPr lang="en-US" sz="3200" b="1" dirty="0" err="1">
                <a:latin typeface="NikoshBAN" pitchFamily="2" charset="0"/>
                <a:cs typeface="NikoshBAN" pitchFamily="2" charset="0"/>
              </a:rPr>
              <a:t>শিক্ষামূলক</a:t>
            </a:r>
            <a:r>
              <a:rPr lang="en-US" sz="32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atin typeface="NikoshBAN" pitchFamily="2" charset="0"/>
                <a:cs typeface="NikoshBAN" pitchFamily="2" charset="0"/>
              </a:rPr>
              <a:t>কাজ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: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পবিারকে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বলা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জীবনের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প্রথম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পাঠশালা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বা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শাশ্বত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বিদ্যালয়।সন্তানের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সততা,শিষ্টাচার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উদারতা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নিয়মানুবর্তিতা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গুনাবলীর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বিকাশ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সাধন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করা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ইত্যাদি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। </a:t>
            </a:r>
          </a:p>
          <a:p>
            <a:pPr algn="just"/>
            <a:r>
              <a:rPr lang="en-US" sz="3200" dirty="0">
                <a:latin typeface="NikoshBAN" pitchFamily="2" charset="0"/>
                <a:cs typeface="NikoshBAN" pitchFamily="2" charset="0"/>
              </a:rPr>
              <a:t>(৩) </a:t>
            </a:r>
            <a:r>
              <a:rPr lang="en-US" sz="3200" b="1" dirty="0" err="1">
                <a:latin typeface="NikoshBAN" pitchFamily="2" charset="0"/>
                <a:cs typeface="NikoshBAN" pitchFamily="2" charset="0"/>
              </a:rPr>
              <a:t>অর্থনৈতিক</a:t>
            </a:r>
            <a:r>
              <a:rPr lang="en-US" sz="32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atin typeface="NikoshBAN" pitchFamily="2" charset="0"/>
                <a:cs typeface="NikoshBAN" pitchFamily="2" charset="0"/>
              </a:rPr>
              <a:t>কাজ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: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খাদ্য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বস্ত্র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বাসস্থান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শিক্ষা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চিকিৎসা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।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এছাড়া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রয়েছে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বিভিন্ন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কুঠির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শিল্প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মৎস্য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চাষ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কৃষি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পশুপালন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ইত্যাদি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।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সর্বোপরি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পরিবার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সকল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অর্থনৈতিক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চাহিদা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পূরণ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করবে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।</a:t>
            </a:r>
          </a:p>
          <a:p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20004934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548680"/>
            <a:ext cx="7778826" cy="5976664"/>
          </a:xfrm>
        </p:spPr>
        <p:txBody>
          <a:bodyPr>
            <a:noAutofit/>
          </a:bodyPr>
          <a:lstStyle/>
          <a:p>
            <a:pPr algn="just"/>
            <a:r>
              <a:rPr lang="en-US" sz="2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(৪) </a:t>
            </a:r>
            <a:r>
              <a:rPr lang="en-US" sz="20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রাজনৈতিক</a:t>
            </a:r>
            <a:r>
              <a:rPr lang="en-US" sz="20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কাজ</a:t>
            </a:r>
            <a:r>
              <a:rPr lang="en-US" sz="20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: </a:t>
            </a:r>
            <a:r>
              <a:rPr lang="en-US" sz="20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মা-বাবা</a:t>
            </a:r>
            <a:r>
              <a:rPr lang="en-US" sz="20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বা</a:t>
            </a:r>
            <a:r>
              <a:rPr lang="en-US" sz="20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বড়</a:t>
            </a:r>
            <a:r>
              <a:rPr lang="en-US" sz="20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ভাইবোন</a:t>
            </a:r>
            <a:r>
              <a:rPr lang="en-US" sz="20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পরিবারে</a:t>
            </a:r>
            <a:endParaRPr lang="en-US" sz="20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pPr algn="just"/>
            <a:r>
              <a:rPr lang="en-US" sz="2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   </a:t>
            </a:r>
            <a:r>
              <a:rPr lang="en-US" sz="20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অভিভাবকের</a:t>
            </a:r>
            <a:r>
              <a:rPr lang="en-US" sz="2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ভূমিকা</a:t>
            </a:r>
            <a:r>
              <a:rPr lang="en-US" sz="20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পালন</a:t>
            </a:r>
            <a:r>
              <a:rPr lang="en-US" sz="20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20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।</a:t>
            </a:r>
            <a:r>
              <a:rPr lang="en-US" sz="20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তোমরা</a:t>
            </a:r>
            <a:r>
              <a:rPr lang="en-US" sz="20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যারা</a:t>
            </a:r>
            <a:r>
              <a:rPr lang="en-US" sz="20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ছোট</a:t>
            </a:r>
            <a:r>
              <a:rPr lang="en-US" sz="20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আছো</a:t>
            </a:r>
            <a:r>
              <a:rPr lang="en-US" sz="20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তারা</a:t>
            </a:r>
            <a:endParaRPr lang="en-US" sz="20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pPr algn="just"/>
            <a:r>
              <a:rPr lang="en-US" sz="20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   </a:t>
            </a:r>
            <a:r>
              <a:rPr lang="en-US" sz="20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তাদের</a:t>
            </a:r>
            <a:r>
              <a:rPr lang="en-US" sz="20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কথা</a:t>
            </a:r>
            <a:r>
              <a:rPr lang="en-US" sz="20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মেনে</a:t>
            </a:r>
            <a:r>
              <a:rPr lang="en-US" sz="20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চলবে</a:t>
            </a:r>
            <a:r>
              <a:rPr lang="en-US" sz="20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।</a:t>
            </a:r>
            <a:r>
              <a:rPr lang="en-US" sz="20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বুদ্ধি</a:t>
            </a:r>
            <a:r>
              <a:rPr lang="en-US" sz="20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en-US" sz="20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বিবেক</a:t>
            </a:r>
            <a:r>
              <a:rPr lang="en-US" sz="20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20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অত্মসংযমের</a:t>
            </a:r>
            <a:r>
              <a:rPr lang="en-US" sz="20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শিক্ষা</a:t>
            </a:r>
            <a:r>
              <a:rPr lang="en-US" sz="20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20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pPr algn="just"/>
            <a:r>
              <a:rPr lang="en-US" sz="20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  </a:t>
            </a:r>
            <a:r>
              <a:rPr lang="en-US" sz="20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এগুলো</a:t>
            </a:r>
            <a:r>
              <a:rPr lang="en-US" sz="2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রাজনৈতিক</a:t>
            </a:r>
            <a:r>
              <a:rPr lang="en-US" sz="20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কাজ</a:t>
            </a:r>
            <a:r>
              <a:rPr lang="en-US" sz="2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।</a:t>
            </a:r>
          </a:p>
          <a:p>
            <a:pPr algn="just"/>
            <a:r>
              <a:rPr lang="en-US" sz="2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20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pPr algn="just"/>
            <a:r>
              <a:rPr lang="en-US" sz="2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(৫) </a:t>
            </a:r>
            <a:r>
              <a:rPr lang="en-US" sz="20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মনস্তাত্ত্বিক</a:t>
            </a:r>
            <a:r>
              <a:rPr lang="en-US" sz="20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কাজ</a:t>
            </a:r>
            <a:r>
              <a:rPr lang="en-US" sz="20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: </a:t>
            </a:r>
            <a:r>
              <a:rPr lang="en-US" sz="20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মায়া-মমতা</a:t>
            </a:r>
            <a:r>
              <a:rPr lang="en-US" sz="20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en-US" sz="20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স্নেহ-ভালবাসা</a:t>
            </a:r>
            <a:r>
              <a:rPr lang="en-US" sz="20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en-US" sz="20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সুখ-দু:খ</a:t>
            </a:r>
            <a:r>
              <a:rPr lang="en-US" sz="2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,</a:t>
            </a:r>
          </a:p>
          <a:p>
            <a:pPr algn="just"/>
            <a:r>
              <a:rPr lang="en-US" sz="20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    </a:t>
            </a:r>
            <a:r>
              <a:rPr lang="en-US" sz="20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আনন্দ-বেদনা</a:t>
            </a:r>
            <a:r>
              <a:rPr lang="en-US" sz="20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নিজেদের</a:t>
            </a:r>
            <a:r>
              <a:rPr lang="en-US" sz="20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মধ্যে</a:t>
            </a:r>
            <a:r>
              <a:rPr lang="en-US" sz="20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ভাগাভাগি</a:t>
            </a:r>
            <a:r>
              <a:rPr lang="en-US" sz="20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20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নেয়</a:t>
            </a:r>
            <a:r>
              <a:rPr lang="en-US" sz="20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। </a:t>
            </a:r>
            <a:r>
              <a:rPr lang="en-US" sz="20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ছোটদের</a:t>
            </a:r>
            <a:endParaRPr lang="en-US" sz="20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pPr algn="just"/>
            <a:r>
              <a:rPr lang="en-US" sz="20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    </a:t>
            </a:r>
            <a:r>
              <a:rPr lang="en-US" sz="20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উদারতা</a:t>
            </a:r>
            <a:r>
              <a:rPr lang="en-US" sz="20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en-US" sz="20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সহনশীলতা</a:t>
            </a:r>
            <a:r>
              <a:rPr lang="en-US" sz="20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en-US" sz="20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সহমর্মিতা</a:t>
            </a:r>
            <a:r>
              <a:rPr lang="en-US" sz="20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অর্জনে</a:t>
            </a:r>
            <a:r>
              <a:rPr lang="en-US" sz="20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মানসিক</a:t>
            </a:r>
            <a:r>
              <a:rPr lang="en-US" sz="20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ভাবে</a:t>
            </a:r>
            <a:r>
              <a:rPr lang="en-US" sz="20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চাঙ্গা</a:t>
            </a:r>
            <a:endParaRPr lang="en-US" sz="20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pPr algn="just"/>
            <a:r>
              <a:rPr lang="en-US" sz="20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     </a:t>
            </a:r>
            <a:r>
              <a:rPr lang="en-US" sz="20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20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।</a:t>
            </a:r>
          </a:p>
          <a:p>
            <a:pPr algn="just"/>
            <a:endParaRPr lang="en-US" sz="20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pPr algn="just"/>
            <a:r>
              <a:rPr lang="en-US" sz="2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(৬) </a:t>
            </a:r>
            <a:r>
              <a:rPr lang="en-US" sz="20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বিনোদনমূলক</a:t>
            </a:r>
            <a:r>
              <a:rPr lang="en-US" sz="20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কাজ</a:t>
            </a:r>
            <a:r>
              <a:rPr lang="en-US" sz="20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: </a:t>
            </a:r>
            <a:r>
              <a:rPr lang="en-US" sz="20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গল্প-গুজব,হাসি-ঠাট্রা</a:t>
            </a:r>
            <a:r>
              <a:rPr lang="en-US" sz="20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en-US" sz="20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গান-বাজনা</a:t>
            </a:r>
            <a:r>
              <a:rPr lang="en-US" sz="2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,</a:t>
            </a:r>
          </a:p>
          <a:p>
            <a:pPr algn="just"/>
            <a:r>
              <a:rPr lang="en-US" sz="20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    </a:t>
            </a:r>
            <a:r>
              <a:rPr lang="en-US" sz="20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টিভি</a:t>
            </a:r>
            <a:r>
              <a:rPr lang="en-US" sz="20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দেখা</a:t>
            </a:r>
            <a:r>
              <a:rPr lang="en-US" sz="20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বেড়াতে</a:t>
            </a:r>
            <a:r>
              <a:rPr lang="en-US" sz="20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যাওয়া</a:t>
            </a:r>
            <a:r>
              <a:rPr lang="en-US" sz="20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এগুলোই</a:t>
            </a:r>
            <a:r>
              <a:rPr lang="en-US" sz="20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হলো</a:t>
            </a:r>
            <a:r>
              <a:rPr lang="en-US" sz="20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বিনোদনমূলক</a:t>
            </a:r>
            <a:r>
              <a:rPr lang="en-US" sz="20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কাজ</a:t>
            </a:r>
            <a:r>
              <a:rPr lang="en-US" sz="20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।</a:t>
            </a:r>
          </a:p>
          <a:p>
            <a:endParaRPr lang="en-US" sz="28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837216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ounded Rectangle 5"/>
          <p:cNvSpPr/>
          <p:nvPr/>
        </p:nvSpPr>
        <p:spPr>
          <a:xfrm>
            <a:off x="179512" y="421435"/>
            <a:ext cx="8784976" cy="936104"/>
          </a:xfrm>
          <a:prstGeom prst="roundRect">
            <a:avLst/>
          </a:prstGeom>
          <a:blipFill dpi="0" rotWithShape="1">
            <a:blip r:embed="rId3"/>
            <a:srcRect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en-US" sz="3200" b="1" cap="all" dirty="0" err="1" smtClean="0">
                <a:ln w="0"/>
                <a:solidFill>
                  <a:schemeClr val="tx1"/>
                </a:solidFill>
                <a:effectLst>
                  <a:reflection blurRad="12700" stA="50000" endPos="50000" dist="5000" dir="5400000" sy="-100000" rotWithShape="0"/>
                </a:effectLst>
                <a:latin typeface="NikoshBAN" pitchFamily="2" charset="0"/>
                <a:cs typeface="NikoshBAN" pitchFamily="2" charset="0"/>
              </a:rPr>
              <a:t>উপরোক্ত</a:t>
            </a:r>
            <a:r>
              <a:rPr lang="en-US" sz="3200" b="1" cap="all" dirty="0" smtClean="0">
                <a:ln w="0"/>
                <a:solidFill>
                  <a:schemeClr val="tx1"/>
                </a:solidFill>
                <a:effectLst>
                  <a:reflection blurRad="12700" stA="50000" endPos="50000" dist="5000" dir="5400000" sy="-100000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cap="all" dirty="0" err="1" smtClean="0">
                <a:ln w="0"/>
                <a:solidFill>
                  <a:schemeClr val="tx1"/>
                </a:solidFill>
                <a:effectLst>
                  <a:reflection blurRad="12700" stA="50000" endPos="50000" dist="5000" dir="5400000" sy="-100000" rotWithShape="0"/>
                </a:effectLst>
                <a:latin typeface="NikoshBAN" pitchFamily="2" charset="0"/>
                <a:cs typeface="NikoshBAN" pitchFamily="2" charset="0"/>
              </a:rPr>
              <a:t>আলোচনা</a:t>
            </a:r>
            <a:r>
              <a:rPr lang="en-US" sz="3200" b="1" cap="all" dirty="0" smtClean="0">
                <a:ln w="0"/>
                <a:solidFill>
                  <a:schemeClr val="tx1"/>
                </a:solidFill>
                <a:effectLst>
                  <a:reflection blurRad="12700" stA="50000" endPos="50000" dist="5000" dir="5400000" sy="-100000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cap="all" dirty="0" err="1" smtClean="0">
                <a:ln w="0"/>
                <a:solidFill>
                  <a:schemeClr val="tx1"/>
                </a:solidFill>
                <a:effectLst>
                  <a:reflection blurRad="12700" stA="50000" endPos="50000" dist="5000" dir="5400000" sy="-100000" rotWithShape="0"/>
                </a:effectLst>
                <a:latin typeface="NikoshBAN" pitchFamily="2" charset="0"/>
                <a:cs typeface="NikoshBAN" pitchFamily="2" charset="0"/>
              </a:rPr>
              <a:t>অনুসারে</a:t>
            </a:r>
            <a:r>
              <a:rPr lang="en-US" sz="3200" b="1" cap="all" dirty="0" smtClean="0">
                <a:ln w="0"/>
                <a:solidFill>
                  <a:schemeClr val="tx1"/>
                </a:solidFill>
                <a:effectLst>
                  <a:reflection blurRad="12700" stA="50000" endPos="50000" dist="5000" dir="5400000" sy="-100000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cap="all" dirty="0" err="1" smtClean="0">
                <a:ln w="0"/>
                <a:solidFill>
                  <a:schemeClr val="tx1"/>
                </a:solidFill>
                <a:effectLst>
                  <a:reflection blurRad="12700" stA="50000" endPos="50000" dist="5000" dir="5400000" sy="-100000" rotWithShape="0"/>
                </a:effectLst>
                <a:latin typeface="NikoshBAN" pitchFamily="2" charset="0"/>
                <a:cs typeface="NikoshBAN" pitchFamily="2" charset="0"/>
              </a:rPr>
              <a:t>পরিবারের</a:t>
            </a:r>
            <a:r>
              <a:rPr lang="en-US" sz="3200" b="1" cap="all" dirty="0" smtClean="0">
                <a:ln w="0"/>
                <a:solidFill>
                  <a:schemeClr val="tx1"/>
                </a:solidFill>
                <a:effectLst>
                  <a:reflection blurRad="12700" stA="50000" endPos="50000" dist="5000" dir="5400000" sy="-100000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cap="all" dirty="0" err="1">
                <a:ln w="0"/>
                <a:solidFill>
                  <a:schemeClr val="tx1"/>
                </a:solidFill>
                <a:effectLst>
                  <a:reflection blurRad="12700" stA="50000" endPos="50000" dist="5000" dir="5400000" sy="-100000" rotWithShape="0"/>
                </a:effectLst>
                <a:latin typeface="NikoshBAN" pitchFamily="2" charset="0"/>
                <a:cs typeface="NikoshBAN" pitchFamily="2" charset="0"/>
              </a:rPr>
              <a:t>কার্যাবলি</a:t>
            </a:r>
            <a:r>
              <a:rPr lang="en-US" sz="3200" b="1" cap="all" dirty="0">
                <a:ln w="0"/>
                <a:solidFill>
                  <a:schemeClr val="tx1"/>
                </a:solidFill>
                <a:effectLst>
                  <a:reflection blurRad="12700" stA="50000" endPos="50000" dist="5000" dir="5400000" sy="-100000" rotWithShape="0"/>
                </a:effectLst>
                <a:latin typeface="NikoshBAN" pitchFamily="2" charset="0"/>
                <a:cs typeface="NikoshBAN" pitchFamily="2" charset="0"/>
              </a:rPr>
              <a:t>--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95536" y="1412776"/>
            <a:ext cx="8568952" cy="65556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সন্তান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সন্ততির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জন্মদান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লালন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পালন</a:t>
            </a:r>
            <a:endParaRPr lang="en-US" sz="2800" b="1" dirty="0" smtClean="0">
              <a:latin typeface="NikoshBAN" pitchFamily="2" charset="0"/>
              <a:cs typeface="NikoshBAN" pitchFamily="2" charset="0"/>
            </a:endParaRP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800" b="1" dirty="0" err="1">
                <a:latin typeface="NikoshBAN" pitchFamily="2" charset="0"/>
                <a:cs typeface="NikoshBAN" pitchFamily="2" charset="0"/>
              </a:rPr>
              <a:t>সুন্দরভাবে</a:t>
            </a:r>
            <a:r>
              <a:rPr lang="en-US" sz="28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latin typeface="NikoshBAN" pitchFamily="2" charset="0"/>
                <a:cs typeface="NikoshBAN" pitchFamily="2" charset="0"/>
              </a:rPr>
              <a:t>বেঁচে</a:t>
            </a:r>
            <a:r>
              <a:rPr lang="en-US" sz="28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থাকা</a:t>
            </a:r>
            <a:endParaRPr lang="en-US" sz="2800" b="1" dirty="0" smtClean="0">
              <a:latin typeface="NikoshBAN" pitchFamily="2" charset="0"/>
              <a:cs typeface="NikoshBAN" pitchFamily="2" charset="0"/>
            </a:endParaRP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latin typeface="NikoshBAN" pitchFamily="2" charset="0"/>
                <a:cs typeface="NikoshBAN" pitchFamily="2" charset="0"/>
              </a:rPr>
              <a:t>সৃজনশীল</a:t>
            </a:r>
            <a:r>
              <a:rPr lang="en-US" sz="28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latin typeface="NikoshBAN" pitchFamily="2" charset="0"/>
                <a:cs typeface="NikoshBAN" pitchFamily="2" charset="0"/>
              </a:rPr>
              <a:t>শক্তি</a:t>
            </a:r>
            <a:r>
              <a:rPr lang="en-US" sz="28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বৃদ্ধি</a:t>
            </a:r>
            <a:endParaRPr lang="en-US" sz="2800" b="1" dirty="0" smtClean="0">
              <a:latin typeface="NikoshBAN" pitchFamily="2" charset="0"/>
              <a:cs typeface="NikoshBAN" pitchFamily="2" charset="0"/>
            </a:endParaRP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সুনাগরিক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latin typeface="NikoshBAN" pitchFamily="2" charset="0"/>
                <a:cs typeface="NikoshBAN" pitchFamily="2" charset="0"/>
              </a:rPr>
              <a:t>গড়ে</a:t>
            </a:r>
            <a:r>
              <a:rPr lang="en-US" sz="28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latin typeface="NikoshBAN" pitchFamily="2" charset="0"/>
                <a:cs typeface="NikoshBAN" pitchFamily="2" charset="0"/>
              </a:rPr>
              <a:t>তোলা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পরিপূর্ণ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latin typeface="NikoshBAN" pitchFamily="2" charset="0"/>
                <a:cs typeface="NikoshBAN" pitchFamily="2" charset="0"/>
              </a:rPr>
              <a:t>হিসাবে</a:t>
            </a:r>
            <a:r>
              <a:rPr lang="en-US" sz="28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latin typeface="NikoshBAN" pitchFamily="2" charset="0"/>
                <a:cs typeface="NikoshBAN" pitchFamily="2" charset="0"/>
              </a:rPr>
              <a:t>গড়ে</a:t>
            </a:r>
            <a:r>
              <a:rPr lang="en-US" sz="28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তোলা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</a:t>
            </a: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800" b="1" dirty="0" err="1">
                <a:latin typeface="NikoshBAN" pitchFamily="2" charset="0"/>
                <a:cs typeface="NikoshBAN" pitchFamily="2" charset="0"/>
              </a:rPr>
              <a:t>সেবা</a:t>
            </a:r>
            <a:r>
              <a:rPr lang="en-US" sz="2800" b="1" dirty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2800" b="1" dirty="0" err="1">
                <a:latin typeface="NikoshBAN" pitchFamily="2" charset="0"/>
                <a:cs typeface="NikoshBAN" pitchFamily="2" charset="0"/>
              </a:rPr>
              <a:t>আত্ম</a:t>
            </a:r>
            <a:r>
              <a:rPr lang="en-US" sz="28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ত্যাগ</a:t>
            </a:r>
            <a:endParaRPr lang="en-US" sz="2800" b="1" dirty="0" smtClean="0">
              <a:latin typeface="NikoshBAN" pitchFamily="2" charset="0"/>
              <a:cs typeface="NikoshBAN" pitchFamily="2" charset="0"/>
            </a:endParaRP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800" b="1" dirty="0" err="1">
                <a:latin typeface="NikoshBAN" pitchFamily="2" charset="0"/>
                <a:cs typeface="NikoshBAN" pitchFamily="2" charset="0"/>
              </a:rPr>
              <a:t>বন্ধুত্বপূর্ণ</a:t>
            </a:r>
            <a:r>
              <a:rPr lang="en-US" sz="2800" b="1" dirty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2800" b="1" dirty="0" err="1">
                <a:latin typeface="NikoshBAN" pitchFamily="2" charset="0"/>
                <a:cs typeface="NikoshBAN" pitchFamily="2" charset="0"/>
              </a:rPr>
              <a:t>সহযোগীতামূলক</a:t>
            </a:r>
            <a:r>
              <a:rPr lang="en-US" sz="28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latin typeface="NikoshBAN" pitchFamily="2" charset="0"/>
                <a:cs typeface="NikoshBAN" pitchFamily="2" charset="0"/>
              </a:rPr>
              <a:t>মনোভাব</a:t>
            </a:r>
            <a:r>
              <a:rPr lang="en-US" sz="28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latin typeface="NikoshBAN" pitchFamily="2" charset="0"/>
                <a:cs typeface="NikoshBAN" pitchFamily="2" charset="0"/>
              </a:rPr>
              <a:t>তৈরি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US" sz="2800" dirty="0" smtClean="0">
              <a:latin typeface="NikoshBAN" pitchFamily="2" charset="0"/>
              <a:cs typeface="NikoshBAN" pitchFamily="2" charset="0"/>
            </a:endParaRPr>
          </a:p>
          <a:p>
            <a:endParaRPr lang="en-US" sz="2800" dirty="0" smtClean="0">
              <a:latin typeface="NikoshBAN" pitchFamily="2" charset="0"/>
              <a:cs typeface="NikoshBAN" pitchFamily="2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800" dirty="0">
              <a:latin typeface="NikoshBAN" pitchFamily="2" charset="0"/>
              <a:cs typeface="NikoshBAN" pitchFamily="2" charset="0"/>
            </a:endParaRPr>
          </a:p>
          <a:p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608342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520" y="0"/>
            <a:ext cx="8892480" cy="6597352"/>
          </a:xfrm>
        </p:spPr>
        <p:txBody>
          <a:bodyPr>
            <a:noAutofit/>
          </a:bodyPr>
          <a:lstStyle/>
          <a:p>
            <a:pPr marL="457200" indent="-457200" algn="l">
              <a:lnSpc>
                <a:spcPct val="150000"/>
              </a:lnSpc>
            </a:pP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   </a:t>
            </a:r>
            <a:r>
              <a:rPr lang="en-US" sz="3200" dirty="0" smtClean="0">
                <a:solidFill>
                  <a:schemeClr val="bg2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* </a:t>
            </a:r>
            <a:r>
              <a:rPr lang="en-US" sz="3200" dirty="0" err="1" smtClean="0">
                <a:solidFill>
                  <a:schemeClr val="bg2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পরিবারের</a:t>
            </a:r>
            <a:r>
              <a:rPr lang="en-US" sz="3200" dirty="0" smtClean="0">
                <a:solidFill>
                  <a:schemeClr val="bg2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bg2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সদস্যদের</a:t>
            </a:r>
            <a:r>
              <a:rPr lang="en-US" sz="3200" dirty="0" smtClean="0">
                <a:solidFill>
                  <a:schemeClr val="bg2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lang="en-US" sz="3200" dirty="0" err="1" smtClean="0">
                <a:solidFill>
                  <a:schemeClr val="bg2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ধর্মীয়</a:t>
            </a:r>
            <a:r>
              <a:rPr lang="en-US" sz="3200" dirty="0" smtClean="0">
                <a:solidFill>
                  <a:schemeClr val="bg2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  ও </a:t>
            </a:r>
            <a:r>
              <a:rPr lang="en-US" sz="3200" dirty="0" err="1" smtClean="0">
                <a:solidFill>
                  <a:schemeClr val="bg2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নৈতিক</a:t>
            </a:r>
            <a:r>
              <a:rPr lang="en-US" sz="3200" dirty="0" smtClean="0">
                <a:solidFill>
                  <a:schemeClr val="bg2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bg2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শিক্ষাদান</a:t>
            </a:r>
            <a:r>
              <a:rPr lang="en-US" sz="3200" dirty="0" smtClean="0">
                <a:solidFill>
                  <a:schemeClr val="bg2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  </a:t>
            </a:r>
            <a:br>
              <a:rPr lang="en-US" sz="3200" dirty="0" smtClean="0">
                <a:solidFill>
                  <a:schemeClr val="bg2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</a:br>
            <a:r>
              <a:rPr lang="en-US" sz="3200" dirty="0" smtClean="0">
                <a:solidFill>
                  <a:schemeClr val="bg2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*  </a:t>
            </a:r>
            <a:r>
              <a:rPr lang="en-US" sz="3200" b="1" dirty="0" smtClean="0">
                <a:solidFill>
                  <a:schemeClr val="bg2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উৎপাদন</a:t>
            </a:r>
            <a:r>
              <a:rPr lang="en-US" sz="3200" dirty="0" smtClean="0">
                <a:solidFill>
                  <a:schemeClr val="bg2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en-US" sz="3200" b="1" dirty="0" err="1" smtClean="0">
                <a:solidFill>
                  <a:schemeClr val="bg2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বন্টন</a:t>
            </a:r>
            <a:r>
              <a:rPr lang="en-US" sz="3200" dirty="0" smtClean="0">
                <a:solidFill>
                  <a:schemeClr val="bg2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3200" b="1" dirty="0" err="1" smtClean="0">
                <a:solidFill>
                  <a:schemeClr val="bg2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ভোগ</a:t>
            </a:r>
            <a:r>
              <a:rPr lang="en-US" sz="3200" dirty="0" smtClean="0">
                <a:solidFill>
                  <a:schemeClr val="bg2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bg2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সম্পর্কে</a:t>
            </a:r>
            <a:r>
              <a:rPr lang="en-US" sz="3200" dirty="0" smtClean="0">
                <a:solidFill>
                  <a:schemeClr val="bg2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bg2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জ্ঞান</a:t>
            </a:r>
            <a:r>
              <a:rPr lang="en-US" sz="3200" dirty="0" smtClean="0">
                <a:solidFill>
                  <a:schemeClr val="bg2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bg2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দান</a:t>
            </a:r>
            <a:r>
              <a:rPr lang="en-US" sz="3200" dirty="0" smtClean="0">
                <a:solidFill>
                  <a:schemeClr val="bg2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br>
              <a:rPr lang="en-US" sz="3200" dirty="0" smtClean="0">
                <a:solidFill>
                  <a:schemeClr val="bg2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</a:br>
            <a:r>
              <a:rPr lang="en-US" sz="3200" dirty="0" smtClean="0">
                <a:solidFill>
                  <a:schemeClr val="bg2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* </a:t>
            </a:r>
            <a:r>
              <a:rPr lang="en-US" sz="3200" dirty="0" err="1" smtClean="0">
                <a:solidFill>
                  <a:schemeClr val="bg2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নিয়ম</a:t>
            </a:r>
            <a:r>
              <a:rPr lang="en-US" sz="3200" dirty="0" smtClean="0">
                <a:solidFill>
                  <a:schemeClr val="bg2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bg2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শৃঙ্খলা</a:t>
            </a:r>
            <a:r>
              <a:rPr lang="en-US" sz="3200" dirty="0" smtClean="0">
                <a:solidFill>
                  <a:schemeClr val="bg2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  ও </a:t>
            </a:r>
            <a:r>
              <a:rPr lang="en-US" sz="3200" dirty="0" err="1" smtClean="0">
                <a:solidFill>
                  <a:schemeClr val="bg2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আনুগত্য</a:t>
            </a:r>
            <a:r>
              <a:rPr lang="en-US" sz="3200" dirty="0" smtClean="0">
                <a:solidFill>
                  <a:schemeClr val="bg2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bg2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প্রকাশের</a:t>
            </a:r>
            <a:r>
              <a:rPr lang="en-US" sz="3200" dirty="0" smtClean="0">
                <a:solidFill>
                  <a:schemeClr val="bg2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bg2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মাধ্যম</a:t>
            </a:r>
            <a:r>
              <a:rPr lang="en-US" sz="3200" dirty="0" smtClean="0">
                <a:solidFill>
                  <a:schemeClr val="bg2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/>
            </a:r>
            <a:br>
              <a:rPr lang="en-US" sz="3200" dirty="0" smtClean="0">
                <a:solidFill>
                  <a:schemeClr val="bg2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</a:br>
            <a:r>
              <a:rPr lang="en-US" sz="3200" dirty="0" smtClean="0">
                <a:solidFill>
                  <a:schemeClr val="bg2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 *  </a:t>
            </a:r>
            <a:r>
              <a:rPr lang="en-US" sz="3200" dirty="0" err="1" smtClean="0">
                <a:solidFill>
                  <a:schemeClr val="bg2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সদস্যদের</a:t>
            </a:r>
            <a:r>
              <a:rPr lang="en-US" sz="3200" dirty="0" smtClean="0">
                <a:solidFill>
                  <a:schemeClr val="bg2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bg2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মাঝে</a:t>
            </a:r>
            <a:r>
              <a:rPr lang="en-US" sz="3200" dirty="0" smtClean="0">
                <a:solidFill>
                  <a:schemeClr val="bg2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chemeClr val="bg2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দয়ামায়া</a:t>
            </a:r>
            <a:r>
              <a:rPr lang="en-US" sz="3200" dirty="0" smtClean="0">
                <a:solidFill>
                  <a:schemeClr val="bg2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en-US" sz="3200" b="1" dirty="0" err="1" smtClean="0">
                <a:solidFill>
                  <a:schemeClr val="bg2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সৌহার্দ্য</a:t>
            </a:r>
            <a:r>
              <a:rPr lang="en-US" sz="3200" dirty="0" smtClean="0">
                <a:solidFill>
                  <a:schemeClr val="bg2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en-US" sz="3200" b="1" dirty="0" err="1" smtClean="0">
                <a:solidFill>
                  <a:schemeClr val="bg2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সহানুভূতি</a:t>
            </a:r>
            <a:r>
              <a:rPr lang="en-US" sz="3200" dirty="0">
                <a:solidFill>
                  <a:schemeClr val="bg2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smtClean="0">
                <a:solidFill>
                  <a:schemeClr val="bg2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,</a:t>
            </a:r>
            <a:r>
              <a:rPr lang="en-US" sz="3200" dirty="0" err="1" smtClean="0">
                <a:solidFill>
                  <a:schemeClr val="bg2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ভালবাসার</a:t>
            </a:r>
            <a:r>
              <a:rPr lang="en-US" sz="3200" b="1" dirty="0" smtClean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bg2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সৃষ্টি</a:t>
            </a:r>
            <a:r>
              <a:rPr lang="en-US" sz="3200" dirty="0" smtClean="0">
                <a:solidFill>
                  <a:schemeClr val="bg2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bg2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করা</a:t>
            </a:r>
            <a:r>
              <a:rPr lang="en-US" sz="3200" dirty="0" smtClean="0">
                <a:solidFill>
                  <a:schemeClr val="bg2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br>
              <a:rPr lang="en-US" sz="3200" dirty="0" smtClean="0">
                <a:solidFill>
                  <a:schemeClr val="bg2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</a:br>
            <a:endParaRPr lang="en-US" sz="3200" dirty="0">
              <a:solidFill>
                <a:schemeClr val="bg2">
                  <a:lumMod val="1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42355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 Single Corner Rectangle 2"/>
          <p:cNvSpPr/>
          <p:nvPr/>
        </p:nvSpPr>
        <p:spPr>
          <a:xfrm>
            <a:off x="179512" y="734785"/>
            <a:ext cx="7344816" cy="792088"/>
          </a:xfrm>
          <a:prstGeom prst="round1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8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মূল্যায়ন</a:t>
            </a:r>
            <a:endParaRPr lang="en-US" sz="2400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07504" y="1484784"/>
            <a:ext cx="8928992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lnSpc>
                <a:spcPct val="150000"/>
              </a:lnSpc>
              <a:buFont typeface="+mj-lt"/>
              <a:buAutoNum type="arabicPeriod"/>
            </a:pP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বিবাহের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ধরণ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অনুযায়ী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পরিবারকে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কয়ভাগে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ভাগ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করা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যায়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 ?</a:t>
            </a:r>
          </a:p>
          <a:p>
            <a:pPr>
              <a:lnSpc>
                <a:spcPct val="150000"/>
              </a:lnSpc>
            </a:pP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	ক. ৩	খ. ৪	 গ. ২	ঘ. ৫</a:t>
            </a:r>
          </a:p>
          <a:p>
            <a:pPr>
              <a:lnSpc>
                <a:spcPct val="150000"/>
              </a:lnSpc>
            </a:pP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	</a:t>
            </a: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উত্তর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 : গ ২ </a:t>
            </a: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ভাগে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ভাগ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করা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যায়</a:t>
            </a:r>
            <a:endParaRPr lang="en-US" sz="2000" dirty="0" smtClean="0">
              <a:latin typeface="NikoshBAN" pitchFamily="2" charset="0"/>
              <a:cs typeface="NikoshBAN" pitchFamily="2" charset="0"/>
            </a:endParaRPr>
          </a:p>
          <a:p>
            <a:pPr>
              <a:lnSpc>
                <a:spcPct val="150000"/>
              </a:lnSpc>
            </a:pP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২.  </a:t>
            </a:r>
            <a:r>
              <a:rPr lang="en-US" sz="2000" b="1" dirty="0" err="1" smtClean="0">
                <a:latin typeface="NikoshBAN" pitchFamily="2" charset="0"/>
                <a:cs typeface="NikoshBAN" pitchFamily="2" charset="0"/>
              </a:rPr>
              <a:t>একক</a:t>
            </a:r>
            <a:r>
              <a:rPr lang="en-US" sz="2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b="1" dirty="0" err="1" smtClean="0">
                <a:latin typeface="NikoshBAN" pitchFamily="2" charset="0"/>
                <a:cs typeface="NikoshBAN" pitchFamily="2" charset="0"/>
              </a:rPr>
              <a:t>পরিবার</a:t>
            </a:r>
            <a:r>
              <a:rPr lang="en-US" sz="2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b="1" dirty="0" err="1" smtClean="0">
                <a:latin typeface="NikoshBAN" pitchFamily="2" charset="0"/>
                <a:cs typeface="NikoshBAN" pitchFamily="2" charset="0"/>
              </a:rPr>
              <a:t>কাকে</a:t>
            </a:r>
            <a:r>
              <a:rPr lang="en-US" sz="2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b="1" dirty="0" err="1" smtClean="0">
                <a:latin typeface="NikoshBAN" pitchFamily="2" charset="0"/>
                <a:cs typeface="NikoshBAN" pitchFamily="2" charset="0"/>
              </a:rPr>
              <a:t>বলে</a:t>
            </a:r>
            <a:r>
              <a:rPr lang="en-US" sz="2000" b="1" dirty="0" smtClean="0">
                <a:latin typeface="NikoshBAN" pitchFamily="2" charset="0"/>
                <a:cs typeface="NikoshBAN" pitchFamily="2" charset="0"/>
              </a:rPr>
              <a:t> ?</a:t>
            </a:r>
          </a:p>
          <a:p>
            <a:pPr>
              <a:lnSpc>
                <a:spcPct val="150000"/>
              </a:lnSpc>
            </a:pPr>
            <a:r>
              <a:rPr lang="en-US" sz="2000" b="1" dirty="0" err="1" smtClean="0">
                <a:latin typeface="NikoshBAN" pitchFamily="2" charset="0"/>
                <a:cs typeface="NikoshBAN" pitchFamily="2" charset="0"/>
              </a:rPr>
              <a:t>উত্তর</a:t>
            </a:r>
            <a:r>
              <a:rPr lang="en-US" sz="2000" b="1" dirty="0" smtClean="0">
                <a:latin typeface="NikoshBAN" pitchFamily="2" charset="0"/>
                <a:cs typeface="NikoshBAN" pitchFamily="2" charset="0"/>
              </a:rPr>
              <a:t> :</a:t>
            </a:r>
            <a:r>
              <a:rPr lang="en-US" sz="2000" b="1" dirty="0" err="1" smtClean="0">
                <a:latin typeface="NikoshBAN" pitchFamily="2" charset="0"/>
                <a:cs typeface="NikoshBAN" pitchFamily="2" charset="0"/>
              </a:rPr>
              <a:t>স্বামী-স্ত্রী</a:t>
            </a:r>
            <a:r>
              <a:rPr lang="en-US" sz="2000" b="1" dirty="0" smtClean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2000" b="1" dirty="0" err="1" smtClean="0">
                <a:latin typeface="NikoshBAN" pitchFamily="2" charset="0"/>
                <a:cs typeface="NikoshBAN" pitchFamily="2" charset="0"/>
              </a:rPr>
              <a:t>সন্তান-সন্ততি</a:t>
            </a:r>
            <a:r>
              <a:rPr lang="en-US" sz="2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b="1" dirty="0" err="1" smtClean="0">
                <a:latin typeface="NikoshBAN" pitchFamily="2" charset="0"/>
                <a:cs typeface="NikoshBAN" pitchFamily="2" charset="0"/>
              </a:rPr>
              <a:t>নিয়ে</a:t>
            </a:r>
            <a:r>
              <a:rPr lang="en-US" sz="2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b="1" dirty="0" err="1" smtClean="0">
                <a:latin typeface="NikoshBAN" pitchFamily="2" charset="0"/>
                <a:cs typeface="NikoshBAN" pitchFamily="2" charset="0"/>
              </a:rPr>
              <a:t>যে</a:t>
            </a:r>
            <a:r>
              <a:rPr lang="en-US" sz="2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b="1" dirty="0" err="1" smtClean="0">
                <a:latin typeface="NikoshBAN" pitchFamily="2" charset="0"/>
                <a:cs typeface="NikoshBAN" pitchFamily="2" charset="0"/>
              </a:rPr>
              <a:t>পরিবার</a:t>
            </a:r>
            <a:r>
              <a:rPr lang="en-US" sz="2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b="1" dirty="0" err="1" smtClean="0">
                <a:latin typeface="NikoshBAN" pitchFamily="2" charset="0"/>
                <a:cs typeface="NikoshBAN" pitchFamily="2" charset="0"/>
              </a:rPr>
              <a:t>গড়ে</a:t>
            </a:r>
            <a:r>
              <a:rPr lang="en-US" sz="2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b="1" dirty="0" err="1" smtClean="0">
                <a:latin typeface="NikoshBAN" pitchFamily="2" charset="0"/>
                <a:cs typeface="NikoshBAN" pitchFamily="2" charset="0"/>
              </a:rPr>
              <a:t>ওঠে</a:t>
            </a:r>
            <a:r>
              <a:rPr lang="en-US" sz="2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b="1" dirty="0" err="1" smtClean="0">
                <a:latin typeface="NikoshBAN" pitchFamily="2" charset="0"/>
                <a:cs typeface="NikoshBAN" pitchFamily="2" charset="0"/>
              </a:rPr>
              <a:t>তাকে</a:t>
            </a:r>
            <a:r>
              <a:rPr lang="en-US" sz="2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b="1" dirty="0" err="1" smtClean="0">
                <a:latin typeface="NikoshBAN" pitchFamily="2" charset="0"/>
                <a:cs typeface="NikoshBAN" pitchFamily="2" charset="0"/>
              </a:rPr>
              <a:t>একক</a:t>
            </a:r>
            <a:r>
              <a:rPr lang="en-US" sz="2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b="1" dirty="0" err="1" smtClean="0">
                <a:latin typeface="NikoshBAN" pitchFamily="2" charset="0"/>
                <a:cs typeface="NikoshBAN" pitchFamily="2" charset="0"/>
              </a:rPr>
              <a:t>পরিবার</a:t>
            </a:r>
            <a:r>
              <a:rPr lang="en-US" sz="2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b="1" dirty="0" err="1" smtClean="0">
                <a:latin typeface="NikoshBAN" pitchFamily="2" charset="0"/>
                <a:cs typeface="NikoshBAN" pitchFamily="2" charset="0"/>
              </a:rPr>
              <a:t>বলে</a:t>
            </a:r>
            <a:r>
              <a:rPr lang="en-US" sz="2000" b="1" dirty="0" smtClean="0">
                <a:latin typeface="NikoshBAN" pitchFamily="2" charset="0"/>
                <a:cs typeface="NikoshBAN" pitchFamily="2" charset="0"/>
              </a:rPr>
              <a:t> ।</a:t>
            </a:r>
          </a:p>
          <a:p>
            <a:pPr>
              <a:lnSpc>
                <a:spcPct val="150000"/>
              </a:lnSpc>
            </a:pPr>
            <a:r>
              <a:rPr lang="en-US" sz="2000" b="1" dirty="0" smtClean="0">
                <a:latin typeface="NikoshBAN" pitchFamily="2" charset="0"/>
                <a:cs typeface="NikoshBAN" pitchFamily="2" charset="0"/>
              </a:rPr>
              <a:t>৩.      </a:t>
            </a:r>
            <a:r>
              <a:rPr lang="en-US" sz="2000" b="1" dirty="0" err="1" smtClean="0">
                <a:latin typeface="NikoshBAN" pitchFamily="2" charset="0"/>
                <a:cs typeface="NikoshBAN" pitchFamily="2" charset="0"/>
              </a:rPr>
              <a:t>পিতৃতান্ত্রিক</a:t>
            </a:r>
            <a:r>
              <a:rPr lang="en-US" sz="2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b="1" dirty="0" err="1" smtClean="0">
                <a:latin typeface="NikoshBAN" pitchFamily="2" charset="0"/>
                <a:cs typeface="NikoshBAN" pitchFamily="2" charset="0"/>
              </a:rPr>
              <a:t>পরিবার</a:t>
            </a:r>
            <a:r>
              <a:rPr lang="en-US" sz="2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b="1" dirty="0" err="1" smtClean="0">
                <a:latin typeface="NikoshBAN" pitchFamily="2" charset="0"/>
                <a:cs typeface="NikoshBAN" pitchFamily="2" charset="0"/>
              </a:rPr>
              <a:t>কাকে</a:t>
            </a:r>
            <a:r>
              <a:rPr lang="en-US" sz="2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b="1" dirty="0" err="1" smtClean="0">
                <a:latin typeface="NikoshBAN" pitchFamily="2" charset="0"/>
                <a:cs typeface="NikoshBAN" pitchFamily="2" charset="0"/>
              </a:rPr>
              <a:t>বলে</a:t>
            </a:r>
            <a:r>
              <a:rPr lang="en-US" sz="2000" b="1" dirty="0" smtClean="0">
                <a:latin typeface="NikoshBAN" pitchFamily="2" charset="0"/>
                <a:cs typeface="NikoshBAN" pitchFamily="2" charset="0"/>
              </a:rPr>
              <a:t> ?</a:t>
            </a:r>
          </a:p>
          <a:p>
            <a:pPr>
              <a:lnSpc>
                <a:spcPct val="150000"/>
              </a:lnSpc>
            </a:pPr>
            <a:r>
              <a:rPr lang="en-US" sz="2000" b="1" dirty="0" err="1" smtClean="0">
                <a:latin typeface="NikoshBAN" pitchFamily="2" charset="0"/>
                <a:cs typeface="NikoshBAN" pitchFamily="2" charset="0"/>
              </a:rPr>
              <a:t>উত্তর</a:t>
            </a:r>
            <a:r>
              <a:rPr lang="en-US" sz="2000" b="1" dirty="0" smtClean="0">
                <a:latin typeface="NikoshBAN" pitchFamily="2" charset="0"/>
                <a:cs typeface="NikoshBAN" pitchFamily="2" charset="0"/>
              </a:rPr>
              <a:t> : </a:t>
            </a:r>
            <a:r>
              <a:rPr lang="en-US" sz="2000" b="1" dirty="0" err="1" smtClean="0">
                <a:latin typeface="NikoshBAN" pitchFamily="2" charset="0"/>
                <a:cs typeface="NikoshBAN" pitchFamily="2" charset="0"/>
              </a:rPr>
              <a:t>যে</a:t>
            </a:r>
            <a:r>
              <a:rPr lang="en-US" sz="2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b="1" dirty="0" err="1" smtClean="0">
                <a:latin typeface="NikoshBAN" pitchFamily="2" charset="0"/>
                <a:cs typeface="NikoshBAN" pitchFamily="2" charset="0"/>
              </a:rPr>
              <a:t>পরিবারে</a:t>
            </a:r>
            <a:r>
              <a:rPr lang="en-US" sz="2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b="1" dirty="0" err="1" smtClean="0">
                <a:latin typeface="NikoshBAN" pitchFamily="2" charset="0"/>
                <a:cs typeface="NikoshBAN" pitchFamily="2" charset="0"/>
              </a:rPr>
              <a:t>পিতাই</a:t>
            </a:r>
            <a:r>
              <a:rPr lang="en-US" sz="2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b="1" dirty="0" err="1" smtClean="0">
                <a:latin typeface="NikoshBAN" pitchFamily="2" charset="0"/>
                <a:cs typeface="NikoshBAN" pitchFamily="2" charset="0"/>
              </a:rPr>
              <a:t>সর্বময়</a:t>
            </a:r>
            <a:r>
              <a:rPr lang="en-US" sz="2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b="1" dirty="0" err="1" smtClean="0">
                <a:latin typeface="NikoshBAN" pitchFamily="2" charset="0"/>
                <a:cs typeface="NikoshBAN" pitchFamily="2" charset="0"/>
              </a:rPr>
              <a:t>অধিকারী</a:t>
            </a:r>
            <a:r>
              <a:rPr lang="en-US" sz="2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b="1" dirty="0" err="1" smtClean="0">
                <a:latin typeface="NikoshBAN" pitchFamily="2" charset="0"/>
                <a:cs typeface="NikoshBAN" pitchFamily="2" charset="0"/>
              </a:rPr>
              <a:t>এবং</a:t>
            </a:r>
            <a:r>
              <a:rPr lang="en-US" sz="2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b="1" dirty="0" err="1" smtClean="0">
                <a:latin typeface="NikoshBAN" pitchFamily="2" charset="0"/>
                <a:cs typeface="NikoshBAN" pitchFamily="2" charset="0"/>
              </a:rPr>
              <a:t>ছেলে</a:t>
            </a:r>
            <a:r>
              <a:rPr lang="en-US" sz="2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b="1" dirty="0" err="1" smtClean="0">
                <a:latin typeface="NikoshBAN" pitchFamily="2" charset="0"/>
                <a:cs typeface="NikoshBAN" pitchFamily="2" charset="0"/>
              </a:rPr>
              <a:t>মেয়েরা</a:t>
            </a:r>
            <a:r>
              <a:rPr lang="en-US" sz="2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b="1" dirty="0" err="1" smtClean="0">
                <a:latin typeface="NikoshBAN" pitchFamily="2" charset="0"/>
                <a:cs typeface="NikoshBAN" pitchFamily="2" charset="0"/>
              </a:rPr>
              <a:t>পিতার</a:t>
            </a:r>
            <a:r>
              <a:rPr lang="en-US" sz="2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b="1" dirty="0" err="1" smtClean="0">
                <a:latin typeface="NikoshBAN" pitchFamily="2" charset="0"/>
                <a:cs typeface="NikoshBAN" pitchFamily="2" charset="0"/>
              </a:rPr>
              <a:t>পরিচয়ে</a:t>
            </a:r>
            <a:r>
              <a:rPr lang="en-US" sz="2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b="1" dirty="0" err="1" smtClean="0">
                <a:latin typeface="NikoshBAN" pitchFamily="2" charset="0"/>
                <a:cs typeface="NikoshBAN" pitchFamily="2" charset="0"/>
              </a:rPr>
              <a:t>পরিচিতি</a:t>
            </a:r>
            <a:r>
              <a:rPr lang="en-US" sz="2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b="1" dirty="0" err="1" smtClean="0">
                <a:latin typeface="NikoshBAN" pitchFamily="2" charset="0"/>
                <a:cs typeface="NikoshBAN" pitchFamily="2" charset="0"/>
              </a:rPr>
              <a:t>লাভ</a:t>
            </a:r>
            <a:r>
              <a:rPr lang="en-US" sz="2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b="1" dirty="0" err="1" smtClean="0"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2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b="1" dirty="0" err="1" smtClean="0">
                <a:latin typeface="NikoshBAN" pitchFamily="2" charset="0"/>
                <a:cs typeface="NikoshBAN" pitchFamily="2" charset="0"/>
              </a:rPr>
              <a:t>তাকে</a:t>
            </a:r>
            <a:r>
              <a:rPr lang="en-US" sz="2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b="1" dirty="0" err="1" smtClean="0">
                <a:latin typeface="NikoshBAN" pitchFamily="2" charset="0"/>
                <a:cs typeface="NikoshBAN" pitchFamily="2" charset="0"/>
              </a:rPr>
              <a:t>পিতৃতান্ত্রিক</a:t>
            </a:r>
            <a:r>
              <a:rPr lang="en-US" sz="2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b="1" dirty="0" err="1" smtClean="0">
                <a:latin typeface="NikoshBAN" pitchFamily="2" charset="0"/>
                <a:cs typeface="NikoshBAN" pitchFamily="2" charset="0"/>
              </a:rPr>
              <a:t>পরিবার</a:t>
            </a:r>
            <a:r>
              <a:rPr lang="en-US" sz="2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b="1" dirty="0" err="1" smtClean="0">
                <a:latin typeface="NikoshBAN" pitchFamily="2" charset="0"/>
                <a:cs typeface="NikoshBAN" pitchFamily="2" charset="0"/>
              </a:rPr>
              <a:t>বলে</a:t>
            </a:r>
            <a:r>
              <a:rPr lang="en-US" sz="2000" b="1" dirty="0" smtClean="0">
                <a:latin typeface="NikoshBAN" pitchFamily="2" charset="0"/>
                <a:cs typeface="NikoshBAN" pitchFamily="2" charset="0"/>
              </a:rPr>
              <a:t> ।</a:t>
            </a:r>
          </a:p>
          <a:p>
            <a:pPr>
              <a:lnSpc>
                <a:spcPct val="150000"/>
              </a:lnSpc>
            </a:pPr>
            <a:endParaRPr lang="en-US" sz="2000" b="1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617248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8" dur="2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9" dur="20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827584" y="260648"/>
            <a:ext cx="7344816" cy="1080120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6000" dirty="0" err="1">
                <a:solidFill>
                  <a:schemeClr val="accent1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বাড়ির</a:t>
            </a:r>
            <a:r>
              <a:rPr lang="en-US" sz="6000" dirty="0">
                <a:solidFill>
                  <a:schemeClr val="accent1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dirty="0" err="1">
                <a:solidFill>
                  <a:schemeClr val="accent1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কাজ</a:t>
            </a:r>
            <a:r>
              <a:rPr lang="en-US" sz="6000" dirty="0">
                <a:solidFill>
                  <a:schemeClr val="accent1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79512" y="1772816"/>
            <a:ext cx="7860526" cy="16850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 algn="just">
              <a:lnSpc>
                <a:spcPct val="150000"/>
              </a:lnSpc>
              <a:buFont typeface="+mj-lt"/>
              <a:buAutoNum type="arabicPeriod"/>
            </a:pPr>
            <a:r>
              <a:rPr lang="en-US" sz="32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atin typeface="NikoshBAN" pitchFamily="2" charset="0"/>
                <a:cs typeface="NikoshBAN" pitchFamily="2" charset="0"/>
              </a:rPr>
              <a:t>পরিবারের</a:t>
            </a:r>
            <a:r>
              <a:rPr lang="en-US" sz="36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atin typeface="NikoshBAN" pitchFamily="2" charset="0"/>
                <a:cs typeface="NikoshBAN" pitchFamily="2" charset="0"/>
              </a:rPr>
              <a:t>একজন</a:t>
            </a:r>
            <a:r>
              <a:rPr lang="en-US" sz="36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atin typeface="NikoshBAN" pitchFamily="2" charset="0"/>
                <a:cs typeface="NikoshBAN" pitchFamily="2" charset="0"/>
              </a:rPr>
              <a:t>সদস্য</a:t>
            </a:r>
            <a:r>
              <a:rPr lang="en-US" sz="36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atin typeface="NikoshBAN" pitchFamily="2" charset="0"/>
                <a:cs typeface="NikoshBAN" pitchFamily="2" charset="0"/>
              </a:rPr>
              <a:t>হিসাবে</a:t>
            </a:r>
            <a:r>
              <a:rPr lang="en-US" sz="36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atin typeface="NikoshBAN" pitchFamily="2" charset="0"/>
                <a:cs typeface="NikoshBAN" pitchFamily="2" charset="0"/>
              </a:rPr>
              <a:t>তোমার</a:t>
            </a:r>
            <a:r>
              <a:rPr lang="en-US" sz="36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atin typeface="NikoshBAN" pitchFamily="2" charset="0"/>
                <a:cs typeface="NikoshBAN" pitchFamily="2" charset="0"/>
              </a:rPr>
              <a:t>কি</a:t>
            </a:r>
            <a:r>
              <a:rPr lang="en-US" sz="36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atin typeface="NikoshBAN" pitchFamily="2" charset="0"/>
                <a:cs typeface="NikoshBAN" pitchFamily="2" charset="0"/>
              </a:rPr>
              <a:t>কি</a:t>
            </a:r>
            <a:r>
              <a:rPr lang="en-US" sz="36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atin typeface="NikoshBAN" pitchFamily="2" charset="0"/>
                <a:cs typeface="NikoshBAN" pitchFamily="2" charset="0"/>
              </a:rPr>
              <a:t>দায়িত্ব</a:t>
            </a:r>
            <a:r>
              <a:rPr lang="en-US" sz="3600" b="1" dirty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3600" b="1" dirty="0" err="1">
                <a:latin typeface="NikoshBAN" pitchFamily="2" charset="0"/>
                <a:cs typeface="NikoshBAN" pitchFamily="2" charset="0"/>
              </a:rPr>
              <a:t>কর্তব্য</a:t>
            </a:r>
            <a:r>
              <a:rPr lang="en-US" sz="36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atin typeface="NikoshBAN" pitchFamily="2" charset="0"/>
                <a:cs typeface="NikoshBAN" pitchFamily="2" charset="0"/>
              </a:rPr>
              <a:t>আছে</a:t>
            </a:r>
            <a:r>
              <a:rPr lang="en-US" sz="36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atin typeface="NikoshBAN" pitchFamily="2" charset="0"/>
                <a:cs typeface="NikoshBAN" pitchFamily="2" charset="0"/>
              </a:rPr>
              <a:t>তা</a:t>
            </a:r>
            <a:r>
              <a:rPr lang="en-US" sz="3600" b="1" dirty="0">
                <a:latin typeface="NikoshBAN" pitchFamily="2" charset="0"/>
                <a:cs typeface="NikoshBAN" pitchFamily="2" charset="0"/>
              </a:rPr>
              <a:t>  </a:t>
            </a:r>
            <a:r>
              <a:rPr lang="en-US" sz="3600" b="1" dirty="0" err="1">
                <a:latin typeface="NikoshBAN" pitchFamily="2" charset="0"/>
                <a:cs typeface="NikoshBAN" pitchFamily="2" charset="0"/>
              </a:rPr>
              <a:t>বিশ্লেষণ</a:t>
            </a:r>
            <a:r>
              <a:rPr lang="en-US" sz="36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atin typeface="NikoshBAN" pitchFamily="2" charset="0"/>
                <a:cs typeface="NikoshBAN" pitchFamily="2" charset="0"/>
              </a:rPr>
              <a:t>করঃ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37117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7504" y="260648"/>
            <a:ext cx="8928992" cy="15388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dirty="0" err="1">
                <a:latin typeface="NikoshBAN" pitchFamily="2" charset="0"/>
                <a:cs typeface="NikoshBAN" pitchFamily="2" charset="0"/>
              </a:rPr>
              <a:t>নিচের</a:t>
            </a:r>
            <a:r>
              <a:rPr lang="en-US" sz="5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>
                <a:latin typeface="NikoshBAN" pitchFamily="2" charset="0"/>
                <a:cs typeface="NikoshBAN" pitchFamily="2" charset="0"/>
              </a:rPr>
              <a:t>ছবি</a:t>
            </a:r>
            <a:r>
              <a:rPr lang="en-US" sz="5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>
                <a:latin typeface="NikoshBAN" pitchFamily="2" charset="0"/>
                <a:cs typeface="NikoshBAN" pitchFamily="2" charset="0"/>
              </a:rPr>
              <a:t>দুটি</a:t>
            </a:r>
            <a:r>
              <a:rPr lang="en-US" sz="5400" dirty="0">
                <a:latin typeface="NikoshBAN" pitchFamily="2" charset="0"/>
                <a:cs typeface="NikoshBAN" pitchFamily="2" charset="0"/>
              </a:rPr>
              <a:t>  </a:t>
            </a:r>
            <a:r>
              <a:rPr lang="en-US" sz="5400" dirty="0" err="1">
                <a:latin typeface="NikoshBAN" pitchFamily="2" charset="0"/>
                <a:cs typeface="NikoshBAN" pitchFamily="2" charset="0"/>
              </a:rPr>
              <a:t>কিসের</a:t>
            </a:r>
            <a:r>
              <a:rPr lang="en-US" sz="5400" dirty="0">
                <a:latin typeface="NikoshBAN" pitchFamily="2" charset="0"/>
                <a:cs typeface="NikoshBAN" pitchFamily="2" charset="0"/>
              </a:rPr>
              <a:t> ?</a:t>
            </a:r>
          </a:p>
          <a:p>
            <a:pPr algn="ctr"/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611560" y="5373216"/>
            <a:ext cx="302433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একক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>
                <a:latin typeface="NikoshBAN" pitchFamily="2" charset="0"/>
                <a:cs typeface="NikoshBAN" pitchFamily="2" charset="0"/>
              </a:rPr>
              <a:t>পরিবার</a:t>
            </a:r>
            <a:r>
              <a:rPr lang="en-US" sz="4400" dirty="0">
                <a:latin typeface="NikoshBAN" pitchFamily="2" charset="0"/>
                <a:cs typeface="NikoshBAN" pitchFamily="2" charset="0"/>
              </a:rPr>
              <a:t>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076056" y="5373216"/>
            <a:ext cx="331236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যৌথ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পরিবার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22178" y="1319211"/>
            <a:ext cx="3622230" cy="392330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9134" y="1319211"/>
            <a:ext cx="4004834" cy="39233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41659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6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123728" y="2385324"/>
            <a:ext cx="532859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as-IN" sz="7200" dirty="0">
                <a:latin typeface="NikoshBAN" pitchFamily="2" charset="0"/>
                <a:cs typeface="NikoshBAN" pitchFamily="2" charset="0"/>
              </a:rPr>
              <a:t>সবাইকে ধন্যবাদ</a:t>
            </a:r>
          </a:p>
        </p:txBody>
      </p:sp>
    </p:spTree>
    <p:extLst>
      <p:ext uri="{BB962C8B-B14F-4D97-AF65-F5344CB8AC3E}">
        <p14:creationId xmlns:p14="http://schemas.microsoft.com/office/powerpoint/2010/main" val="537086436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51520" y="1628800"/>
            <a:ext cx="864096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600" dirty="0" err="1" smtClean="0">
                <a:latin typeface="NikoshBAN" pitchFamily="2" charset="0"/>
                <a:cs typeface="NikoshBAN" pitchFamily="2" charset="0"/>
              </a:rPr>
              <a:t>আজকের</a:t>
            </a:r>
            <a:r>
              <a:rPr lang="en-US" sz="9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9600" dirty="0" err="1" smtClean="0">
                <a:latin typeface="NikoshBAN" pitchFamily="2" charset="0"/>
                <a:cs typeface="NikoshBAN" pitchFamily="2" charset="0"/>
              </a:rPr>
              <a:t>পাঠ</a:t>
            </a:r>
            <a:endParaRPr lang="en-US" sz="9600" dirty="0" smtClean="0"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9600" dirty="0" err="1" smtClean="0">
                <a:latin typeface="NikoshBAN" pitchFamily="2" charset="0"/>
                <a:cs typeface="NikoshBAN" pitchFamily="2" charset="0"/>
              </a:rPr>
              <a:t>পরিবার</a:t>
            </a:r>
            <a:endParaRPr lang="en-US" sz="96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539438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55576" y="548680"/>
            <a:ext cx="8136904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  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এই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পাঠ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শেষে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শিক্ষার্থীরা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- </a:t>
            </a:r>
          </a:p>
          <a:p>
            <a:r>
              <a:rPr lang="en-US" sz="4400" dirty="0" smtClean="0">
                <a:latin typeface="NikoshBAN" pitchFamily="2" charset="0"/>
                <a:cs typeface="NikoshBAN" pitchFamily="2" charset="0"/>
              </a:rPr>
              <a:t>১।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পরিবারের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সংগা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বলতে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পারবে</a:t>
            </a:r>
            <a:endParaRPr lang="en-US" sz="4400" dirty="0" smtClean="0">
              <a:latin typeface="NikoshBAN" pitchFamily="2" charset="0"/>
              <a:cs typeface="NikoshBAN" pitchFamily="2" charset="0"/>
            </a:endParaRPr>
          </a:p>
          <a:p>
            <a:r>
              <a:rPr lang="en-US" sz="4400" dirty="0" smtClean="0">
                <a:latin typeface="NikoshBAN" pitchFamily="2" charset="0"/>
                <a:cs typeface="NikoshBAN" pitchFamily="2" charset="0"/>
              </a:rPr>
              <a:t>২।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পরিবারের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শ্রেণি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বলতে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পারবে</a:t>
            </a:r>
            <a:endParaRPr lang="en-US" sz="4400" dirty="0" smtClean="0">
              <a:latin typeface="NikoshBAN" pitchFamily="2" charset="0"/>
              <a:cs typeface="NikoshBAN" pitchFamily="2" charset="0"/>
            </a:endParaRPr>
          </a:p>
          <a:p>
            <a:r>
              <a:rPr lang="en-US" sz="4400" dirty="0" smtClean="0">
                <a:latin typeface="NikoshBAN" pitchFamily="2" charset="0"/>
                <a:cs typeface="NikoshBAN" pitchFamily="2" charset="0"/>
              </a:rPr>
              <a:t>৩।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পরিবারের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কার্যাবলী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ব্যাখ্যা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পারবে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972898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-36512" y="2217058"/>
            <a:ext cx="2920992" cy="126188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457200" indent="-457200">
              <a:buFont typeface="Arial" pitchFamily="34" charset="0"/>
              <a:buChar char="•"/>
            </a:pPr>
            <a:r>
              <a:rPr lang="en-US" sz="4000" b="1" dirty="0" err="1">
                <a:solidFill>
                  <a:schemeClr val="accent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সমাজ</a:t>
            </a:r>
            <a:r>
              <a:rPr lang="en-US" sz="4000" b="1" dirty="0">
                <a:solidFill>
                  <a:schemeClr val="accent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solidFill>
                  <a:schemeClr val="accent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স্বীকৃত</a:t>
            </a:r>
            <a:r>
              <a:rPr lang="en-US" sz="4000" b="1" dirty="0">
                <a:solidFill>
                  <a:schemeClr val="accent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 </a:t>
            </a:r>
            <a:endParaRPr lang="en-US" sz="4000" b="1" dirty="0" smtClean="0">
              <a:solidFill>
                <a:schemeClr val="accent2">
                  <a:lumMod val="50000"/>
                </a:schemeClr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en-US" sz="36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  </a:t>
            </a:r>
            <a:r>
              <a:rPr lang="en-US" sz="36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বিবাহ</a:t>
            </a:r>
            <a:r>
              <a:rPr lang="en-US" sz="36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বন্ধন</a:t>
            </a:r>
            <a:endParaRPr lang="en-US" sz="3600" b="1" dirty="0">
              <a:solidFill>
                <a:srgbClr val="002060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640727" y="427648"/>
            <a:ext cx="2138727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6000" b="1" u="sng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পরিবার</a:t>
            </a:r>
            <a:r>
              <a:rPr lang="en-US" sz="6000" b="1" u="sng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6000" b="1" u="sng" dirty="0">
              <a:solidFill>
                <a:srgbClr val="002060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195736" y="2128072"/>
            <a:ext cx="1527924" cy="796871"/>
          </a:xfrm>
          <a:prstGeom prst="rect">
            <a:avLst/>
          </a:prstGeom>
          <a:noFill/>
          <a:ln w="5715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6444" y="1772816"/>
            <a:ext cx="5327555" cy="50851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42314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1" presetClass="emph" presetSubtype="0" repeatCount="indefinite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  <p:bldP spid="7" grpId="0" animBg="1"/>
      <p:bldP spid="7" grpId="1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-36512" y="3319244"/>
            <a:ext cx="4334841" cy="181588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457200" indent="-457200">
              <a:buFont typeface="Arial" pitchFamily="34" charset="0"/>
              <a:buChar char="•"/>
            </a:pPr>
            <a:r>
              <a:rPr lang="en-US" sz="3600" b="1" dirty="0" err="1">
                <a:latin typeface="NikoshBAN" pitchFamily="2" charset="0"/>
                <a:cs typeface="NikoshBAN" pitchFamily="2" charset="0"/>
              </a:rPr>
              <a:t>একজন</a:t>
            </a:r>
            <a:r>
              <a:rPr lang="en-US" sz="36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atin typeface="NikoshBAN" pitchFamily="2" charset="0"/>
                <a:cs typeface="NikoshBAN" pitchFamily="2" charset="0"/>
              </a:rPr>
              <a:t>পুরুষ</a:t>
            </a:r>
            <a:r>
              <a:rPr lang="en-US" sz="3600" b="1" dirty="0">
                <a:latin typeface="NikoshBAN" pitchFamily="2" charset="0"/>
                <a:cs typeface="NikoshBAN" pitchFamily="2" charset="0"/>
              </a:rPr>
              <a:t> ও </a:t>
            </a:r>
            <a:endParaRPr lang="en-US" sz="3600" b="1" dirty="0" smtClean="0">
              <a:latin typeface="NikoshBAN" pitchFamily="2" charset="0"/>
              <a:cs typeface="NikoshBAN" pitchFamily="2" charset="0"/>
            </a:endParaRPr>
          </a:p>
          <a:p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একজন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মহিলা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 </a:t>
            </a:r>
          </a:p>
          <a:p>
            <a:r>
              <a:rPr lang="en-US" sz="4000" b="1" dirty="0" err="1" smtClean="0">
                <a:solidFill>
                  <a:schemeClr val="accent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একত্রে</a:t>
            </a:r>
            <a:r>
              <a:rPr lang="en-US" sz="4000" b="1" dirty="0">
                <a:solidFill>
                  <a:schemeClr val="accent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solidFill>
                  <a:schemeClr val="accent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বসবাস</a:t>
            </a:r>
            <a:r>
              <a:rPr lang="en-US" sz="4000" b="1" dirty="0" smtClean="0">
                <a:solidFill>
                  <a:schemeClr val="accent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36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640727" y="427648"/>
            <a:ext cx="2138727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6000" b="1" u="sng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পরিবার</a:t>
            </a:r>
            <a:r>
              <a:rPr lang="en-US" sz="6000" b="1" u="sng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6000" b="1" u="sng" dirty="0">
              <a:solidFill>
                <a:srgbClr val="002060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763688" y="3911714"/>
            <a:ext cx="1656184" cy="630942"/>
          </a:xfrm>
          <a:prstGeom prst="rect">
            <a:avLst/>
          </a:prstGeom>
          <a:noFill/>
          <a:ln w="5715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7944" y="1443311"/>
            <a:ext cx="4896544" cy="53547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36266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1" presetClass="emph" presetSubtype="0" repeatCount="indefinite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8" grpId="0" animBg="1"/>
      <p:bldP spid="8" grpId="1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11560" y="836712"/>
            <a:ext cx="7992888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7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7200" dirty="0" err="1" smtClean="0">
                <a:latin typeface="NikoshBAN" pitchFamily="2" charset="0"/>
                <a:cs typeface="NikoshBAN" pitchFamily="2" charset="0"/>
              </a:rPr>
              <a:t>পরিবার</a:t>
            </a:r>
            <a:endParaRPr lang="en-US" sz="7200" dirty="0" smtClean="0">
              <a:latin typeface="NikoshBAN" pitchFamily="2" charset="0"/>
              <a:cs typeface="NikoshBAN" pitchFamily="2" charset="0"/>
            </a:endParaRPr>
          </a:p>
          <a:p>
            <a:pPr algn="just"/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সমাজ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স্বীকৃত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বিবাহ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বন্ধনে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আবদ্ধ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হয়ে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স্বামী-স্ত্রী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একত্রে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বসবাস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করাকে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পরিবার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বলে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।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অর্থা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ৎ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বৈবাহিক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সম্পর্কের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ভিত্তিতে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এক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বা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একাধিক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পুরুষ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মহিলা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তাদের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সন্তানাদি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,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পিতামাতা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এবং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অন্যান্য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পরিজন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নিয়ে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যে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সংগঠন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গড়ে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ওঠে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তাকে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পরিবার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বলে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077055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95536" y="1268760"/>
            <a:ext cx="4176464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4400" b="1" u="sng" dirty="0" err="1">
                <a:latin typeface="NikoshBAN" pitchFamily="2" charset="0"/>
                <a:cs typeface="NikoshBAN" pitchFamily="2" charset="0"/>
              </a:rPr>
              <a:t>প্রামান্য</a:t>
            </a:r>
            <a:r>
              <a:rPr lang="en-US" sz="4400" b="1" u="sng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u="sng" dirty="0" err="1">
                <a:latin typeface="NikoshBAN" pitchFamily="2" charset="0"/>
                <a:cs typeface="NikoshBAN" pitchFamily="2" charset="0"/>
              </a:rPr>
              <a:t>সংজ্ঞা</a:t>
            </a:r>
            <a:r>
              <a:rPr lang="en-US" sz="4400" dirty="0">
                <a:latin typeface="NikoshBAN" pitchFamily="2" charset="0"/>
                <a:cs typeface="NikoshBAN" pitchFamily="2" charset="0"/>
              </a:rPr>
              <a:t> : </a:t>
            </a:r>
            <a:r>
              <a:rPr lang="en-US" sz="4400" dirty="0" err="1">
                <a:latin typeface="NikoshBAN" pitchFamily="2" charset="0"/>
                <a:cs typeface="NikoshBAN" pitchFamily="2" charset="0"/>
              </a:rPr>
              <a:t>ম্যাকাইভারের</a:t>
            </a:r>
            <a:r>
              <a:rPr lang="en-US" sz="4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>
                <a:latin typeface="NikoshBAN" pitchFamily="2" charset="0"/>
                <a:cs typeface="NikoshBAN" pitchFamily="2" charset="0"/>
              </a:rPr>
              <a:t>মতে</a:t>
            </a:r>
            <a:r>
              <a:rPr lang="en-US" sz="4400" dirty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4400" dirty="0" err="1">
                <a:latin typeface="NikoshBAN" pitchFamily="2" charset="0"/>
                <a:cs typeface="NikoshBAN" pitchFamily="2" charset="0"/>
              </a:rPr>
              <a:t>সন্তান</a:t>
            </a:r>
            <a:r>
              <a:rPr lang="en-US" sz="4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>
                <a:latin typeface="NikoshBAN" pitchFamily="2" charset="0"/>
                <a:cs typeface="NikoshBAN" pitchFamily="2" charset="0"/>
              </a:rPr>
              <a:t>জন্মদান</a:t>
            </a:r>
            <a:r>
              <a:rPr lang="en-US" sz="4400" dirty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4400" dirty="0" err="1">
                <a:latin typeface="NikoshBAN" pitchFamily="2" charset="0"/>
                <a:cs typeface="NikoshBAN" pitchFamily="2" charset="0"/>
              </a:rPr>
              <a:t>লালন</a:t>
            </a:r>
            <a:r>
              <a:rPr lang="en-US" sz="4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>
                <a:latin typeface="NikoshBAN" pitchFamily="2" charset="0"/>
                <a:cs typeface="NikoshBAN" pitchFamily="2" charset="0"/>
              </a:rPr>
              <a:t>পালনের</a:t>
            </a:r>
            <a:r>
              <a:rPr lang="en-US" sz="4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>
                <a:latin typeface="NikoshBAN" pitchFamily="2" charset="0"/>
                <a:cs typeface="NikoshBAN" pitchFamily="2" charset="0"/>
              </a:rPr>
              <a:t>জন্য</a:t>
            </a:r>
            <a:r>
              <a:rPr lang="en-US" sz="4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>
                <a:latin typeface="NikoshBAN" pitchFamily="2" charset="0"/>
                <a:cs typeface="NikoshBAN" pitchFamily="2" charset="0"/>
              </a:rPr>
              <a:t>সংগঠিত</a:t>
            </a:r>
            <a:r>
              <a:rPr lang="en-US" sz="4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>
                <a:latin typeface="NikoshBAN" pitchFamily="2" charset="0"/>
                <a:cs typeface="NikoshBAN" pitchFamily="2" charset="0"/>
              </a:rPr>
              <a:t>ক্ষুদ্রবর্গকে</a:t>
            </a:r>
            <a:r>
              <a:rPr lang="en-US" sz="4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>
                <a:latin typeface="NikoshBAN" pitchFamily="2" charset="0"/>
                <a:cs typeface="NikoshBAN" pitchFamily="2" charset="0"/>
              </a:rPr>
              <a:t>পরিবার</a:t>
            </a:r>
            <a:r>
              <a:rPr lang="en-US" sz="4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>
                <a:latin typeface="NikoshBAN" pitchFamily="2" charset="0"/>
                <a:cs typeface="NikoshBAN" pitchFamily="2" charset="0"/>
              </a:rPr>
              <a:t>বলে</a:t>
            </a:r>
            <a:r>
              <a:rPr lang="en-US" sz="4400" dirty="0">
                <a:latin typeface="NikoshBAN" pitchFamily="2" charset="0"/>
                <a:cs typeface="NikoshBAN" pitchFamily="2" charset="0"/>
              </a:rPr>
              <a:t> ।</a:t>
            </a:r>
          </a:p>
          <a:p>
            <a:pPr algn="just"/>
            <a:endParaRPr lang="en-US" sz="4400" b="1" dirty="0" smtClean="0"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4932040" y="66821"/>
            <a:ext cx="4211960" cy="6724357"/>
            <a:chOff x="4932040" y="66821"/>
            <a:chExt cx="4211960" cy="6724357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932040" y="66821"/>
              <a:ext cx="4211960" cy="3002139"/>
            </a:xfrm>
            <a:prstGeom prst="rect">
              <a:avLst/>
            </a:prstGeom>
          </p:spPr>
        </p:pic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932040" y="2852936"/>
              <a:ext cx="4211960" cy="393824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9182224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981</TotalTime>
  <Words>637</Words>
  <Application>Microsoft Office PowerPoint</Application>
  <PresentationFormat>On-screen Show (4:3)</PresentationFormat>
  <Paragraphs>125</Paragraphs>
  <Slides>30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38" baseType="lpstr">
      <vt:lpstr>Arial</vt:lpstr>
      <vt:lpstr>Calibri</vt:lpstr>
      <vt:lpstr>NikoshBAN</vt:lpstr>
      <vt:lpstr>Trebuchet MS</vt:lpstr>
      <vt:lpstr>Vrinda</vt:lpstr>
      <vt:lpstr>Wingdings</vt:lpstr>
      <vt:lpstr>Wingdings 3</vt:lpstr>
      <vt:lpstr>Facet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স্বামী-স্ত্রী, সন্তান-সন্ততি,চাচা-চাচি, দাদা-দাদি,  নানা-নানি নিয়ে যে পরিবার গড়ে ওঠে তাকে যৌথ পরিবার বলে ।</vt:lpstr>
      <vt:lpstr>   সুখি পরিবার বলতে আমরা যা বুঝি তা হল সবার সঙ্গে মানিয়ে গুছিয়ে পরিবারের সদস্যরা একজন আরেকজনের সুখ-দু:খ বুঝতে পারা, পরিবারে বড়দের সম্মান এবং ছোটদের স্নেহ করে সবাই মিলেমিশ একসাথে পরিবারে বসবাস করা ।  </vt:lpstr>
      <vt:lpstr>দলীয় কাজ </vt:lpstr>
      <vt:lpstr>পরিবারের কার্যাবলী : </vt:lpstr>
      <vt:lpstr>PowerPoint Presentation</vt:lpstr>
      <vt:lpstr>PowerPoint Presentation</vt:lpstr>
      <vt:lpstr>PowerPoint Presentation</vt:lpstr>
      <vt:lpstr>    * পরিবারের সদস্যদের  ধর্মীয়  ও নৈতিক শিক্ষাদান   *  উৎপাদন, বন্টন ও ভোগ সম্পর্কে জ্ঞান দান  * নিয়ম শৃঙ্খলা  ও আনুগত্য প্রকাশের মাধ্যম  *  সদস্যদের মাঝে দয়ামায়া, সৌহার্দ্য, সহানুভূতি ,ভালবাসার সৃষ্টি করা  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faruk</dc:creator>
  <cp:lastModifiedBy>jibon</cp:lastModifiedBy>
  <cp:revision>188</cp:revision>
  <dcterms:created xsi:type="dcterms:W3CDTF">2012-06-20T06:58:09Z</dcterms:created>
  <dcterms:modified xsi:type="dcterms:W3CDTF">2021-02-03T08:48:28Z</dcterms:modified>
</cp:coreProperties>
</file>