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0" r:id="rId2"/>
    <p:sldId id="257" r:id="rId3"/>
    <p:sldId id="338" r:id="rId4"/>
    <p:sldId id="339" r:id="rId5"/>
    <p:sldId id="340" r:id="rId6"/>
    <p:sldId id="341" r:id="rId7"/>
    <p:sldId id="343" r:id="rId8"/>
    <p:sldId id="342" r:id="rId9"/>
    <p:sldId id="344" r:id="rId10"/>
    <p:sldId id="352" r:id="rId11"/>
    <p:sldId id="353" r:id="rId12"/>
    <p:sldId id="355" r:id="rId13"/>
    <p:sldId id="356" r:id="rId14"/>
    <p:sldId id="312" r:id="rId15"/>
    <p:sldId id="313" r:id="rId16"/>
    <p:sldId id="357" r:id="rId17"/>
    <p:sldId id="337" r:id="rId18"/>
    <p:sldId id="345" r:id="rId19"/>
    <p:sldId id="346" r:id="rId20"/>
    <p:sldId id="358" r:id="rId21"/>
    <p:sldId id="347" r:id="rId22"/>
    <p:sldId id="348" r:id="rId23"/>
    <p:sldId id="349" r:id="rId24"/>
    <p:sldId id="325" r:id="rId25"/>
    <p:sldId id="286" r:id="rId26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9290" autoAdjust="0"/>
  </p:normalViewPr>
  <p:slideViewPr>
    <p:cSldViewPr>
      <p:cViewPr>
        <p:scale>
          <a:sx n="60" d="100"/>
          <a:sy n="60" d="100"/>
        </p:scale>
        <p:origin x="-1404" y="-282"/>
      </p:cViewPr>
      <p:guideLst>
        <p:guide orient="horz" pos="2304"/>
        <p:guide pos="327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8AC46-D06D-4AF3-81D4-77D2B9FA1B8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CA42B6-7100-40EA-889B-7628E9A0A41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হিংসা-বিদ্বেষ জাতীয় ঐক্য, সংহতি ও উন্নতির পথে অন্তরায় ।</a:t>
          </a:r>
          <a:endParaRPr lang="en-US" dirty="0"/>
        </a:p>
      </dgm:t>
    </dgm:pt>
    <dgm:pt modelId="{4B4A7ECF-83A9-4547-B665-6BCFB6CEE41B}" type="parTrans" cxnId="{A06413FD-6769-40EE-BE68-3A5ECA25E8DE}">
      <dgm:prSet/>
      <dgm:spPr/>
      <dgm:t>
        <a:bodyPr/>
        <a:lstStyle/>
        <a:p>
          <a:endParaRPr lang="en-US"/>
        </a:p>
      </dgm:t>
    </dgm:pt>
    <dgm:pt modelId="{A05578DD-A007-402A-A175-4652FBE17AB7}" type="sibTrans" cxnId="{A06413FD-6769-40EE-BE68-3A5ECA25E8DE}">
      <dgm:prSet/>
      <dgm:spPr/>
      <dgm:t>
        <a:bodyPr/>
        <a:lstStyle/>
        <a:p>
          <a:endParaRPr lang="en-US"/>
        </a:p>
      </dgm:t>
    </dgm:pt>
    <dgm:pt modelId="{03D96047-3388-44DB-AA48-7076C97AD1F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হিংসা-বিদ্বেষের ফলে জাতির মধ্যে বিভেদ বৈষম্য দেখা দেয়, </a:t>
          </a:r>
          <a:r>
            <a:rPr lang="bn-IN" dirty="0" smtClean="0">
              <a:latin typeface="SutonnyOMJ" pitchFamily="2" charset="0"/>
              <a:cs typeface="SutonnyOMJ" pitchFamily="2" charset="0"/>
            </a:rPr>
            <a:t>শত্রুতা</a:t>
          </a:r>
          <a:r>
            <a:rPr lang="bn-IN" dirty="0" smtClean="0"/>
            <a:t> বৃদ্ধি পায় । </a:t>
          </a:r>
          <a:endParaRPr lang="en-US" dirty="0"/>
        </a:p>
      </dgm:t>
    </dgm:pt>
    <dgm:pt modelId="{6CE03F3E-17D1-49B4-810A-9B412C409186}" type="parTrans" cxnId="{4DF988B8-9327-4EE1-B5AC-D34140EB4B2A}">
      <dgm:prSet/>
      <dgm:spPr/>
      <dgm:t>
        <a:bodyPr/>
        <a:lstStyle/>
        <a:p>
          <a:endParaRPr lang="en-US"/>
        </a:p>
      </dgm:t>
    </dgm:pt>
    <dgm:pt modelId="{7B7AC374-F951-4548-95A7-8DCFC0FD4F6F}" type="sibTrans" cxnId="{4DF988B8-9327-4EE1-B5AC-D34140EB4B2A}">
      <dgm:prSet/>
      <dgm:spPr/>
      <dgm:t>
        <a:bodyPr/>
        <a:lstStyle/>
        <a:p>
          <a:endParaRPr lang="en-US"/>
        </a:p>
      </dgm:t>
    </dgm:pt>
    <dgm:pt modelId="{A0B88C64-E222-49D0-93B0-8FFD93E39F6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মুসলিম জাতির ঐক্য ও ভ্রাতৃত্ব নষ্ট হয় । </a:t>
          </a:r>
          <a:endParaRPr lang="en-US" dirty="0"/>
        </a:p>
      </dgm:t>
    </dgm:pt>
    <dgm:pt modelId="{A7986154-44B7-4DA0-AE4F-47A37430F033}" type="parTrans" cxnId="{6C1922B8-8687-4BD7-B797-A6FFF9868B78}">
      <dgm:prSet/>
      <dgm:spPr/>
      <dgm:t>
        <a:bodyPr/>
        <a:lstStyle/>
        <a:p>
          <a:endParaRPr lang="en-US"/>
        </a:p>
      </dgm:t>
    </dgm:pt>
    <dgm:pt modelId="{D7AE3828-DC0F-4F5D-BD38-4D770DEDBFAC}" type="sibTrans" cxnId="{6C1922B8-8687-4BD7-B797-A6FFF9868B78}">
      <dgm:prSet/>
      <dgm:spPr/>
      <dgm:t>
        <a:bodyPr/>
        <a:lstStyle/>
        <a:p>
          <a:endParaRPr lang="en-US"/>
        </a:p>
      </dgm:t>
    </dgm:pt>
    <dgm:pt modelId="{AC5098B6-8C03-49A6-B964-B8EBB0938F8A}" type="pres">
      <dgm:prSet presAssocID="{1A38AC46-D06D-4AF3-81D4-77D2B9FA1B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C7695-239E-41B1-A28A-5708CA39A6A7}" type="pres">
      <dgm:prSet presAssocID="{D2CA42B6-7100-40EA-889B-7628E9A0A41E}" presName="comp" presStyleCnt="0"/>
      <dgm:spPr/>
    </dgm:pt>
    <dgm:pt modelId="{4227EB3A-03DF-4AC6-A475-DA620917430A}" type="pres">
      <dgm:prSet presAssocID="{D2CA42B6-7100-40EA-889B-7628E9A0A41E}" presName="box" presStyleLbl="node1" presStyleIdx="0" presStyleCnt="3"/>
      <dgm:spPr/>
      <dgm:t>
        <a:bodyPr/>
        <a:lstStyle/>
        <a:p>
          <a:endParaRPr lang="en-US"/>
        </a:p>
      </dgm:t>
    </dgm:pt>
    <dgm:pt modelId="{8B51477B-8D1A-4010-9387-0FFF716FD789}" type="pres">
      <dgm:prSet presAssocID="{D2CA42B6-7100-40EA-889B-7628E9A0A41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F76CF6B0-5607-4351-82DF-C9A880F1A52B}" type="pres">
      <dgm:prSet presAssocID="{D2CA42B6-7100-40EA-889B-7628E9A0A41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FC3CB-A37F-4E89-9D21-C94921A78E3A}" type="pres">
      <dgm:prSet presAssocID="{A05578DD-A007-402A-A175-4652FBE17AB7}" presName="spacer" presStyleCnt="0"/>
      <dgm:spPr/>
    </dgm:pt>
    <dgm:pt modelId="{ED09E8B1-33A9-4042-AD16-8F5455DC4BC4}" type="pres">
      <dgm:prSet presAssocID="{03D96047-3388-44DB-AA48-7076C97AD1F9}" presName="comp" presStyleCnt="0"/>
      <dgm:spPr/>
    </dgm:pt>
    <dgm:pt modelId="{6F0DF5E1-C1A1-432F-A0E9-8F170643A567}" type="pres">
      <dgm:prSet presAssocID="{03D96047-3388-44DB-AA48-7076C97AD1F9}" presName="box" presStyleLbl="node1" presStyleIdx="1" presStyleCnt="3"/>
      <dgm:spPr/>
      <dgm:t>
        <a:bodyPr/>
        <a:lstStyle/>
        <a:p>
          <a:endParaRPr lang="en-US"/>
        </a:p>
      </dgm:t>
    </dgm:pt>
    <dgm:pt modelId="{D34AA377-47B3-40D6-B658-A3B23EA22D42}" type="pres">
      <dgm:prSet presAssocID="{03D96047-3388-44DB-AA48-7076C97AD1F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F78A583-E848-47E6-A07B-E5902D5A07F3}" type="pres">
      <dgm:prSet presAssocID="{03D96047-3388-44DB-AA48-7076C97AD1F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C5B06-B0AA-4966-9EF0-C9E5FBBB08E6}" type="pres">
      <dgm:prSet presAssocID="{7B7AC374-F951-4548-95A7-8DCFC0FD4F6F}" presName="spacer" presStyleCnt="0"/>
      <dgm:spPr/>
    </dgm:pt>
    <dgm:pt modelId="{0871004A-E7CC-4AE1-9D20-48C64A26E9D2}" type="pres">
      <dgm:prSet presAssocID="{A0B88C64-E222-49D0-93B0-8FFD93E39F66}" presName="comp" presStyleCnt="0"/>
      <dgm:spPr/>
    </dgm:pt>
    <dgm:pt modelId="{ADB1ED48-7B51-44C4-9AF8-85A43F2F358A}" type="pres">
      <dgm:prSet presAssocID="{A0B88C64-E222-49D0-93B0-8FFD93E39F66}" presName="box" presStyleLbl="node1" presStyleIdx="2" presStyleCnt="3"/>
      <dgm:spPr/>
      <dgm:t>
        <a:bodyPr/>
        <a:lstStyle/>
        <a:p>
          <a:endParaRPr lang="en-US"/>
        </a:p>
      </dgm:t>
    </dgm:pt>
    <dgm:pt modelId="{71263861-0F0E-47C5-84DE-148B1CD35C9B}" type="pres">
      <dgm:prSet presAssocID="{A0B88C64-E222-49D0-93B0-8FFD93E39F6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D9D385E-A95E-48C7-BC53-3BD2CB43AAA3}" type="pres">
      <dgm:prSet presAssocID="{A0B88C64-E222-49D0-93B0-8FFD93E39F6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EBE21-6162-45B8-8177-28DB2F8EEC0F}" type="presOf" srcId="{D2CA42B6-7100-40EA-889B-7628E9A0A41E}" destId="{F76CF6B0-5607-4351-82DF-C9A880F1A52B}" srcOrd="1" destOrd="0" presId="urn:microsoft.com/office/officeart/2005/8/layout/vList4"/>
    <dgm:cxn modelId="{2D3CA2E7-0840-4380-A2D0-413736FC65C8}" type="presOf" srcId="{A0B88C64-E222-49D0-93B0-8FFD93E39F66}" destId="{1D9D385E-A95E-48C7-BC53-3BD2CB43AAA3}" srcOrd="1" destOrd="0" presId="urn:microsoft.com/office/officeart/2005/8/layout/vList4"/>
    <dgm:cxn modelId="{99CA539E-3874-4DAF-81F2-6F449DF94753}" type="presOf" srcId="{03D96047-3388-44DB-AA48-7076C97AD1F9}" destId="{6F78A583-E848-47E6-A07B-E5902D5A07F3}" srcOrd="1" destOrd="0" presId="urn:microsoft.com/office/officeart/2005/8/layout/vList4"/>
    <dgm:cxn modelId="{0DE20A86-30A4-4B1F-A5FA-CBED53E97EDE}" type="presOf" srcId="{D2CA42B6-7100-40EA-889B-7628E9A0A41E}" destId="{4227EB3A-03DF-4AC6-A475-DA620917430A}" srcOrd="0" destOrd="0" presId="urn:microsoft.com/office/officeart/2005/8/layout/vList4"/>
    <dgm:cxn modelId="{9B587C28-83F3-4B2F-8759-9DA1100A767E}" type="presOf" srcId="{A0B88C64-E222-49D0-93B0-8FFD93E39F66}" destId="{ADB1ED48-7B51-44C4-9AF8-85A43F2F358A}" srcOrd="0" destOrd="0" presId="urn:microsoft.com/office/officeart/2005/8/layout/vList4"/>
    <dgm:cxn modelId="{A06413FD-6769-40EE-BE68-3A5ECA25E8DE}" srcId="{1A38AC46-D06D-4AF3-81D4-77D2B9FA1B84}" destId="{D2CA42B6-7100-40EA-889B-7628E9A0A41E}" srcOrd="0" destOrd="0" parTransId="{4B4A7ECF-83A9-4547-B665-6BCFB6CEE41B}" sibTransId="{A05578DD-A007-402A-A175-4652FBE17AB7}"/>
    <dgm:cxn modelId="{6B780CAD-5564-4C56-BA8D-DD3096273B3C}" type="presOf" srcId="{03D96047-3388-44DB-AA48-7076C97AD1F9}" destId="{6F0DF5E1-C1A1-432F-A0E9-8F170643A567}" srcOrd="0" destOrd="0" presId="urn:microsoft.com/office/officeart/2005/8/layout/vList4"/>
    <dgm:cxn modelId="{4DF988B8-9327-4EE1-B5AC-D34140EB4B2A}" srcId="{1A38AC46-D06D-4AF3-81D4-77D2B9FA1B84}" destId="{03D96047-3388-44DB-AA48-7076C97AD1F9}" srcOrd="1" destOrd="0" parTransId="{6CE03F3E-17D1-49B4-810A-9B412C409186}" sibTransId="{7B7AC374-F951-4548-95A7-8DCFC0FD4F6F}"/>
    <dgm:cxn modelId="{7649F717-A9F0-42C8-B0C3-6C6977641B43}" type="presOf" srcId="{1A38AC46-D06D-4AF3-81D4-77D2B9FA1B84}" destId="{AC5098B6-8C03-49A6-B964-B8EBB0938F8A}" srcOrd="0" destOrd="0" presId="urn:microsoft.com/office/officeart/2005/8/layout/vList4"/>
    <dgm:cxn modelId="{6C1922B8-8687-4BD7-B797-A6FFF9868B78}" srcId="{1A38AC46-D06D-4AF3-81D4-77D2B9FA1B84}" destId="{A0B88C64-E222-49D0-93B0-8FFD93E39F66}" srcOrd="2" destOrd="0" parTransId="{A7986154-44B7-4DA0-AE4F-47A37430F033}" sibTransId="{D7AE3828-DC0F-4F5D-BD38-4D770DEDBFAC}"/>
    <dgm:cxn modelId="{A013ECDF-6A30-49F3-A225-9F44A92D71F0}" type="presParOf" srcId="{AC5098B6-8C03-49A6-B964-B8EBB0938F8A}" destId="{F0FC7695-239E-41B1-A28A-5708CA39A6A7}" srcOrd="0" destOrd="0" presId="urn:microsoft.com/office/officeart/2005/8/layout/vList4"/>
    <dgm:cxn modelId="{FF6ECD5F-740D-476F-BEF4-CCFE0B22F428}" type="presParOf" srcId="{F0FC7695-239E-41B1-A28A-5708CA39A6A7}" destId="{4227EB3A-03DF-4AC6-A475-DA620917430A}" srcOrd="0" destOrd="0" presId="urn:microsoft.com/office/officeart/2005/8/layout/vList4"/>
    <dgm:cxn modelId="{BAA1D306-B0BB-4026-A6BA-5A131D976744}" type="presParOf" srcId="{F0FC7695-239E-41B1-A28A-5708CA39A6A7}" destId="{8B51477B-8D1A-4010-9387-0FFF716FD789}" srcOrd="1" destOrd="0" presId="urn:microsoft.com/office/officeart/2005/8/layout/vList4"/>
    <dgm:cxn modelId="{975BF9AE-C168-44DF-BE88-14AF2678A10F}" type="presParOf" srcId="{F0FC7695-239E-41B1-A28A-5708CA39A6A7}" destId="{F76CF6B0-5607-4351-82DF-C9A880F1A52B}" srcOrd="2" destOrd="0" presId="urn:microsoft.com/office/officeart/2005/8/layout/vList4"/>
    <dgm:cxn modelId="{D637D1E8-2DCC-4CBF-85A5-1B26025AA762}" type="presParOf" srcId="{AC5098B6-8C03-49A6-B964-B8EBB0938F8A}" destId="{E9AFC3CB-A37F-4E89-9D21-C94921A78E3A}" srcOrd="1" destOrd="0" presId="urn:microsoft.com/office/officeart/2005/8/layout/vList4"/>
    <dgm:cxn modelId="{E4CEDEAE-99A8-4E4B-941C-51E5AC6C3C17}" type="presParOf" srcId="{AC5098B6-8C03-49A6-B964-B8EBB0938F8A}" destId="{ED09E8B1-33A9-4042-AD16-8F5455DC4BC4}" srcOrd="2" destOrd="0" presId="urn:microsoft.com/office/officeart/2005/8/layout/vList4"/>
    <dgm:cxn modelId="{6469623F-C691-4ADA-83BB-846B1FD4E367}" type="presParOf" srcId="{ED09E8B1-33A9-4042-AD16-8F5455DC4BC4}" destId="{6F0DF5E1-C1A1-432F-A0E9-8F170643A567}" srcOrd="0" destOrd="0" presId="urn:microsoft.com/office/officeart/2005/8/layout/vList4"/>
    <dgm:cxn modelId="{09B4E5A2-118D-4163-B98B-67AEDF2083A3}" type="presParOf" srcId="{ED09E8B1-33A9-4042-AD16-8F5455DC4BC4}" destId="{D34AA377-47B3-40D6-B658-A3B23EA22D42}" srcOrd="1" destOrd="0" presId="urn:microsoft.com/office/officeart/2005/8/layout/vList4"/>
    <dgm:cxn modelId="{8BB4D0BF-BB54-4103-A9B3-0C27E02D48DD}" type="presParOf" srcId="{ED09E8B1-33A9-4042-AD16-8F5455DC4BC4}" destId="{6F78A583-E848-47E6-A07B-E5902D5A07F3}" srcOrd="2" destOrd="0" presId="urn:microsoft.com/office/officeart/2005/8/layout/vList4"/>
    <dgm:cxn modelId="{329EA246-9B92-4A18-BB53-2939F98C5934}" type="presParOf" srcId="{AC5098B6-8C03-49A6-B964-B8EBB0938F8A}" destId="{3FAC5B06-B0AA-4966-9EF0-C9E5FBBB08E6}" srcOrd="3" destOrd="0" presId="urn:microsoft.com/office/officeart/2005/8/layout/vList4"/>
    <dgm:cxn modelId="{1EF991F4-04A0-4C5E-980F-83BE2EA8B662}" type="presParOf" srcId="{AC5098B6-8C03-49A6-B964-B8EBB0938F8A}" destId="{0871004A-E7CC-4AE1-9D20-48C64A26E9D2}" srcOrd="4" destOrd="0" presId="urn:microsoft.com/office/officeart/2005/8/layout/vList4"/>
    <dgm:cxn modelId="{9A516E10-D3BF-42EE-B015-4DD51EAE713F}" type="presParOf" srcId="{0871004A-E7CC-4AE1-9D20-48C64A26E9D2}" destId="{ADB1ED48-7B51-44C4-9AF8-85A43F2F358A}" srcOrd="0" destOrd="0" presId="urn:microsoft.com/office/officeart/2005/8/layout/vList4"/>
    <dgm:cxn modelId="{CAD012E9-F6BD-405D-96D8-523266905374}" type="presParOf" srcId="{0871004A-E7CC-4AE1-9D20-48C64A26E9D2}" destId="{71263861-0F0E-47C5-84DE-148B1CD35C9B}" srcOrd="1" destOrd="0" presId="urn:microsoft.com/office/officeart/2005/8/layout/vList4"/>
    <dgm:cxn modelId="{8FC58D13-FEAF-4313-9E29-49EFD9970DE8}" type="presParOf" srcId="{0871004A-E7CC-4AE1-9D20-48C64A26E9D2}" destId="{1D9D385E-A95E-48C7-BC53-3BD2CB43AA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3DB2-F616-44B1-9A37-97C0EA74332F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FCE5B-66C7-4776-9C77-A28BEFE20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নিজ বিদ্যালয়ের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ক্ষেত্রে চাইলে 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/>
              <a:t>সবাইকে </a:t>
            </a:r>
            <a:r>
              <a:rPr lang="bn-BD" baseline="0" dirty="0" smtClean="0"/>
              <a:t>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FCE5B-66C7-4776-9C77-A28BEFE200A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DFA-AA69-417C-851F-05B2735E106D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8FF8-A179-4D32-9A61-51E855090174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F923-AB4A-4E23-8781-04AAA7160794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C56-CD2B-43DD-B889-F8CD208D0911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DAA71-4477-44FD-A94D-EEB6EB474EE5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ABA0F-21F8-4D88-B39A-EE075CECA950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CB86-1417-4D87-93F6-5EE37323A6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1ECA-891B-4CDC-8B53-800AD082FE45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Frame\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91" y="0"/>
            <a:ext cx="10489579" cy="73152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xfrm>
            <a:off x="4668044" y="6918909"/>
            <a:ext cx="990600" cy="389467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0630-F6DC-42A3-9987-A3ACC451B6BA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89D28-00EB-4FE2-BD66-297207E59913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2DCA-2547-40F4-9C59-5CDDB6A48B81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defPPr>
              <a:defRPr lang="en-US"/>
            </a:defPPr>
            <a:lvl1pPr marL="0" algn="ctr" defTabSz="10124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DCA379-ABB0-453A-B300-03AF89D51897}" type="datetime8">
              <a:rPr lang="en-US" smtClean="0"/>
              <a:pPr/>
              <a:t>2/4/2021 8:11 PM</a:t>
            </a:fld>
            <a:endParaRPr 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2961861" y="6406391"/>
            <a:ext cx="35383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abbashar1971@gmail.com 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5" y="36785"/>
            <a:ext cx="10240062" cy="704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32345" y="36785"/>
            <a:ext cx="9026936" cy="1326931"/>
          </a:xfrm>
          <a:prstGeom prst="rect">
            <a:avLst/>
          </a:prstGeom>
          <a:noFill/>
        </p:spPr>
        <p:txBody>
          <a:bodyPr wrap="square" lIns="68086" tIns="34043" rIns="68086" bIns="34043" rtlCol="0">
            <a:prstTxWarp prst="textPlain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 ও নৈতিকশিক্ষা 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3789" y="2878898"/>
            <a:ext cx="3168580" cy="3892618"/>
            <a:chOff x="-158285" y="5292604"/>
            <a:chExt cx="1300367" cy="1723220"/>
          </a:xfrm>
        </p:grpSpPr>
        <p:grpSp>
          <p:nvGrpSpPr>
            <p:cNvPr id="12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6" name="Picture 1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7" name="Picture 16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3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4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8" name="Group 11"/>
          <p:cNvGrpSpPr/>
          <p:nvPr/>
        </p:nvGrpSpPr>
        <p:grpSpPr>
          <a:xfrm flipH="1">
            <a:off x="6372114" y="2903276"/>
            <a:ext cx="2961681" cy="3868240"/>
            <a:chOff x="-158285" y="5292604"/>
            <a:chExt cx="1300367" cy="1723220"/>
          </a:xfrm>
        </p:grpSpPr>
        <p:grpSp>
          <p:nvGrpSpPr>
            <p:cNvPr id="19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3" name="Picture 22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4" name="Picture 23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0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1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pic>
        <p:nvPicPr>
          <p:cNvPr id="25" name="Picture 24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5291483" y="36784"/>
            <a:ext cx="5068430" cy="7278415"/>
          </a:xfrm>
          <a:prstGeom prst="rect">
            <a:avLst/>
          </a:prstGeom>
        </p:spPr>
      </p:pic>
      <p:pic>
        <p:nvPicPr>
          <p:cNvPr id="26" name="Picture 25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-21926" y="36784"/>
            <a:ext cx="5375769" cy="72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44" y="1115473"/>
            <a:ext cx="3962400" cy="314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/>
          <a:stretch/>
        </p:blipFill>
        <p:spPr>
          <a:xfrm>
            <a:off x="6725444" y="1115473"/>
            <a:ext cx="3269894" cy="317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40495"/>
          <a:stretch/>
        </p:blipFill>
        <p:spPr>
          <a:xfrm>
            <a:off x="172245" y="1155153"/>
            <a:ext cx="2555190" cy="313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114800"/>
            <a:ext cx="10306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হিংসা-বিদ্বেষ  মানব চরিত্রের অত্যন্ত নিন্দনীয় অভ্যাস 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হিংসা- বিদ্বেষ মানব চরিত্রকে ধ্বংস করে দেয় 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হিংসুক ব্যক্তি কখনোই সৎচরিত্রবান হতে পারেনা । কেননা গর্ব-অহংকার, পরশ্রীকাতরতা, শত্রতা, অন্যের অনিষ্ট কামনা ইত্যাদি হিংসার সাথে অঙ্গাঙ্গিভাবে জড়িত</a:t>
            </a:r>
            <a:r>
              <a:rPr lang="bn-IN" sz="360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bn-IN" sz="3600">
                <a:latin typeface="SutonnyOMJ" pitchFamily="2" charset="0"/>
                <a:cs typeface="SutonnyOMJ" pitchFamily="2" charset="0"/>
              </a:rPr>
              <a:t>হিংসুক </a:t>
            </a:r>
            <a:r>
              <a:rPr lang="bn-IN" sz="3600" smtClean="0">
                <a:latin typeface="SutonnyOMJ" pitchFamily="2" charset="0"/>
                <a:cs typeface="SutonnyOMJ" pitchFamily="2" charset="0"/>
              </a:rPr>
              <a:t>ব্যক্তির মধ্যে এসব অভ্যাস থাকে ।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17051"/>
          <a:stretch/>
        </p:blipFill>
        <p:spPr>
          <a:xfrm>
            <a:off x="185657" y="1143000"/>
            <a:ext cx="4701928" cy="3291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85" y="1035925"/>
            <a:ext cx="5184086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58" y="4541125"/>
            <a:ext cx="9886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মানুস সামাজিক জীব । সমাজের সকলের সাথে সে মিলেমিশে চলে । সামাজিক শান্তিই তার প্রধান লক্ষ্য । </a:t>
            </a:r>
          </a:p>
          <a:p>
            <a:r>
              <a:rPr lang="bn-IN" sz="3600" dirty="0" smtClean="0"/>
              <a:t>সামাজিক শান্তির জন্য প্রয়োজন সাম্য, মৈত্রী, ভালোবাসা, ভ্রাতৃত্ব, পরস্পর সহযোগিতা ও সহমর্মিতা । 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3971" y="1524000"/>
            <a:ext cx="103189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একটি হাদিসে মহানবি (স.) বলেছেন—</a:t>
            </a:r>
          </a:p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“পরস্পর কল্যাণকামিতাই হলো দীন । হিংসা এসব সতগুণ ধ্বংস করে দেয় । হিংসুক ব্যক্তি নিজেকে বড় মনে করে, নিজের স্বার্থকে সবচেয়ে বড় করে দেখে।  </a:t>
            </a:r>
          </a:p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সে অন্যকে ঘৃণা করে, অন্যের প্রতি শত্রুতা পোষণ করে, অন্যের অনিষ্ট কামনা করে । </a:t>
            </a:r>
          </a:p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এতে মানব সমাজে ঐক্য, সংহতি বিনষ্ট হয়, শান্তি-শৃঙ্খলা  ব্যাহত হয় ।”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3878796"/>
              </p:ext>
            </p:extLst>
          </p:nvPr>
        </p:nvGraphicFramePr>
        <p:xfrm>
          <a:off x="858044" y="1219200"/>
          <a:ext cx="9067800" cy="528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Alternate Process 3"/>
          <p:cNvSpPr/>
          <p:nvPr/>
        </p:nvSpPr>
        <p:spPr>
          <a:xfrm>
            <a:off x="2360612" y="45818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51477B-8D1A-4010-9387-0FFF716FD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B51477B-8D1A-4010-9387-0FFF716FD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27EB3A-03DF-4AC6-A475-DA6209174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4227EB3A-03DF-4AC6-A475-DA6209174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4AA377-47B3-40D6-B658-A3B23EA2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34AA377-47B3-40D6-B658-A3B23EA2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0DF5E1-C1A1-432F-A0E9-8F170643A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6F0DF5E1-C1A1-432F-A0E9-8F170643A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263861-0F0E-47C5-84DE-148B1CD3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1263861-0F0E-47C5-84DE-148B1CD35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1ED48-7B51-44C4-9AF8-85A43F2F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DB1ED48-7B51-44C4-9AF8-85A43F2F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162844" y="242887"/>
            <a:ext cx="6096000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 (স.) বলেছেন---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0"/>
          <a:stretch/>
        </p:blipFill>
        <p:spPr>
          <a:xfrm>
            <a:off x="248444" y="1066799"/>
            <a:ext cx="9393732" cy="328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8444" y="4350836"/>
            <a:ext cx="967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“তোমাদের পূর্ববর্তী জাতিসমূএর মুন্ডনকারী (ধ্বংসকারী) রোগ- ঘৃণা ও হিংসা তোমাদের দিকে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হামাগুড়ি দিয়ে এগিয়ে আসছে। আমি চুল মুন্ডনের কথা বলছি না, বরং তা হলো দীনের মুন্ডনকারী।” (তিরমিযি)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2382044" y="2487876"/>
            <a:ext cx="2258466" cy="1905000"/>
          </a:xfrm>
          <a:prstGeom prst="donut">
            <a:avLst>
              <a:gd name="adj" fmla="val 66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ঘৃণা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34844" y="2487876"/>
            <a:ext cx="2258466" cy="1920767"/>
          </a:xfrm>
          <a:prstGeom prst="donut">
            <a:avLst>
              <a:gd name="adj" fmla="val 66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হিংসা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051" y="1351916"/>
            <a:ext cx="85010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আদম (আ) -এর মর্যাদা দেখে ইবলিস তার প্রতি হিংসা করে।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800988" y="5015985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 দয়া থেকে বঞ্চিত হয়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71887" y="4887397"/>
            <a:ext cx="3296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সে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অভিশপ্ত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endParaRPr lang="en-US" sz="36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68" y="2084915"/>
            <a:ext cx="2634979" cy="2865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19" y="2280747"/>
            <a:ext cx="3920867" cy="26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9397" y="4948358"/>
            <a:ext cx="5029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36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546350" y="228600"/>
            <a:ext cx="4468813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397" y="945908"/>
            <a:ext cx="86868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আদম(আ)-এর পুত্র কাবিল হিংসার বশবর্তী হয়ে তারই আপন ভাই হাবিলকে হত্যা করে। হিংসা মানুষের ভাল কাজগূলোকে ধ্বংস করে দেয়।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0980" y="2613742"/>
            <a:ext cx="8705217" cy="2334616"/>
            <a:chOff x="220980" y="2613742"/>
            <a:chExt cx="8705217" cy="23346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910" y="2613742"/>
              <a:ext cx="2751449" cy="23346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0161" y="2613742"/>
              <a:ext cx="2586036" cy="233461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" y="2613742"/>
              <a:ext cx="3311513" cy="233461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19365"/>
          <a:stretch/>
        </p:blipFill>
        <p:spPr>
          <a:xfrm>
            <a:off x="2084176" y="5470635"/>
            <a:ext cx="8051980" cy="7882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4" y="148424"/>
            <a:ext cx="8411989" cy="515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72244" y="5271523"/>
            <a:ext cx="100584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অর্থ:‘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হিংসা থেকে বেঁচে থাকো ! কেননা 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 যেমন শুকনা কাঠকে জ্বালিয়ে ছাই করে দেয়, হিংসা তেমনই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সৎকর্মগুলোকে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ধ্বংস করে দেয়।’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দাউদ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2" grpId="0" animBg="1"/>
      <p:bldP spid="12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686844" y="152400"/>
            <a:ext cx="3983832" cy="595313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/>
          <a:stretch/>
        </p:blipFill>
        <p:spPr>
          <a:xfrm>
            <a:off x="1124881" y="760851"/>
            <a:ext cx="6858000" cy="398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05644" y="4741762"/>
            <a:ext cx="9144000" cy="175432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হাদিসে রাসুলুল্লাহ (স.) বলেছেন, “তিন ব্যক্তির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গুনাহ মাফ হয় না। তন্মধ্যে একজন হচ্ছে অন্যের প্রতি বিদ্বেষ পোষণকারী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  <a:p>
            <a:pPr>
              <a:defRPr/>
            </a:pPr>
            <a:r>
              <a:rPr lang="bn-IN" sz="3600" b="1" spc="51" dirty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আদাবুল মুফরাদ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1589" y="1194753"/>
            <a:ext cx="6257924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হিংসুক ব্যক্তি আল্লাহ এবং মানুষের কাছে ঘৃণিত ।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3143250" y="1209041"/>
            <a:ext cx="2328862" cy="58477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সমাজে-  </a:t>
            </a:r>
            <a:endParaRPr lang="en-GB" sz="32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360612" y="242887"/>
            <a:ext cx="4468813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অপকারিতা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2668" y="2325966"/>
            <a:ext cx="2786062" cy="2247298"/>
            <a:chOff x="185739" y="2194878"/>
            <a:chExt cx="2786062" cy="3046988"/>
          </a:xfrm>
        </p:grpSpPr>
        <p:sp>
          <p:nvSpPr>
            <p:cNvPr id="7" name="Rectangle 6"/>
            <p:cNvSpPr/>
            <p:nvPr/>
          </p:nvSpPr>
          <p:spPr>
            <a:xfrm>
              <a:off x="185739" y="2194878"/>
              <a:ext cx="2786062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39" y="2250392"/>
              <a:ext cx="2718816" cy="290749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116211" y="2229384"/>
            <a:ext cx="2834640" cy="2343880"/>
            <a:chOff x="3071813" y="2194878"/>
            <a:chExt cx="2834640" cy="3046988"/>
          </a:xfrm>
        </p:grpSpPr>
        <p:sp>
          <p:nvSpPr>
            <p:cNvPr id="10" name="Rectangle 9"/>
            <p:cNvSpPr/>
            <p:nvPr/>
          </p:nvSpPr>
          <p:spPr>
            <a:xfrm>
              <a:off x="3071813" y="2194878"/>
              <a:ext cx="2834640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676" y="2294356"/>
              <a:ext cx="2728914" cy="286699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015038" y="2194878"/>
            <a:ext cx="2974656" cy="2378386"/>
            <a:chOff x="6015038" y="2194878"/>
            <a:chExt cx="2974656" cy="3046988"/>
          </a:xfrm>
        </p:grpSpPr>
        <p:sp>
          <p:nvSpPr>
            <p:cNvPr id="13" name="Rectangle 12"/>
            <p:cNvSpPr/>
            <p:nvPr/>
          </p:nvSpPr>
          <p:spPr>
            <a:xfrm>
              <a:off x="6015038" y="2194878"/>
              <a:ext cx="2974656" cy="3046988"/>
            </a:xfrm>
            <a:prstGeom prst="rect">
              <a:avLst/>
            </a:prstGeom>
            <a:ln w="381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GB" sz="32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098" y="2325966"/>
              <a:ext cx="2828536" cy="2634531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64875" y="4792287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মারামারি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5469" y="4730732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 সৃষ্টি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0758" y="4695167"/>
            <a:ext cx="3021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ঝগড়া-ফ্যাসাদ সৃষ্টি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48" y="3810000"/>
            <a:ext cx="5334192" cy="604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26" y="4648200"/>
            <a:ext cx="9535318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হিংসুকের অনিষ্ট থেকে আশ্রয় চাই যখন সে হিংসা করে।’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267" y="2977982"/>
            <a:ext cx="927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 থেকে বেঁচে থাকার শিক্ষা দিয়ে মহান আল্লাহ তায়ালা বলেন-</a:t>
            </a:r>
            <a:endParaRPr lang="en-GB" sz="36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162844" y="242887"/>
            <a:ext cx="8001000" cy="685800"/>
          </a:xfrm>
          <a:prstGeom prst="flowChartAlternateProcess">
            <a:avLst/>
          </a:prstGeom>
          <a:solidFill>
            <a:srgbClr val="CCECFF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হিংসার 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 ইসলামের বিধান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6" y="1194753"/>
            <a:ext cx="9611517" cy="1754326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ইসলামি শরিয়তে হিংসা-বিদ্বেষ সম্পর্ণরূপে নিষিদ্ধ। প্রকৃত মুমিন কখনোই হিংসুক হতে পারেনা । বরং অন্যের কল্যাণ ও পরস্পর সাহায্য- সহযোগিতা করা মুমিনের বৈশিষ্ট্য । </a:t>
            </a:r>
            <a:endParaRPr lang="en-GB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1558" y="352589"/>
            <a:ext cx="777239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হিংসা বর্জনকারীকে ভালোবাসেন।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500054" y="1266989"/>
            <a:ext cx="8943975" cy="64633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নবি একবার তাঁর এক সাহাবিকে জান্নাতি বলে ঘোষণা দেন। 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542920" y="2095664"/>
            <a:ext cx="8801100" cy="1200329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কী আমল করেন এ সম্পর্কে জিজ্ঞেস করা হলে, মহানবি (স) বলেন- 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557213" y="4767427"/>
            <a:ext cx="8801100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‘আল্লাহ যাকে কোন উত্তম বস্তু দান করেছেন আমি তার প্রতি কখনই হিংসা পোষণ করি না।’ ( ইবনে মাজাহ) 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57" y="2686848"/>
            <a:ext cx="2938463" cy="19145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00669" y="2704353"/>
            <a:ext cx="3271838" cy="1920240"/>
            <a:chOff x="4729162" y="2617830"/>
            <a:chExt cx="3271838" cy="19202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162" y="2618642"/>
              <a:ext cx="2557463" cy="19152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5400000">
              <a:off x="6675120" y="3212190"/>
              <a:ext cx="1920240" cy="7315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vert270" wrap="square" rtlCol="0" anchor="ctr">
              <a:spAutoFit/>
            </a:bodyPr>
            <a:lstStyle/>
            <a:p>
              <a:r>
                <a:rPr lang="bn-BD" sz="2800" dirty="0" smtClean="0"/>
                <a:t>বাড়ি</a:t>
              </a:r>
            </a:p>
            <a:p>
              <a:endParaRPr lang="bn-BD" sz="2800" dirty="0"/>
            </a:p>
            <a:p>
              <a:r>
                <a:rPr lang="bn-BD" sz="2800" dirty="0" smtClean="0"/>
                <a:t>গাড়ী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2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66801"/>
            <a:ext cx="1040288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88962" y="184262"/>
            <a:ext cx="2911159" cy="10081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44" y="1183525"/>
            <a:ext cx="5029200" cy="58969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আবুল বাসার </a:t>
            </a:r>
            <a:endParaRPr lang="bn-BD" sz="2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শিক্ষক(ইসলাম শিক্ষা) </a:t>
            </a:r>
            <a:endParaRPr lang="bn-BD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রশিদপুর </a:t>
            </a:r>
            <a:r>
              <a:rPr lang="bn-BD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বিদ্যালয়,</a:t>
            </a:r>
          </a:p>
          <a:p>
            <a:pPr algn="ctr"/>
            <a:r>
              <a:rPr lang="bn-BD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কালিয়াকৈর , গাজীপুর ।</a:t>
            </a:r>
            <a:endParaRPr lang="bn-BD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 – </a:t>
            </a:r>
            <a:r>
              <a:rPr lang="bn-BD" sz="3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০১৭১৬৩১৩৪৯২ </a:t>
            </a:r>
            <a:endParaRPr lang="bn-BD" sz="3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1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basharrhs71@gmail.co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44244" y="6918909"/>
            <a:ext cx="990600" cy="389467"/>
          </a:xfrm>
        </p:spPr>
        <p:txBody>
          <a:bodyPr/>
          <a:lstStyle/>
          <a:p>
            <a:fld id="{51F2A26B-918C-4081-8861-92E634628E63}" type="datetime8">
              <a:rPr lang="en-US" smtClean="0"/>
              <a:t>2/4/2021 8:11 PM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46" y="1228724"/>
            <a:ext cx="4290023" cy="555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953365" y="3124200"/>
            <a:ext cx="297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অধ্যায়- </a:t>
            </a:r>
            <a:r>
              <a:rPr lang="bn-I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৪র্থ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সময়- ৪০ মিনিট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1380744"/>
            <a:ext cx="2133600" cy="252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9444" y="352589"/>
            <a:ext cx="8991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 (স.) হিংসা বর্জন করার নির্দেশ দিয়ে ব্লেছেন-- 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374249" y="4419600"/>
            <a:ext cx="9501990" cy="1754326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“তোমরা পরস্পর হিংসা করবে না, একে অন্যের প্রতি বিদ্বেষ ভাব পোষণ করবে না ও পরস্পর বিরুদ্ধাচরণ করবে না। বরং সবাই আল্লাহর বান্দা, ভাই ভাই হয়ে থাকবে ।”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( মুখারি ও মুসলিম )  </a:t>
            </a:r>
            <a:endParaRPr lang="en-GB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6764"/>
          <a:stretch/>
        </p:blipFill>
        <p:spPr>
          <a:xfrm>
            <a:off x="5050361" y="1086751"/>
            <a:ext cx="4692730" cy="318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0" y="1086751"/>
            <a:ext cx="4779363" cy="318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74249" y="4419600"/>
            <a:ext cx="9501990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হিংসা-বিদ্বেষ অত্যন্ত মারাত্মক সামাজিক অপরাধ । এটি মানুষের নেক আমল ও সৎচরিত্র বিনষ্ট করে দেয় । </a:t>
            </a:r>
            <a:endParaRPr lang="en-GB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6413" y="366028"/>
            <a:ext cx="6679776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3785" y="1660719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" y="5232724"/>
            <a:ext cx="892969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200" dirty="0" smtClean="0"/>
              <a:t>হিংসাকে দমন করার জন্য আমাদের কী  অনুশীলন করা প্রয়োজন এর একটি তালিকা তৈরি কর </a:t>
            </a:r>
            <a:r>
              <a:rPr lang="bn-BD" sz="3200" dirty="0" smtClean="0"/>
              <a:t>।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1401021"/>
            <a:ext cx="5972175" cy="3499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50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8229600" y="2023473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8215312" y="4523785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723899" y="3464327"/>
            <a:ext cx="8875314" cy="1418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‘আর হিংসুকের অনিষ্ট থেকে আশ্রয় চাই যখন সে হিংসা করে’- এটি কোন সূরার আয়াত?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85301" y="280445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7859" y="2771584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ঘ। </a:t>
            </a:r>
            <a:r>
              <a:rPr lang="bn-BD" sz="3200" dirty="0" smtClean="0">
                <a:solidFill>
                  <a:schemeClr val="tx1"/>
                </a:solidFill>
              </a:rPr>
              <a:t>লোভ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33613" y="5815330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ইখলাস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5887" y="2810494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 গ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অহংকার </a:t>
            </a:r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462" y="2108080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ক</a:t>
            </a:r>
            <a:r>
              <a:rPr lang="bn-BD" sz="3600" dirty="0" smtClean="0">
                <a:solidFill>
                  <a:schemeClr val="tx1"/>
                </a:solidFill>
              </a:rPr>
              <a:t>। শত্রুতা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5809" y="4997288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800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নাস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5584" y="2080124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খ। </a:t>
            </a:r>
            <a:r>
              <a:rPr lang="bn-BD" sz="3200" dirty="0" smtClean="0">
                <a:solidFill>
                  <a:schemeClr val="tx1"/>
                </a:solidFill>
              </a:rPr>
              <a:t>ঈর্ষা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83038" y="5872478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ফালাক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899" y="1199560"/>
            <a:ext cx="73628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Saroda" pitchFamily="2" charset="0"/>
              </a:rPr>
              <a:t>হিংসার বাংলা সমার্থক শব্দ কোনটি</a:t>
            </a:r>
            <a:r>
              <a:rPr lang="en-US" sz="3200" dirty="0" smtClean="0">
                <a:latin typeface="Saroda" pitchFamily="2" charset="0"/>
              </a:rPr>
              <a:t>?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5154290" y="4985108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ফিল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309812" y="194673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1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985962" y="164193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82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6" grpId="2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9986" y="424111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32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744" y="1109232"/>
            <a:ext cx="6662926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Saroda" pitchFamily="2" charset="0"/>
              </a:rPr>
              <a:t>কী কারণে সর্বপ্রথম পাপ সংঘটিত হয়?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911027" y="235395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499310" y="245015"/>
            <a:ext cx="5693194" cy="83343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97746" y="1680379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ক) লোভের কারণে 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3457" y="2418567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গ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হিংসার কারণে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0491" y="1740602"/>
            <a:ext cx="3177817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bn-BD" sz="3600" dirty="0" smtClean="0">
                <a:solidFill>
                  <a:schemeClr val="tx1"/>
                </a:solidFill>
              </a:rPr>
              <a:t>  ক্রোধের কারণে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88720" y="5738027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</a:rPr>
              <a:t>গ। </a:t>
            </a:r>
            <a:r>
              <a:rPr lang="en-US" sz="2800" dirty="0" smtClean="0">
                <a:solidFill>
                  <a:schemeClr val="tx1"/>
                </a:solidFill>
              </a:rPr>
              <a:t>ii </a:t>
            </a:r>
            <a:r>
              <a:rPr lang="bn-BD" sz="2800" dirty="0">
                <a:solidFill>
                  <a:schemeClr val="tx1"/>
                </a:solidFill>
              </a:rPr>
              <a:t>ও</a:t>
            </a:r>
            <a:r>
              <a:rPr lang="en-US" sz="2800" dirty="0" smtClean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46120" y="5704690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8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ঘ।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en-US" sz="3200" dirty="0">
                <a:solidFill>
                  <a:schemeClr val="tx1"/>
                </a:solidFill>
              </a:rPr>
              <a:t>, ii </a:t>
            </a:r>
            <a:r>
              <a:rPr lang="bn-BD" sz="3200" dirty="0">
                <a:solidFill>
                  <a:schemeClr val="tx1"/>
                </a:solidFill>
              </a:rPr>
              <a:t>ও </a:t>
            </a:r>
            <a:r>
              <a:rPr lang="en-US" sz="32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154" y="5762398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ক</a:t>
            </a:r>
            <a:r>
              <a:rPr lang="bn-BD" sz="3200" dirty="0">
                <a:solidFill>
                  <a:schemeClr val="tx1"/>
                </a:solidFill>
              </a:rPr>
              <a:t>। </a:t>
            </a:r>
            <a:r>
              <a:rPr lang="en-US" sz="3200" dirty="0" err="1">
                <a:solidFill>
                  <a:schemeClr val="tx1"/>
                </a:solidFill>
              </a:rPr>
              <a:t>i</a:t>
            </a:r>
            <a:r>
              <a:rPr lang="bn-BD" sz="3200" dirty="0">
                <a:solidFill>
                  <a:schemeClr val="tx1"/>
                </a:solidFill>
              </a:rPr>
              <a:t> ও </a:t>
            </a:r>
            <a:r>
              <a:rPr lang="en-US" sz="3200" dirty="0" smtClean="0">
                <a:solidFill>
                  <a:schemeClr val="tx1"/>
                </a:solidFill>
              </a:rPr>
              <a:t>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17354" y="5754893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bn-BD" sz="3600" dirty="0" smtClean="0">
                <a:solidFill>
                  <a:schemeClr val="tx1"/>
                </a:solidFill>
              </a:rPr>
              <a:t> ও</a:t>
            </a:r>
            <a:r>
              <a:rPr lang="en-US" sz="3600" dirty="0" smtClean="0">
                <a:solidFill>
                  <a:schemeClr val="tx1"/>
                </a:solidFill>
              </a:rPr>
              <a:t>iii 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0646" y="4142736"/>
            <a:ext cx="2206323" cy="657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লোভী হয়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16971" y="4169253"/>
            <a:ext cx="4092576" cy="6888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ii) </a:t>
            </a:r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আল্লাহর কাছে ঘৃণিত হয়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09547" y="4077047"/>
            <a:ext cx="3644897" cy="7235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iii)</a:t>
            </a:r>
            <a:r>
              <a:rPr lang="bn-BD" sz="3200" dirty="0" smtClean="0">
                <a:solidFill>
                  <a:schemeClr val="tx1"/>
                </a:solidFill>
              </a:rPr>
              <a:t>  </a:t>
            </a:r>
            <a:r>
              <a:rPr lang="bn-IN" sz="3200" dirty="0" smtClean="0">
                <a:solidFill>
                  <a:schemeClr val="tx1"/>
                </a:solidFill>
              </a:rPr>
              <a:t>সম্পদের মালিক হয়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50120" y="5023649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1200" dirty="0">
                <a:solidFill>
                  <a:schemeClr val="tx1"/>
                </a:solidFill>
              </a:rPr>
              <a:t> </a:t>
            </a:r>
            <a:r>
              <a:rPr lang="bn-BD" sz="28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4851" y="3090781"/>
            <a:ext cx="666292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Saroda" pitchFamily="2" charset="0"/>
              </a:rPr>
              <a:t>হিংসুক ব্যক্তি- </a:t>
            </a:r>
            <a:endParaRPr lang="en-US" sz="3600" dirty="0"/>
          </a:p>
        </p:txBody>
      </p:sp>
      <p:sp>
        <p:nvSpPr>
          <p:cNvPr id="19" name="Rounded Rectangle 18"/>
          <p:cNvSpPr/>
          <p:nvPr/>
        </p:nvSpPr>
        <p:spPr>
          <a:xfrm>
            <a:off x="6155535" y="2447140"/>
            <a:ext cx="322421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ঘ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প্রতারণার কারণে</a:t>
            </a:r>
            <a:endParaRPr lang="bn-B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33438" y="306199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" y="5158853"/>
            <a:ext cx="8794433" cy="62541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Ø"/>
              <a:defRPr/>
            </a:pPr>
            <a:r>
              <a:rPr lang="bn-IN" sz="3200" b="1" smtClean="0">
                <a:solidFill>
                  <a:schemeClr val="tx1"/>
                </a:solidFill>
              </a:rPr>
              <a:t>হিংসার ব্যাপারে ইসলামের বিধান বর্ণনা কর । </a:t>
            </a:r>
            <a:endParaRPr lang="en-US" sz="3200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981075"/>
            <a:ext cx="66675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1844" y="6810233"/>
            <a:ext cx="1981200" cy="389467"/>
          </a:xfrm>
        </p:spPr>
        <p:txBody>
          <a:bodyPr/>
          <a:lstStyle/>
          <a:p>
            <a:fld id="{21E0B385-EB1D-40F5-9EB3-CF663D3A7A8A}" type="datetime8">
              <a:rPr lang="en-US" smtClean="0"/>
              <a:t>2/4/2021 8:11 PM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1076585"/>
            <a:ext cx="9753600" cy="5781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91444" y="228600"/>
            <a:ext cx="7162800" cy="1456448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>
                <a:ln w="76200">
                  <a:solidFill>
                    <a:srgbClr val="00B05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4173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8638" y="374270"/>
            <a:ext cx="894105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814" y="5766733"/>
            <a:ext cx="828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দু’টি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ধরণের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কাজের বহিঃপ্রকাশ ঘটেছে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2" y="1493042"/>
            <a:ext cx="5232719" cy="4069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" y="1514474"/>
            <a:ext cx="5584598" cy="4048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6327" y="5778962"/>
            <a:ext cx="1832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হিংসাত্মক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63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600803" y="319123"/>
            <a:ext cx="7168871" cy="82032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6" y="5560143"/>
            <a:ext cx="4155842" cy="1252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1847850" y="1200151"/>
            <a:ext cx="5715794" cy="43725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71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574" y="1433597"/>
            <a:ext cx="9441270" cy="387798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হিংসা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 এবং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অপকারিতা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হিংসার ব্যাপারে ইসলামের বিধান বিশ্লেষণ কতে পারবে 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51519" y="4016678"/>
            <a:ext cx="10679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ঈর্ষা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288" y="4079604"/>
            <a:ext cx="13468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19" y="5474820"/>
            <a:ext cx="991146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r>
              <a:rPr lang="bn-IN" sz="3600" b="1" dirty="0" smtClean="0">
                <a:latin typeface="Saroda" pitchFamily="2" charset="0"/>
              </a:rPr>
              <a:t>ইসলামি পরিভাষায় </a:t>
            </a:r>
            <a:r>
              <a:rPr lang="bn-BD" sz="3600" b="1" dirty="0" smtClean="0">
                <a:latin typeface="Saroda" pitchFamily="2" charset="0"/>
              </a:rPr>
              <a:t>অন্যের সুখ-সম্পদ, মানসম্মান নষ্ট হওয়ার কামনা এবং নিজে এর মালিক হওয়ার বাসনা করাকে হিংসা বলে।   </a:t>
            </a:r>
            <a:endParaRPr lang="en-US" sz="3600" b="1" dirty="0" err="1" smtClean="0">
              <a:latin typeface="Sarod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3232" y="3902378"/>
            <a:ext cx="24849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পরশ্রীকাতরতা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2753" y="271462"/>
            <a:ext cx="6675225" cy="646331"/>
            <a:chOff x="1027028" y="228600"/>
            <a:chExt cx="6675225" cy="646331"/>
          </a:xfrm>
        </p:grpSpPr>
        <p:sp>
          <p:nvSpPr>
            <p:cNvPr id="8" name="Rectangle 7"/>
            <p:cNvSpPr/>
            <p:nvPr/>
          </p:nvSpPr>
          <p:spPr>
            <a:xfrm>
              <a:off x="1027028" y="228600"/>
              <a:ext cx="6675225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হিংসা শব্দের আরবি প্রতিশব্দ         ,যার অর্থ- </a:t>
              </a:r>
              <a:endParaRPr lang="en-US" sz="3600" dirty="0"/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960" y="290476"/>
              <a:ext cx="924054" cy="53347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42288" y="4775921"/>
            <a:ext cx="7689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/>
              <a:t>পরের শ্রী দেখে যে কাতর হয়, তাকে পরশ্রীকাতর বলে।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55943"/>
            <a:ext cx="3624260" cy="2482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1276350"/>
            <a:ext cx="3479768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42512" y="221978"/>
            <a:ext cx="43877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বিদ্বেষ মানে কী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" y="1219200"/>
            <a:ext cx="557671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4644" y="4114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অন্যের প্রতি বিরূপ মনোভাব পোষণ করা,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83" y="1221828"/>
            <a:ext cx="4347363" cy="289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98623" y="4130509"/>
            <a:ext cx="346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নিজেকে বড় মনে করা ,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475" y="4876800"/>
            <a:ext cx="273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অন্যকে ঘৃণা করা,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844" y="487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শত্রুতাবশত অন্যের ক্ষতি কামনা করা ,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644" y="571499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অন্যের উন্নতি ও সুখ সহ্য করতে না পারা</a:t>
            </a:r>
            <a:r>
              <a:rPr lang="bn-IN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ইত্যাদি ।  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19789" y="208653"/>
            <a:ext cx="34259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 সৃষ্টির কারণ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00385" y="1537391"/>
            <a:ext cx="2914649" cy="2993988"/>
            <a:chOff x="3086100" y="1550716"/>
            <a:chExt cx="2914649" cy="2554545"/>
          </a:xfrm>
        </p:grpSpPr>
        <p:sp>
          <p:nvSpPr>
            <p:cNvPr id="5" name="Rectangle 4"/>
            <p:cNvSpPr/>
            <p:nvPr/>
          </p:nvSpPr>
          <p:spPr>
            <a:xfrm>
              <a:off x="3086100" y="1550716"/>
              <a:ext cx="2914649" cy="255454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0" y="1855402"/>
              <a:ext cx="2766382" cy="21517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037486" y="1605299"/>
            <a:ext cx="2834640" cy="2926080"/>
            <a:chOff x="6088239" y="1550716"/>
            <a:chExt cx="2834640" cy="2926080"/>
          </a:xfrm>
        </p:grpSpPr>
        <p:sp>
          <p:nvSpPr>
            <p:cNvPr id="8" name="Rectangle 7"/>
            <p:cNvSpPr/>
            <p:nvPr/>
          </p:nvSpPr>
          <p:spPr>
            <a:xfrm>
              <a:off x="6088239" y="1550716"/>
              <a:ext cx="2834640" cy="2926080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anchor="t">
              <a:spAutoFit/>
            </a:bodyPr>
            <a:lstStyle/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721" y="1654304"/>
              <a:ext cx="2733676" cy="26749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801688" y="4531379"/>
            <a:ext cx="917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শত্রুতা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961" y="4588865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2202" y="4575191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9" y="1481465"/>
            <a:ext cx="3041034" cy="299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70341" y="5248692"/>
            <a:ext cx="6275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অসৎ উদ্দেশ্য নষ্ট হওয়ার আশংকা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" y="1322828"/>
            <a:ext cx="5177521" cy="37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84" y="1417637"/>
            <a:ext cx="4837854" cy="369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7330929" y="5256890"/>
            <a:ext cx="2576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লোভ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EDFE-F515-444E-BD51-3F5D8B3B49AC}" type="datetime8">
              <a:rPr lang="en-US" smtClean="0"/>
              <a:t>2/4/2021 8:11 PM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914" y="5227594"/>
            <a:ext cx="698718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হিংসার অন্তর্ভুক্ত ৫টি কাজের নাম লিখ।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8" y="1423986"/>
            <a:ext cx="3876676" cy="337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4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961</Words>
  <Application>Microsoft Office PowerPoint</Application>
  <PresentationFormat>Custom</PresentationFormat>
  <Paragraphs>178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USER</cp:lastModifiedBy>
  <cp:revision>496</cp:revision>
  <dcterms:created xsi:type="dcterms:W3CDTF">2006-08-16T00:00:00Z</dcterms:created>
  <dcterms:modified xsi:type="dcterms:W3CDTF">2021-02-04T14:12:13Z</dcterms:modified>
</cp:coreProperties>
</file>