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5"/>
  </p:notesMasterIdLst>
  <p:sldIdLst>
    <p:sldId id="258" r:id="rId2"/>
    <p:sldId id="277" r:id="rId3"/>
    <p:sldId id="283" r:id="rId4"/>
    <p:sldId id="260" r:id="rId5"/>
    <p:sldId id="261" r:id="rId6"/>
    <p:sldId id="280" r:id="rId7"/>
    <p:sldId id="284" r:id="rId8"/>
    <p:sldId id="279" r:id="rId9"/>
    <p:sldId id="272" r:id="rId10"/>
    <p:sldId id="264" r:id="rId11"/>
    <p:sldId id="263" r:id="rId12"/>
    <p:sldId id="282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0" autoAdjust="0"/>
    <p:restoredTop sz="87211" autoAdjust="0"/>
  </p:normalViewPr>
  <p:slideViewPr>
    <p:cSldViewPr>
      <p:cViewPr varScale="1">
        <p:scale>
          <a:sx n="75" d="100"/>
          <a:sy n="75" d="100"/>
        </p:scale>
        <p:origin x="2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FC00-6031-42B4-9729-74DB40B5C5D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41E7-9725-410C-90C2-753C49A12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প্রদর্শিত</a:t>
            </a:r>
            <a:r>
              <a:rPr lang="bn-IN" baseline="0" dirty="0" smtClean="0"/>
              <a:t> চিত্রটি আজকের পাঠের আবহ সৃষ্টিতে যুক্ত করা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প্রশ্ন</a:t>
            </a:r>
            <a:r>
              <a:rPr lang="bn-IN" baseline="0" dirty="0" smtClean="0"/>
              <a:t>গুলি ছাড়াও অন্য প্রশ্ন</a:t>
            </a:r>
            <a:r>
              <a:rPr lang="bn-BD" baseline="0" dirty="0" smtClean="0"/>
              <a:t> করতে পারেন</a:t>
            </a:r>
            <a:r>
              <a:rPr lang="bn-IN" baseline="0" dirty="0" smtClean="0"/>
              <a:t> বা চিত্র প্রদর্শনের মাধ্যমেও কাজটি করা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6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2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11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5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6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09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3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66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9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1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5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25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27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E:\Images\Borders\flower-border-embroidery-design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" y="0"/>
            <a:ext cx="1299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1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23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537807-E024-486E-A5EE-9B7DBC87CD4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514" y="228600"/>
            <a:ext cx="12206514" cy="1320873"/>
          </a:xfrm>
          <a:prstGeom prst="rect">
            <a:avLst/>
          </a:prstGeom>
        </p:spPr>
        <p:txBody>
          <a:bodyPr wrap="square" lIns="65151" tIns="32575" rIns="65151" bIns="32575">
            <a:spAutoFit/>
          </a:bodyPr>
          <a:lstStyle/>
          <a:p>
            <a:pPr algn="ctr"/>
            <a:r>
              <a:rPr lang="bn-IN" sz="8156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15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8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875" y="222216"/>
            <a:ext cx="11144250" cy="698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68" tIns="46534" rIns="93068" bIns="46534" rtlCol="0" anchor="ctr"/>
          <a:lstStyle/>
          <a:p>
            <a:pPr algn="ctr"/>
            <a:r>
              <a:rPr lang="bn-IN" sz="609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9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66813" y="1500188"/>
            <a:ext cx="10029825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প্রধান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ইলেকট্রন কখন পরবর্তী শক্তিস্তরে প্রবেশ করে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ইলেকট্রনসমূহের সাধারন ধর্ম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কখন ইলেকট্রন বিন্যাস অধিকতর সুস্থিতি অর্জন করে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বা ৪র্থ শেলের উপস্তর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কয়টি ও কী কী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21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4089400" y="990600"/>
            <a:ext cx="4243388" cy="87122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68" tIns="46534" rIns="93068" bIns="46534" rtlCol="0" anchor="ctr"/>
          <a:lstStyle/>
          <a:p>
            <a:pPr algn="ctr"/>
            <a:r>
              <a:rPr lang="en-US" sz="6094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94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94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94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5400" y="2333625"/>
            <a:ext cx="12192000" cy="598859"/>
          </a:xfrm>
          <a:prstGeom prst="rect">
            <a:avLst/>
          </a:prstGeom>
        </p:spPr>
        <p:txBody>
          <a:bodyPr wrap="square" lIns="93068" tIns="46534" rIns="93068" bIns="46534">
            <a:spAutoFit/>
          </a:bodyPr>
          <a:lstStyle/>
          <a:p>
            <a:pPr algn="ctr"/>
            <a:r>
              <a:rPr lang="bn-IN" sz="3281" dirty="0" smtClean="0">
                <a:latin typeface="NikoshBAN" pitchFamily="2" charset="0"/>
                <a:cs typeface="NikoshBAN" pitchFamily="2" charset="0"/>
              </a:rPr>
              <a:t>“একটি </a:t>
            </a:r>
            <a:r>
              <a:rPr lang="bn-IN" sz="3281" dirty="0">
                <a:latin typeface="NikoshBAN" pitchFamily="2" charset="0"/>
                <a:cs typeface="NikoshBAN" pitchFamily="2" charset="0"/>
              </a:rPr>
              <a:t>মৌলের ইলেকট্রন বিন্যাস সাধারন নিয়মে করা যায় না”- তোমার মতামত দাও।</a:t>
            </a:r>
            <a:endParaRPr lang="en-US" sz="3281" dirty="0"/>
          </a:p>
        </p:txBody>
      </p:sp>
    </p:spTree>
    <p:extLst>
      <p:ext uri="{BB962C8B-B14F-4D97-AF65-F5344CB8AC3E}">
        <p14:creationId xmlns:p14="http://schemas.microsoft.com/office/powerpoint/2010/main" val="41832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" y="25908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6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গুরুজনদের</a:t>
            </a:r>
            <a:r>
              <a:rPr lang="en-US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মান্য</a:t>
            </a:r>
            <a:r>
              <a:rPr lang="en-US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6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বাবা-মার</a:t>
            </a:r>
            <a:r>
              <a:rPr lang="en-US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511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28600" y="2095500"/>
            <a:ext cx="7696200" cy="2667000"/>
          </a:xfrm>
          <a:prstGeom prst="rect">
            <a:avLst/>
          </a:prstGeom>
        </p:spPr>
        <p:txBody>
          <a:bodyPr wrap="none" lIns="93068" tIns="46534" rIns="93068" bIns="4653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105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ধন্যবাদ</a:t>
            </a:r>
            <a:endParaRPr lang="en-US" sz="105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>
                <a:blip r:embed="rId4"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249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600200"/>
            <a:ext cx="5486401" cy="426720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 পদ মল্লিক</a:t>
            </a:r>
            <a:endParaRPr lang="bn-BD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(বিজ্ঞান) </a:t>
            </a:r>
          </a:p>
          <a:p>
            <a:pPr algn="ctr">
              <a:defRPr/>
            </a:pPr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 এসসি-বি, এড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রামভদ্রপুর আর,এম উচ্চ বিদ্যালয়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ভেদরগঞ্জ, শরীয়তপুর ।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bishnumallikocean@gmail.com</a:t>
            </a:r>
            <a:endParaRPr lang="bn-BD" sz="2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6286"/>
            <a:ext cx="12192000" cy="69056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53" y="2491978"/>
            <a:ext cx="2648295" cy="248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9144000" y="2491978"/>
            <a:ext cx="2514600" cy="236220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নবম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991600" y="10668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90474" y="2916588"/>
            <a:ext cx="1926041" cy="191665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5691109" y="2940223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-</a:t>
            </a:r>
            <a:endParaRPr lang="en-US" sz="1350" dirty="0"/>
          </a:p>
        </p:txBody>
      </p:sp>
      <p:sp>
        <p:nvSpPr>
          <p:cNvPr id="4" name="Oval 3"/>
          <p:cNvSpPr/>
          <p:nvPr/>
        </p:nvSpPr>
        <p:spPr>
          <a:xfrm>
            <a:off x="6825579" y="4452673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-</a:t>
            </a:r>
            <a:endParaRPr lang="en-US" sz="1350" dirty="0"/>
          </a:p>
        </p:txBody>
      </p:sp>
      <p:sp>
        <p:nvSpPr>
          <p:cNvPr id="5" name="Oval 4"/>
          <p:cNvSpPr/>
          <p:nvPr/>
        </p:nvSpPr>
        <p:spPr>
          <a:xfrm>
            <a:off x="4518563" y="1978993"/>
            <a:ext cx="3732550" cy="37325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09176" y="1894988"/>
            <a:ext cx="321240" cy="3148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-</a:t>
            </a:r>
            <a:endParaRPr lang="en-US" sz="135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57614" y="1425197"/>
            <a:ext cx="1120917" cy="27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411331" y="1328329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-</a:t>
            </a:r>
            <a:endParaRPr lang="en-US" sz="1350" b="1" dirty="0"/>
          </a:p>
        </p:txBody>
      </p:sp>
      <p:sp>
        <p:nvSpPr>
          <p:cNvPr id="9" name="TextBox 14"/>
          <p:cNvSpPr txBox="1"/>
          <p:nvPr/>
        </p:nvSpPr>
        <p:spPr>
          <a:xfrm>
            <a:off x="8883105" y="1146457"/>
            <a:ext cx="149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906056" y="3682800"/>
            <a:ext cx="1905515" cy="27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8954640" y="3390412"/>
            <a:ext cx="123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8933815" y="4633406"/>
            <a:ext cx="123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50040" y="4234438"/>
            <a:ext cx="2148251" cy="6913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77139" y="3999519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Oval 14"/>
          <p:cNvSpPr/>
          <p:nvPr/>
        </p:nvSpPr>
        <p:spPr>
          <a:xfrm>
            <a:off x="5921487" y="3297271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Oval 15"/>
          <p:cNvSpPr/>
          <p:nvPr/>
        </p:nvSpPr>
        <p:spPr>
          <a:xfrm>
            <a:off x="6530416" y="3538323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Oval 16"/>
          <p:cNvSpPr/>
          <p:nvPr/>
        </p:nvSpPr>
        <p:spPr>
          <a:xfrm>
            <a:off x="6393169" y="3934624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74194" y="3265865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50979" y="3653846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36387" y="3636734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Oval 20"/>
          <p:cNvSpPr/>
          <p:nvPr/>
        </p:nvSpPr>
        <p:spPr>
          <a:xfrm>
            <a:off x="5629344" y="3147395"/>
            <a:ext cx="1468016" cy="1465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577088" y="2727829"/>
            <a:ext cx="1310184" cy="3077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77087" y="3980463"/>
            <a:ext cx="2083378" cy="381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6"/>
          <p:cNvSpPr txBox="1"/>
          <p:nvPr/>
        </p:nvSpPr>
        <p:spPr>
          <a:xfrm>
            <a:off x="2076662" y="2435441"/>
            <a:ext cx="130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37"/>
          <p:cNvSpPr txBox="1"/>
          <p:nvPr/>
        </p:nvSpPr>
        <p:spPr>
          <a:xfrm>
            <a:off x="1816527" y="3751045"/>
            <a:ext cx="171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99463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পরমাণু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05317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0.08463 4.44444E-6 0.15351 0.12083 0.15351 0.26967 C 0.15351 0.41851 0.08463 0.53958 4.16667E-6 0.53958 C -0.08438 0.53958 -0.15287 0.41851 -0.15287 0.26967 C -0.15287 0.12083 -0.08438 4.44444E-6 4.16667E-6 4.44444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6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-0.00672 C 0.04545 -0.04468 0.09362 -0.02084 0.11459 0.04606 C 0.13555 0.11296 0.12123 0.19861 0.08282 0.23634 C 0.04454 0.27407 -0.00351 0.25 -0.02448 0.1831 C -0.04531 0.11597 -0.03124 0.03102 0.00704 -0.00672 Z " pathEditMode="relative" rAng="19860000" ptsTypes="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12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C -0.03411 0.04907 -0.08424 0.04051 -0.11158 -0.01945 C -0.1388 -0.0794 -0.1332 -0.16852 -0.09934 -0.21806 C -0.06484 -0.2669 -0.01471 -0.2581 0.01276 -0.19792 C 0.03998 -0.13796 0.03425 -0.04954 -3.95833E-6 1.11111E-6 Z " pathEditMode="relative" rAng="8460000" ptsTypes="AAA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/>
      <p:bldP spid="11" grpId="0"/>
      <p:bldP spid="12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00688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0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শক্তিস্তরে </a:t>
            </a:r>
            <a:r>
              <a:rPr lang="bn-IN" sz="3000" b="1" spc="4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ইলেকট্রন বিন্যাস</a:t>
            </a:r>
            <a:endParaRPr lang="en-US" sz="3000" b="1" spc="4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 descr="E:\Images\Gif\Ra1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15" y="609600"/>
            <a:ext cx="3662074" cy="418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025324" y="1870256"/>
            <a:ext cx="1805663" cy="179686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2" name="Oval 21"/>
          <p:cNvSpPr/>
          <p:nvPr/>
        </p:nvSpPr>
        <p:spPr>
          <a:xfrm>
            <a:off x="3307170" y="1892413"/>
            <a:ext cx="259094" cy="26869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8" dirty="0"/>
              <a:t>-</a:t>
            </a:r>
            <a:endParaRPr lang="en-US" sz="1266" dirty="0"/>
          </a:p>
        </p:txBody>
      </p:sp>
      <p:sp>
        <p:nvSpPr>
          <p:cNvPr id="23" name="Oval 22"/>
          <p:cNvSpPr/>
          <p:nvPr/>
        </p:nvSpPr>
        <p:spPr>
          <a:xfrm>
            <a:off x="4370735" y="3310335"/>
            <a:ext cx="259094" cy="26869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dirty="0"/>
              <a:t>-</a:t>
            </a:r>
            <a:endParaRPr lang="en-US" sz="1266" dirty="0"/>
          </a:p>
        </p:txBody>
      </p:sp>
      <p:sp>
        <p:nvSpPr>
          <p:cNvPr id="24" name="Oval 23"/>
          <p:cNvSpPr/>
          <p:nvPr/>
        </p:nvSpPr>
        <p:spPr>
          <a:xfrm>
            <a:off x="2106499" y="966551"/>
            <a:ext cx="3643313" cy="360427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5" name="Oval 24"/>
          <p:cNvSpPr/>
          <p:nvPr/>
        </p:nvSpPr>
        <p:spPr>
          <a:xfrm>
            <a:off x="3819902" y="832203"/>
            <a:ext cx="259094" cy="26869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8" b="1" dirty="0"/>
              <a:t>-</a:t>
            </a:r>
            <a:endParaRPr lang="en-US" sz="1266" b="1" dirty="0"/>
          </a:p>
        </p:txBody>
      </p:sp>
      <p:sp>
        <p:nvSpPr>
          <p:cNvPr id="28" name="Oval 27"/>
          <p:cNvSpPr/>
          <p:nvPr/>
        </p:nvSpPr>
        <p:spPr>
          <a:xfrm>
            <a:off x="3573537" y="2859006"/>
            <a:ext cx="398537" cy="4145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3" dirty="0"/>
          </a:p>
        </p:txBody>
      </p:sp>
      <p:sp>
        <p:nvSpPr>
          <p:cNvPr id="29" name="Oval 28"/>
          <p:cNvSpPr/>
          <p:nvPr/>
        </p:nvSpPr>
        <p:spPr>
          <a:xfrm>
            <a:off x="3511357" y="2204086"/>
            <a:ext cx="398537" cy="4145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3" dirty="0"/>
          </a:p>
        </p:txBody>
      </p:sp>
      <p:sp>
        <p:nvSpPr>
          <p:cNvPr id="30" name="Oval 29"/>
          <p:cNvSpPr/>
          <p:nvPr/>
        </p:nvSpPr>
        <p:spPr>
          <a:xfrm>
            <a:off x="4094019" y="2453132"/>
            <a:ext cx="398537" cy="4145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3" dirty="0"/>
          </a:p>
        </p:txBody>
      </p:sp>
      <p:sp>
        <p:nvSpPr>
          <p:cNvPr id="31" name="Oval 30"/>
          <p:cNvSpPr/>
          <p:nvPr/>
        </p:nvSpPr>
        <p:spPr>
          <a:xfrm>
            <a:off x="3965350" y="2824664"/>
            <a:ext cx="398537" cy="4145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625" dirty="0">
                <a:solidFill>
                  <a:schemeClr val="tx1"/>
                </a:solidFill>
              </a:rPr>
              <a:t>+</a:t>
            </a:r>
            <a:endParaRPr lang="en-US" sz="5625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53811" y="2197703"/>
            <a:ext cx="398537" cy="4145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625" dirty="0">
                <a:solidFill>
                  <a:schemeClr val="tx1"/>
                </a:solidFill>
              </a:rPr>
              <a:t>+</a:t>
            </a:r>
            <a:endParaRPr lang="en-US" sz="5625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63297" y="2561435"/>
            <a:ext cx="398537" cy="4145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625" dirty="0">
                <a:solidFill>
                  <a:schemeClr val="tx1"/>
                </a:solidFill>
              </a:rPr>
              <a:t>+</a:t>
            </a:r>
            <a:endParaRPr lang="en-US" sz="5625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50181" y="2529409"/>
            <a:ext cx="398537" cy="4145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3" dirty="0"/>
          </a:p>
        </p:txBody>
      </p:sp>
      <p:sp>
        <p:nvSpPr>
          <p:cNvPr id="35" name="Oval 34"/>
          <p:cNvSpPr/>
          <p:nvPr/>
        </p:nvSpPr>
        <p:spPr>
          <a:xfrm>
            <a:off x="3234271" y="2043703"/>
            <a:ext cx="1376265" cy="1373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57664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7 0.10374 C 0.13168 0.18143 0.09963 0.2487 0.05395 0.25391 C 0.00868 0.25847 -0.03258 0.19966 -0.03766 0.12262 C -0.04233 0.04492 -0.01082 -0.02061 0.03659 -0.02582 C 0.0816 -0.03103 0.12193 0.02691 0.12607 0.10374 Z " pathEditMode="relative" rAng="5100000" ptsTypes="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3" y="10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1 -0.10135 C -0.13261 -0.1786 -0.09616 -0.24219 -0.05075 -0.24219 C -0.00481 -0.24219 0.03258 -0.1786 0.03285 -0.10091 C 0.03258 -0.02344 -0.00481 0.03819 -0.05048 0.03863 C -0.09616 0.03885 -0.13261 -0.02344 -0.13261 -0.10135 Z " pathEditMode="relative" rAng="16200000" ptsTypes="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7" y="-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C 0.08489 -7.40741E-7 0.15377 0.11458 0.15377 0.25602 C 0.15377 0.39745 0.08489 0.51227 1.875E-6 0.51227 C -0.08477 0.51227 -0.15339 0.39745 -0.15339 0.25602 C -0.15339 0.11458 -0.08477 -7.40741E-7 1.875E-6 -7.40741E-7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66800" y="2493700"/>
            <a:ext cx="9572625" cy="3357563"/>
          </a:xfrm>
          <a:prstGeom prst="rect">
            <a:avLst/>
          </a:prstGeom>
          <a:noFill/>
        </p:spPr>
        <p:txBody>
          <a:bodyPr lIns="65151" tIns="32575" rIns="65151" bIns="32575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>
              <a:buFont typeface="Arial" pitchFamily="34" charset="0"/>
              <a:buNone/>
            </a:pP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375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</a:t>
            </a:r>
            <a:r>
              <a:rPr lang="bn-IN" sz="3375" spc="36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কক্ষপথ এবং কক্ষপথের বিভিন্ন উপস্তরে পরমাণুর ইলেকট্রনসমূহকে বিন্যাস করতে</a:t>
            </a: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375" spc="36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Images\Gif\atomic_particl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036412"/>
            <a:ext cx="1533605" cy="14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16811"/>
            <a:ext cx="12192000" cy="87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63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63" dirty="0"/>
          </a:p>
        </p:txBody>
      </p:sp>
    </p:spTree>
    <p:extLst>
      <p:ext uri="{BB962C8B-B14F-4D97-AF65-F5344CB8AC3E}">
        <p14:creationId xmlns:p14="http://schemas.microsoft.com/office/powerpoint/2010/main" val="428905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272" y="220399"/>
            <a:ext cx="1115282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মাণুর ইলেকট্রন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 তাদের  নিজ নিজ শক্তি অনুযায়ী বিভিন্ন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শক্তিস্তরে অবস্থান করে।</a:t>
            </a:r>
            <a:endParaRPr lang="en-US" sz="37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" y="253406"/>
            <a:ext cx="111442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ইচ্ছামতো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50" y="603567"/>
            <a:ext cx="111442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ইলেকট্রনগুলো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875" y="195995"/>
            <a:ext cx="111442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অরবিট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59" y="566521"/>
            <a:ext cx="111442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কক্ষপথকে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n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n=1, 2, 3, 4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2860" y="453456"/>
                <a:ext cx="11144250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প্রধান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75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75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e>
                      <m:sup>
                        <m:r>
                          <a:rPr lang="en-US" sz="375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60" y="453456"/>
                <a:ext cx="11144250" cy="669414"/>
              </a:xfrm>
              <a:prstGeom prst="rect">
                <a:avLst/>
              </a:prstGeom>
              <a:blipFill>
                <a:blip r:embed="rId2"/>
                <a:stretch>
                  <a:fillRect t="-15455" b="-4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8871" y="1600591"/>
                <a:ext cx="1114425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K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n=1</a:t>
                </a:r>
              </a:p>
              <a:p>
                <a:pPr algn="ctr"/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K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থাকতে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  <m:sup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1" y="1600591"/>
                <a:ext cx="11144250" cy="1246495"/>
              </a:xfrm>
              <a:prstGeom prst="rect">
                <a:avLst/>
              </a:prstGeom>
              <a:blipFill>
                <a:blip r:embed="rId3"/>
                <a:stretch>
                  <a:fillRect t="-10294" b="-2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2851" y="1615924"/>
                <a:ext cx="1114425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L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n=2</a:t>
                </a:r>
              </a:p>
              <a:p>
                <a:pPr algn="ctr"/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L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থাকতে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8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51" y="1615924"/>
                <a:ext cx="11144250" cy="1246495"/>
              </a:xfrm>
              <a:prstGeom prst="rect">
                <a:avLst/>
              </a:prstGeom>
              <a:blipFill>
                <a:blip r:embed="rId4"/>
                <a:stretch>
                  <a:fillRect t="-10244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8871" y="1626516"/>
                <a:ext cx="1114425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M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n=3</a:t>
                </a:r>
              </a:p>
              <a:p>
                <a:pPr algn="ctr"/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M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থাকতে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18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1" y="1626516"/>
                <a:ext cx="11144250" cy="1246495"/>
              </a:xfrm>
              <a:prstGeom prst="rect">
                <a:avLst/>
              </a:prstGeom>
              <a:blipFill>
                <a:blip r:embed="rId5"/>
                <a:stretch>
                  <a:fillRect t="-10294" b="-2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8871" y="1637108"/>
                <a:ext cx="1114425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N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n=4</a:t>
                </a:r>
              </a:p>
              <a:p>
                <a:pPr algn="ctr"/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N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থাকতে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  <m:sup>
                        <m:r>
                          <a:rPr lang="en-US" sz="375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75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32</a:t>
                </a:r>
                <a:r>
                  <a:rPr lang="en-US" sz="37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1" y="1637108"/>
                <a:ext cx="11144250" cy="1246495"/>
              </a:xfrm>
              <a:prstGeom prst="rect">
                <a:avLst/>
              </a:prstGeom>
              <a:blipFill>
                <a:blip r:embed="rId6"/>
                <a:stretch>
                  <a:fillRect t="-10294" b="-2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1" y="3064305"/>
            <a:ext cx="3643313" cy="3643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06" y="3342587"/>
            <a:ext cx="2609225" cy="2912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66" y="3202958"/>
            <a:ext cx="3079507" cy="3349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88" y="3131523"/>
            <a:ext cx="3343512" cy="3571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40" y="3310836"/>
            <a:ext cx="3217958" cy="33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92468"/>
              </p:ext>
            </p:extLst>
          </p:nvPr>
        </p:nvGraphicFramePr>
        <p:xfrm>
          <a:off x="304800" y="2499537"/>
          <a:ext cx="10744197" cy="43264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66616622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316995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6606213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0188664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85533122"/>
                    </a:ext>
                  </a:extLst>
                </a:gridCol>
                <a:gridCol w="1600197">
                  <a:extLst>
                    <a:ext uri="{9D8B030D-6E8A-4147-A177-3AD203B41FA5}">
                      <a16:colId xmlns:a16="http://schemas.microsoft.com/office/drawing/2014/main" val="230000888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পারমাবিক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0044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025615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198967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135462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043452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213691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210083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800579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9484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0400" y="3032937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357800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11140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56597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87700" y="4995141"/>
            <a:ext cx="469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9600" y="5475109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87700" y="5915945"/>
            <a:ext cx="62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9600" y="6359592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304460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598" y="411140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0" y="500097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38698" y="358967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38698" y="405957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25998" y="452947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25998" y="498244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25998" y="543540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38698" y="586778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00598" y="638378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80196" y="452947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31198" y="456597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80196" y="497980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80196" y="543540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80196" y="59159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80196" y="637097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369297" y="499514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69297" y="543540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9297" y="59159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69297" y="639648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906000" y="639648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906000" y="586778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906000" y="547201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-23610" y="26189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K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76172" y="27075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হিলিয়ামের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K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76173" y="196443"/>
            <a:ext cx="12244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লিথিয়ামের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3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3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K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L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145115" y="20965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/>
              <a:t>11.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/>
              <a:t>11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/>
              <a:t> K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/>
              <a:t> 2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/>
              <a:t> L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/>
              <a:t>8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2800" dirty="0" smtClean="0"/>
              <a:t> 1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/>
              <a:t>M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49892" y="4550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আর্গন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মৌলসমূহতে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282" y="13340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18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পটাশিয়ামের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19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19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20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৪র্থ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N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2660" y="15805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স্ক্যান্ডিয়ামের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19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20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৪র্থ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21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435" y="17179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19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মৌলগুলি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৪র্থ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N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4295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54336"/>
            <a:ext cx="2127181" cy="22001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39" y="128454"/>
            <a:ext cx="2148251" cy="22126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12" y="96620"/>
            <a:ext cx="2142548" cy="23042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38" y="155032"/>
            <a:ext cx="2392423" cy="22697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82472"/>
            <a:ext cx="2286001" cy="23083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35" y="43531"/>
            <a:ext cx="2371698" cy="239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91" y="136904"/>
            <a:ext cx="2391790" cy="226911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99" y="104759"/>
            <a:ext cx="2387548" cy="22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0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374"/>
            <a:ext cx="12191999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125" b="1" dirty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125" b="1" dirty="0"/>
          </a:p>
        </p:txBody>
      </p:sp>
      <p:sp>
        <p:nvSpPr>
          <p:cNvPr id="3" name="Rectangle 2"/>
          <p:cNvSpPr/>
          <p:nvPr/>
        </p:nvSpPr>
        <p:spPr>
          <a:xfrm>
            <a:off x="0" y="2857501"/>
            <a:ext cx="121920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n-IN" sz="375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bn-IN" sz="3750" dirty="0">
                <a:latin typeface="NikoshBAN" pitchFamily="2" charset="0"/>
                <a:cs typeface="NikoshBAN" pitchFamily="2" charset="0"/>
              </a:rPr>
              <a:t>পারমাণবিক সংখ্যা বিশিষ্ট মৌলসমূহের চিত্রসহ ইলেকট্রন</a:t>
            </a:r>
            <a:r>
              <a:rPr lang="en-US" sz="37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750" dirty="0">
                <a:latin typeface="NikoshBAN" pitchFamily="2" charset="0"/>
                <a:cs typeface="NikoshBAN" pitchFamily="2" charset="0"/>
              </a:rPr>
              <a:t>বিন্যাস কর।</a:t>
            </a: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18163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2450" y="285750"/>
            <a:ext cx="2122697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125" b="1" dirty="0">
                <a:latin typeface="Times New Roman" pitchFamily="18" charset="0"/>
                <a:cs typeface="NikoshBAN" pitchFamily="2" charset="0"/>
              </a:rPr>
              <a:t>দলগত কাজ</a:t>
            </a:r>
            <a:endParaRPr lang="en-US" sz="4125" b="1" dirty="0"/>
          </a:p>
        </p:txBody>
      </p:sp>
      <p:sp>
        <p:nvSpPr>
          <p:cNvPr id="3" name="Rectangle 2"/>
          <p:cNvSpPr/>
          <p:nvPr/>
        </p:nvSpPr>
        <p:spPr>
          <a:xfrm>
            <a:off x="-38100" y="3870563"/>
            <a:ext cx="1219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375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সূত্রানুযায়ী পটাসিয়ামের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M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 শেলে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3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টি এবং  ক্যালসিয়ামের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টি ইলেকট্রন থাকার কথা থাকলেও তা নেই কেন? </a:t>
            </a:r>
            <a:endParaRPr lang="en-US" sz="337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25572"/>
            <a:ext cx="2571751" cy="261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/>
        </p:blipFill>
        <p:spPr bwMode="auto">
          <a:xfrm>
            <a:off x="5905500" y="1089920"/>
            <a:ext cx="2572705" cy="255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1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2115</TotalTime>
  <Words>649</Words>
  <Application>Microsoft Office PowerPoint</Application>
  <PresentationFormat>Widescreen</PresentationFormat>
  <Paragraphs>129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Garamond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Bishnu Mallik</dc:creator>
  <cp:lastModifiedBy>Bishnu Mallik</cp:lastModifiedBy>
  <cp:revision>160</cp:revision>
  <dcterms:created xsi:type="dcterms:W3CDTF">2015-04-15T03:53:29Z</dcterms:created>
  <dcterms:modified xsi:type="dcterms:W3CDTF">2020-05-13T17:47:39Z</dcterms:modified>
</cp:coreProperties>
</file>