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9" r:id="rId2"/>
    <p:sldId id="256" r:id="rId3"/>
    <p:sldId id="258" r:id="rId4"/>
    <p:sldId id="261" r:id="rId5"/>
    <p:sldId id="262" r:id="rId6"/>
    <p:sldId id="263" r:id="rId7"/>
    <p:sldId id="260" r:id="rId8"/>
    <p:sldId id="264" r:id="rId9"/>
    <p:sldId id="267" r:id="rId10"/>
    <p:sldId id="268" r:id="rId11"/>
    <p:sldId id="270" r:id="rId12"/>
    <p:sldId id="273" r:id="rId13"/>
    <p:sldId id="259" r:id="rId14"/>
    <p:sldId id="272" r:id="rId15"/>
    <p:sldId id="280" r:id="rId16"/>
    <p:sldId id="274" r:id="rId17"/>
    <p:sldId id="276" r:id="rId18"/>
    <p:sldId id="271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>
      <p:cViewPr varScale="1">
        <p:scale>
          <a:sx n="70" d="100"/>
          <a:sy n="70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7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7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8547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74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4591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47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31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5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5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4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1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6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8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5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6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5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1327" y="82898"/>
            <a:ext cx="862894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প্রতিসরণের</a:t>
            </a: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নিয়ম-০২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" y="5410201"/>
            <a:ext cx="1211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</a:rPr>
              <a:t>আলোক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রশ্মি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প্রথমে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এক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মাধ্যম</a:t>
            </a:r>
            <a:r>
              <a:rPr lang="en-US" sz="2400" b="1" dirty="0">
                <a:solidFill>
                  <a:srgbClr val="00B050"/>
                </a:solidFill>
              </a:rPr>
              <a:t>(</a:t>
            </a:r>
            <a:r>
              <a:rPr lang="en-US" sz="2400" b="1" dirty="0" err="1">
                <a:solidFill>
                  <a:srgbClr val="00B050"/>
                </a:solidFill>
              </a:rPr>
              <a:t>বায়ু</a:t>
            </a:r>
            <a:r>
              <a:rPr lang="en-US" sz="2400" b="1" dirty="0">
                <a:solidFill>
                  <a:srgbClr val="00B050"/>
                </a:solidFill>
              </a:rPr>
              <a:t>) </a:t>
            </a:r>
            <a:r>
              <a:rPr lang="en-US" sz="2400" b="1" dirty="0" err="1">
                <a:solidFill>
                  <a:srgbClr val="00B050"/>
                </a:solidFill>
              </a:rPr>
              <a:t>থেকে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অন্য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মাধ্যমে</a:t>
            </a:r>
            <a:r>
              <a:rPr lang="en-US" sz="2400" b="1" dirty="0">
                <a:solidFill>
                  <a:srgbClr val="00B050"/>
                </a:solidFill>
              </a:rPr>
              <a:t> (</a:t>
            </a:r>
            <a:r>
              <a:rPr lang="en-US" sz="2400" b="1" dirty="0" err="1">
                <a:solidFill>
                  <a:srgbClr val="00B050"/>
                </a:solidFill>
              </a:rPr>
              <a:t>পানি</a:t>
            </a:r>
            <a:r>
              <a:rPr lang="en-US" sz="2400" b="1" dirty="0">
                <a:solidFill>
                  <a:srgbClr val="00B050"/>
                </a:solidFill>
              </a:rPr>
              <a:t>/</a:t>
            </a:r>
            <a:r>
              <a:rPr lang="en-US" sz="2400" b="1" dirty="0" err="1">
                <a:solidFill>
                  <a:srgbClr val="00B050"/>
                </a:solidFill>
              </a:rPr>
              <a:t>কাচ</a:t>
            </a:r>
            <a:r>
              <a:rPr lang="en-US" sz="2400" b="1" dirty="0">
                <a:solidFill>
                  <a:srgbClr val="00B050"/>
                </a:solidFill>
              </a:rPr>
              <a:t>)</a:t>
            </a:r>
            <a:r>
              <a:rPr lang="en-US" sz="2400" b="1" dirty="0" err="1">
                <a:solidFill>
                  <a:srgbClr val="00B050"/>
                </a:solidFill>
              </a:rPr>
              <a:t>প্রতিসারিত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হয়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</a:p>
          <a:p>
            <a:r>
              <a:rPr lang="en-US" sz="2400" b="1" dirty="0" err="1">
                <a:solidFill>
                  <a:srgbClr val="00B050"/>
                </a:solidFill>
              </a:rPr>
              <a:t>এবং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পুনরায়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একই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মাধ্যমে</a:t>
            </a:r>
            <a:r>
              <a:rPr lang="en-US" sz="2400" b="1" dirty="0">
                <a:solidFill>
                  <a:srgbClr val="00B050"/>
                </a:solidFill>
              </a:rPr>
              <a:t> (</a:t>
            </a:r>
            <a:r>
              <a:rPr lang="en-US" sz="2400" b="1" dirty="0" err="1">
                <a:solidFill>
                  <a:srgbClr val="00B050"/>
                </a:solidFill>
              </a:rPr>
              <a:t>বায়ু</a:t>
            </a:r>
            <a:r>
              <a:rPr lang="en-US" sz="2400" b="1" dirty="0">
                <a:solidFill>
                  <a:srgbClr val="00B050"/>
                </a:solidFill>
              </a:rPr>
              <a:t>)</a:t>
            </a:r>
            <a:r>
              <a:rPr lang="bn-IN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নির্গত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হলে</a:t>
            </a:r>
            <a:r>
              <a:rPr lang="en-US" sz="2400" b="1" dirty="0">
                <a:solidFill>
                  <a:srgbClr val="00B050"/>
                </a:solidFill>
              </a:rPr>
              <a:t>  </a:t>
            </a:r>
            <a:r>
              <a:rPr lang="en-US" sz="2400" b="1" dirty="0" err="1">
                <a:solidFill>
                  <a:srgbClr val="00B050"/>
                </a:solidFill>
              </a:rPr>
              <a:t>আপতন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কোণ</a:t>
            </a:r>
            <a:r>
              <a:rPr lang="en-US" sz="2400" b="1" dirty="0">
                <a:solidFill>
                  <a:srgbClr val="00B050"/>
                </a:solidFill>
              </a:rPr>
              <a:t> ও </a:t>
            </a:r>
            <a:r>
              <a:rPr lang="en-US" sz="2400" b="1" dirty="0" err="1">
                <a:solidFill>
                  <a:srgbClr val="00B050"/>
                </a:solidFill>
              </a:rPr>
              <a:t>নির্গত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কোণ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সমান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হয়</a:t>
            </a:r>
            <a:r>
              <a:rPr lang="en-US" sz="2400" b="1" dirty="0">
                <a:solidFill>
                  <a:srgbClr val="00B050"/>
                </a:solidFill>
              </a:rPr>
              <a:t>। </a:t>
            </a:r>
            <a:r>
              <a:rPr lang="en-US" sz="2400" b="1" dirty="0" err="1">
                <a:solidFill>
                  <a:srgbClr val="00B050"/>
                </a:solidFill>
              </a:rPr>
              <a:t>অথা</a:t>
            </a:r>
            <a:r>
              <a:rPr lang="en-US" sz="2400" b="1" dirty="0">
                <a:solidFill>
                  <a:srgbClr val="00B050"/>
                </a:solidFill>
              </a:rPr>
              <a:t>ৎ A=B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1371600"/>
            <a:ext cx="9144000" cy="3581400"/>
          </a:xfrm>
          <a:prstGeom prst="rect">
            <a:avLst/>
          </a:prstGeom>
          <a:gradFill>
            <a:gsLst>
              <a:gs pos="30000">
                <a:schemeClr val="accent1">
                  <a:lumMod val="5000"/>
                  <a:lumOff val="95000"/>
                </a:schemeClr>
              </a:gs>
              <a:gs pos="46000">
                <a:srgbClr val="46DAE3"/>
              </a:gs>
              <a:gs pos="32763">
                <a:srgbClr val="81E4EC"/>
              </a:gs>
              <a:gs pos="67000">
                <a:schemeClr val="bg1"/>
              </a:gs>
              <a:gs pos="94000">
                <a:schemeClr val="bg1"/>
              </a:gs>
              <a:gs pos="84000">
                <a:schemeClr val="bg1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2438400"/>
            <a:ext cx="91440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0" y="3657600"/>
            <a:ext cx="91440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5800" y="1371600"/>
            <a:ext cx="0" cy="1752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29200" y="2724150"/>
            <a:ext cx="0" cy="18478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52600" y="1524000"/>
            <a:ext cx="2743200" cy="91440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14850" y="2457450"/>
            <a:ext cx="514350" cy="12763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029200" y="3733800"/>
            <a:ext cx="26670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4048260" y="2059667"/>
            <a:ext cx="465615" cy="194136"/>
          </a:xfrm>
          <a:custGeom>
            <a:avLst/>
            <a:gdLst>
              <a:gd name="connsiteX0" fmla="*/ 0 w 465615"/>
              <a:gd name="connsiteY0" fmla="*/ 194136 h 194136"/>
              <a:gd name="connsiteX1" fmla="*/ 115910 w 465615"/>
              <a:gd name="connsiteY1" fmla="*/ 39589 h 194136"/>
              <a:gd name="connsiteX2" fmla="*/ 193183 w 465615"/>
              <a:gd name="connsiteY2" fmla="*/ 13832 h 194136"/>
              <a:gd name="connsiteX3" fmla="*/ 231820 w 465615"/>
              <a:gd name="connsiteY3" fmla="*/ 953 h 194136"/>
              <a:gd name="connsiteX4" fmla="*/ 309093 w 465615"/>
              <a:gd name="connsiteY4" fmla="*/ 953 h 194136"/>
              <a:gd name="connsiteX5" fmla="*/ 360609 w 465615"/>
              <a:gd name="connsiteY5" fmla="*/ 953 h 194136"/>
              <a:gd name="connsiteX6" fmla="*/ 373487 w 465615"/>
              <a:gd name="connsiteY6" fmla="*/ 953 h 194136"/>
              <a:gd name="connsiteX7" fmla="*/ 463640 w 465615"/>
              <a:gd name="connsiteY7" fmla="*/ 13832 h 194136"/>
              <a:gd name="connsiteX8" fmla="*/ 437882 w 465615"/>
              <a:gd name="connsiteY8" fmla="*/ 953 h 194136"/>
              <a:gd name="connsiteX9" fmla="*/ 437882 w 465615"/>
              <a:gd name="connsiteY9" fmla="*/ 953 h 194136"/>
              <a:gd name="connsiteX10" fmla="*/ 296214 w 465615"/>
              <a:gd name="connsiteY10" fmla="*/ 953 h 19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5615" h="194136">
                <a:moveTo>
                  <a:pt x="0" y="194136"/>
                </a:moveTo>
                <a:cubicBezTo>
                  <a:pt x="41856" y="131888"/>
                  <a:pt x="83713" y="69640"/>
                  <a:pt x="115910" y="39589"/>
                </a:cubicBezTo>
                <a:cubicBezTo>
                  <a:pt x="148107" y="9538"/>
                  <a:pt x="193183" y="13832"/>
                  <a:pt x="193183" y="13832"/>
                </a:cubicBezTo>
                <a:cubicBezTo>
                  <a:pt x="212501" y="7393"/>
                  <a:pt x="212502" y="3099"/>
                  <a:pt x="231820" y="953"/>
                </a:cubicBezTo>
                <a:cubicBezTo>
                  <a:pt x="251138" y="-1193"/>
                  <a:pt x="309093" y="953"/>
                  <a:pt x="309093" y="953"/>
                </a:cubicBezTo>
                <a:lnTo>
                  <a:pt x="360609" y="953"/>
                </a:lnTo>
                <a:cubicBezTo>
                  <a:pt x="371341" y="953"/>
                  <a:pt x="356315" y="-1193"/>
                  <a:pt x="373487" y="953"/>
                </a:cubicBezTo>
                <a:cubicBezTo>
                  <a:pt x="390659" y="3099"/>
                  <a:pt x="452908" y="13832"/>
                  <a:pt x="463640" y="13832"/>
                </a:cubicBezTo>
                <a:cubicBezTo>
                  <a:pt x="474372" y="13832"/>
                  <a:pt x="437882" y="953"/>
                  <a:pt x="437882" y="953"/>
                </a:cubicBezTo>
                <a:lnTo>
                  <a:pt x="437882" y="953"/>
                </a:lnTo>
                <a:lnTo>
                  <a:pt x="296214" y="95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975539" y="3825025"/>
            <a:ext cx="515155" cy="289052"/>
          </a:xfrm>
          <a:custGeom>
            <a:avLst/>
            <a:gdLst>
              <a:gd name="connsiteX0" fmla="*/ 0 w 515155"/>
              <a:gd name="connsiteY0" fmla="*/ 244699 h 289052"/>
              <a:gd name="connsiteX1" fmla="*/ 244699 w 515155"/>
              <a:gd name="connsiteY1" fmla="*/ 283336 h 289052"/>
              <a:gd name="connsiteX2" fmla="*/ 296214 w 515155"/>
              <a:gd name="connsiteY2" fmla="*/ 257578 h 289052"/>
              <a:gd name="connsiteX3" fmla="*/ 515155 w 515155"/>
              <a:gd name="connsiteY3" fmla="*/ 0 h 289052"/>
              <a:gd name="connsiteX4" fmla="*/ 515155 w 515155"/>
              <a:gd name="connsiteY4" fmla="*/ 0 h 289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55" h="289052">
                <a:moveTo>
                  <a:pt x="0" y="244699"/>
                </a:moveTo>
                <a:cubicBezTo>
                  <a:pt x="97665" y="262944"/>
                  <a:pt x="195330" y="281190"/>
                  <a:pt x="244699" y="283336"/>
                </a:cubicBezTo>
                <a:cubicBezTo>
                  <a:pt x="294068" y="285482"/>
                  <a:pt x="251138" y="304801"/>
                  <a:pt x="296214" y="257578"/>
                </a:cubicBezTo>
                <a:cubicBezTo>
                  <a:pt x="341290" y="210355"/>
                  <a:pt x="515155" y="0"/>
                  <a:pt x="515155" y="0"/>
                </a:cubicBezTo>
                <a:lnTo>
                  <a:pt x="51515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362200" y="1524000"/>
            <a:ext cx="191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আপতন</a:t>
            </a:r>
            <a:r>
              <a:rPr lang="en-US" dirty="0"/>
              <a:t> </a:t>
            </a:r>
            <a:r>
              <a:rPr lang="en-US" dirty="0" err="1"/>
              <a:t>কোণA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4267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নিগত</a:t>
            </a:r>
            <a:r>
              <a:rPr lang="en-US" dirty="0"/>
              <a:t> </a:t>
            </a:r>
            <a:r>
              <a:rPr lang="en-US" dirty="0" err="1"/>
              <a:t>কোণ</a:t>
            </a:r>
            <a:r>
              <a:rPr lang="en-US" dirty="0"/>
              <a:t> 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10400" y="1676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হালকা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মাধ্যম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53200" y="2819401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FF00"/>
                </a:solidFill>
              </a:rPr>
              <a:t>ঘন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মাধ্যম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05800" y="4114078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হালকা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মাধ্যম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 animBg="1"/>
      <p:bldP spid="29" grpId="0" animBg="1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914400"/>
            <a:ext cx="6400800" cy="396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 cap="rnd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8800" y="1219200"/>
            <a:ext cx="609600" cy="3352800"/>
          </a:xfrm>
          <a:prstGeom prst="rect">
            <a:avLst/>
          </a:prstGeom>
          <a:gradFill>
            <a:gsLst>
              <a:gs pos="0">
                <a:srgbClr val="FFEFD1">
                  <a:alpha val="24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>
              <a:rot lat="1200000" lon="4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84127">
            <a:off x="3657600" y="2514600"/>
            <a:ext cx="4953000" cy="762000"/>
          </a:xfrm>
          <a:prstGeom prst="rect">
            <a:avLst/>
          </a:prstGeom>
          <a:gradFill>
            <a:gsLst>
              <a:gs pos="0">
                <a:srgbClr val="FFEFD1">
                  <a:alpha val="24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>
              <a:rot lat="480000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5000" y="1524001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chemeClr val="accent6"/>
                </a:solidFill>
              </a:rPr>
              <a:t>অভিলম্ব</a:t>
            </a:r>
            <a:endParaRPr lang="en-US" sz="3600" b="1" i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2438401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বিভেদ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তল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124200" y="1371600"/>
            <a:ext cx="2667000" cy="1447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5753100" y="3238500"/>
            <a:ext cx="17526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19400" y="1295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আপতিত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রশ্মি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3733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/>
              <a:t>প্রতিসরিত</a:t>
            </a:r>
            <a:r>
              <a:rPr lang="en-US" sz="2800" i="1" dirty="0"/>
              <a:t> </a:t>
            </a:r>
            <a:r>
              <a:rPr lang="en-US" sz="2800" i="1" dirty="0" err="1"/>
              <a:t>রশ্মি</a:t>
            </a:r>
            <a:endParaRPr lang="en-US" sz="28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" y="5468896"/>
            <a:ext cx="11887200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i="1" dirty="0">
                <a:solidFill>
                  <a:srgbClr val="FF0000"/>
                </a:solidFill>
              </a:rPr>
              <a:t>আপতিত রশ্মি,প্রতিসারিত রশ্মি এবং আপতন বিন্দুতে দুই মাধ্যমের বিভেদ তলে</a:t>
            </a:r>
          </a:p>
          <a:p>
            <a:r>
              <a:rPr lang="bn-IN" sz="2800" i="1" dirty="0">
                <a:solidFill>
                  <a:srgbClr val="FF0000"/>
                </a:solidFill>
              </a:rPr>
              <a:t>অংকিত অভিলম্ব একই সমতলে থাকে ।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110524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00B050"/>
                </a:solidFill>
              </a:rPr>
              <a:t>নিয়ম- ০৩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 tmFilter="0,0; .5, 1; 1, 1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1"/>
            <a:ext cx="9144000" cy="769441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/>
              <a:t>একক</a:t>
            </a:r>
            <a:r>
              <a:rPr lang="en-US" sz="4400" b="1" i="1" dirty="0"/>
              <a:t> </a:t>
            </a:r>
            <a:r>
              <a:rPr lang="en-US" sz="4400" b="1" i="1" dirty="0" err="1"/>
              <a:t>কাজ</a:t>
            </a:r>
            <a:r>
              <a:rPr lang="en-US" sz="4400" b="1" i="1" dirty="0"/>
              <a:t>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</a:rPr>
              <a:t>০১।প্রতিসরনের  নিয়ম-০১ </a:t>
            </a:r>
            <a:r>
              <a:rPr lang="en-US" sz="3600" b="1" i="1" dirty="0" err="1">
                <a:solidFill>
                  <a:srgbClr val="002060"/>
                </a:solidFill>
              </a:rPr>
              <a:t>এর</a:t>
            </a:r>
            <a:r>
              <a:rPr lang="en-US" sz="3600" b="1" i="1" dirty="0">
                <a:solidFill>
                  <a:srgbClr val="002060"/>
                </a:solidFill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</a:rPr>
              <a:t>রশ্মি</a:t>
            </a:r>
            <a:r>
              <a:rPr lang="en-US" sz="3600" b="1" i="1" dirty="0">
                <a:solidFill>
                  <a:srgbClr val="002060"/>
                </a:solidFill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</a:rPr>
              <a:t>চিএ</a:t>
            </a:r>
            <a:r>
              <a:rPr lang="en-US" sz="3600" b="1" i="1" dirty="0">
                <a:solidFill>
                  <a:srgbClr val="002060"/>
                </a:solidFill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</a:rPr>
              <a:t>অঙ্কন</a:t>
            </a:r>
            <a:r>
              <a:rPr lang="en-US" sz="3600" b="1" i="1" dirty="0">
                <a:solidFill>
                  <a:srgbClr val="002060"/>
                </a:solidFill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</a:rPr>
              <a:t>কর</a:t>
            </a:r>
            <a:r>
              <a:rPr lang="en-US" sz="3600" b="1" i="1" dirty="0">
                <a:solidFill>
                  <a:srgbClr val="002060"/>
                </a:solidFill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409146"/>
            <a:ext cx="11811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rgbClr val="7030A0"/>
                </a:solidFill>
              </a:rPr>
              <a:t>০২।প্রতিসরণ নিয়ম-০৩ </a:t>
            </a:r>
            <a:r>
              <a:rPr lang="en-US" sz="4000" b="1" i="1" dirty="0" err="1">
                <a:solidFill>
                  <a:srgbClr val="7030A0"/>
                </a:solidFill>
              </a:rPr>
              <a:t>এর</a:t>
            </a:r>
            <a:r>
              <a:rPr lang="en-US" sz="4000" b="1" i="1" dirty="0">
                <a:solidFill>
                  <a:srgbClr val="7030A0"/>
                </a:solidFill>
              </a:rPr>
              <a:t> </a:t>
            </a:r>
            <a:r>
              <a:rPr lang="en-US" sz="4000" b="1" i="1" dirty="0" err="1">
                <a:solidFill>
                  <a:srgbClr val="7030A0"/>
                </a:solidFill>
              </a:rPr>
              <a:t>রশ্মি</a:t>
            </a:r>
            <a:r>
              <a:rPr lang="en-US" sz="4000" b="1" i="1" dirty="0">
                <a:solidFill>
                  <a:srgbClr val="7030A0"/>
                </a:solidFill>
              </a:rPr>
              <a:t> </a:t>
            </a:r>
            <a:r>
              <a:rPr lang="en-US" sz="4000" b="1" i="1" dirty="0" err="1">
                <a:solidFill>
                  <a:srgbClr val="7030A0"/>
                </a:solidFill>
              </a:rPr>
              <a:t>চিএ</a:t>
            </a:r>
            <a:r>
              <a:rPr lang="en-US" sz="4000" b="1" i="1" dirty="0">
                <a:solidFill>
                  <a:srgbClr val="7030A0"/>
                </a:solidFill>
              </a:rPr>
              <a:t>  </a:t>
            </a:r>
            <a:r>
              <a:rPr lang="en-US" sz="4000" b="1" i="1" dirty="0" err="1">
                <a:solidFill>
                  <a:srgbClr val="7030A0"/>
                </a:solidFill>
              </a:rPr>
              <a:t>অঙ্কন</a:t>
            </a:r>
            <a:r>
              <a:rPr lang="en-US" sz="4000" b="1" i="1" dirty="0">
                <a:solidFill>
                  <a:srgbClr val="7030A0"/>
                </a:solidFill>
              </a:rPr>
              <a:t> </a:t>
            </a:r>
            <a:r>
              <a:rPr lang="en-US" sz="4000" b="1" i="1" dirty="0" err="1">
                <a:solidFill>
                  <a:srgbClr val="7030A0"/>
                </a:solidFill>
              </a:rPr>
              <a:t>কর</a:t>
            </a:r>
            <a:r>
              <a:rPr lang="en-US" sz="4000" b="1" i="1" dirty="0">
                <a:solidFill>
                  <a:srgbClr val="7030A0"/>
                </a:solidFill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1510048" y="1"/>
            <a:ext cx="9144000" cy="1323439"/>
          </a:xfrm>
          <a:prstGeom prst="rect">
            <a:avLst/>
          </a:prstGeom>
          <a:gradFill flip="none" rotWithShape="0">
            <a:gsLst>
              <a:gs pos="23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solidFill>
                  <a:srgbClr val="C00000"/>
                </a:solidFill>
              </a:rPr>
              <a:t>সংকট</a:t>
            </a:r>
            <a:r>
              <a:rPr lang="en-US" sz="4000" b="1" i="1" dirty="0">
                <a:solidFill>
                  <a:srgbClr val="C00000"/>
                </a:solidFill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</a:rPr>
              <a:t>কোণ</a:t>
            </a:r>
            <a:r>
              <a:rPr lang="en-US" sz="4000" b="1" i="1" dirty="0">
                <a:solidFill>
                  <a:srgbClr val="C00000"/>
                </a:solidFill>
              </a:rPr>
              <a:t>  ও </a:t>
            </a:r>
            <a:r>
              <a:rPr lang="en-US" sz="4000" b="1" i="1" dirty="0" err="1">
                <a:solidFill>
                  <a:srgbClr val="C00000"/>
                </a:solidFill>
              </a:rPr>
              <a:t>পূর্ণঅভ্যন্তরীণ</a:t>
            </a:r>
            <a:r>
              <a:rPr lang="en-US" sz="4000" b="1" i="1" dirty="0">
                <a:solidFill>
                  <a:srgbClr val="C00000"/>
                </a:solidFill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</a:rPr>
              <a:t>প্রতিফলন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10048" y="1336318"/>
            <a:ext cx="9121462" cy="5521682"/>
          </a:xfrm>
          <a:prstGeom prst="rect">
            <a:avLst/>
          </a:prstGeom>
          <a:gradFill>
            <a:gsLst>
              <a:gs pos="38000">
                <a:schemeClr val="accent1">
                  <a:lumMod val="5000"/>
                  <a:lumOff val="95000"/>
                </a:schemeClr>
              </a:gs>
              <a:gs pos="75000">
                <a:srgbClr val="46DAE3"/>
              </a:gs>
              <a:gs pos="54000">
                <a:srgbClr val="81E4EC"/>
              </a:gs>
              <a:gs pos="25000">
                <a:schemeClr val="bg1"/>
              </a:gs>
              <a:gs pos="6000">
                <a:schemeClr val="bg1"/>
              </a:gs>
              <a:gs pos="52000">
                <a:schemeClr val="bg1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24000" y="4267200"/>
            <a:ext cx="913004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91200" y="1336318"/>
            <a:ext cx="0" cy="55216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572000" y="4267200"/>
            <a:ext cx="1219200" cy="25908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819401" y="4291470"/>
            <a:ext cx="2945641" cy="25665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524000" y="4280081"/>
            <a:ext cx="4267200" cy="2285999"/>
          </a:xfrm>
          <a:prstGeom prst="straightConnector1">
            <a:avLst/>
          </a:prstGeom>
          <a:ln w="349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791200" y="2286000"/>
            <a:ext cx="2743200" cy="199408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91200" y="4253140"/>
            <a:ext cx="4862848" cy="7622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91200" y="4280080"/>
            <a:ext cx="3962400" cy="143492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5290783" y="4735774"/>
            <a:ext cx="504967" cy="254337"/>
          </a:xfrm>
          <a:custGeom>
            <a:avLst/>
            <a:gdLst>
              <a:gd name="connsiteX0" fmla="*/ 504967 w 504967"/>
              <a:gd name="connsiteY0" fmla="*/ 232012 h 254337"/>
              <a:gd name="connsiteX1" fmla="*/ 259308 w 504967"/>
              <a:gd name="connsiteY1" fmla="*/ 232012 h 254337"/>
              <a:gd name="connsiteX2" fmla="*/ 0 w 504967"/>
              <a:gd name="connsiteY2" fmla="*/ 0 h 254337"/>
              <a:gd name="connsiteX3" fmla="*/ 0 w 504967"/>
              <a:gd name="connsiteY3" fmla="*/ 0 h 254337"/>
              <a:gd name="connsiteX4" fmla="*/ 0 w 504967"/>
              <a:gd name="connsiteY4" fmla="*/ 0 h 254337"/>
              <a:gd name="connsiteX5" fmla="*/ 0 w 504967"/>
              <a:gd name="connsiteY5" fmla="*/ 0 h 25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967" h="254337">
                <a:moveTo>
                  <a:pt x="504967" y="232012"/>
                </a:moveTo>
                <a:cubicBezTo>
                  <a:pt x="424218" y="251346"/>
                  <a:pt x="343469" y="270681"/>
                  <a:pt x="259308" y="232012"/>
                </a:cubicBezTo>
                <a:cubicBezTo>
                  <a:pt x="175147" y="193343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795749" y="3800393"/>
            <a:ext cx="635676" cy="476419"/>
          </a:xfrm>
          <a:custGeom>
            <a:avLst/>
            <a:gdLst>
              <a:gd name="connsiteX0" fmla="*/ 0 w 635676"/>
              <a:gd name="connsiteY0" fmla="*/ 7333 h 476419"/>
              <a:gd name="connsiteX1" fmla="*/ 395785 w 635676"/>
              <a:gd name="connsiteY1" fmla="*/ 20981 h 476419"/>
              <a:gd name="connsiteX2" fmla="*/ 545911 w 635676"/>
              <a:gd name="connsiteY2" fmla="*/ 184754 h 476419"/>
              <a:gd name="connsiteX3" fmla="*/ 627797 w 635676"/>
              <a:gd name="connsiteY3" fmla="*/ 457709 h 476419"/>
              <a:gd name="connsiteX4" fmla="*/ 627797 w 635676"/>
              <a:gd name="connsiteY4" fmla="*/ 430414 h 47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676" h="476419">
                <a:moveTo>
                  <a:pt x="0" y="7333"/>
                </a:moveTo>
                <a:cubicBezTo>
                  <a:pt x="152400" y="-628"/>
                  <a:pt x="304800" y="-8589"/>
                  <a:pt x="395785" y="20981"/>
                </a:cubicBezTo>
                <a:cubicBezTo>
                  <a:pt x="486770" y="50551"/>
                  <a:pt x="507242" y="111966"/>
                  <a:pt x="545911" y="184754"/>
                </a:cubicBezTo>
                <a:cubicBezTo>
                  <a:pt x="584580" y="257542"/>
                  <a:pt x="614149" y="416766"/>
                  <a:pt x="627797" y="457709"/>
                </a:cubicBezTo>
                <a:cubicBezTo>
                  <a:pt x="641445" y="498652"/>
                  <a:pt x="634621" y="464533"/>
                  <a:pt x="627797" y="43041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19800" y="3048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৯০</a:t>
            </a:r>
            <a:r>
              <a:rPr lang="en-US" baseline="36000" dirty="0"/>
              <a:t>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47200" y="53900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সংকট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কোণ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1" grpId="0" animBg="1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733800"/>
            <a:ext cx="1173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/>
              <a:t>সংকট</a:t>
            </a:r>
            <a:r>
              <a:rPr lang="en-US" sz="2800" b="1" i="1" dirty="0"/>
              <a:t> </a:t>
            </a:r>
            <a:r>
              <a:rPr lang="en-US" sz="2800" b="1" i="1" dirty="0" err="1"/>
              <a:t>কোণঃ</a:t>
            </a:r>
            <a:r>
              <a:rPr lang="en-US" sz="2800" b="1" i="1" dirty="0" err="1">
                <a:solidFill>
                  <a:srgbClr val="00B050"/>
                </a:solidFill>
              </a:rPr>
              <a:t>আলোক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রশ্মি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হালকা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মাধ্যম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থেকে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ঘন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মাধ্যমে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প্রবেশ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করলে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প্রতিসৃত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রশ্মিটি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অভিলম্ব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থেকে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দূরে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সরে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যায়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আপতন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কোণের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মান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বাড়াতে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থাকলে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প্রতিসরণ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কোণের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মানও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বাড়তে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থাকে</a:t>
            </a:r>
            <a:r>
              <a:rPr lang="en-US" sz="2800" b="1" i="1" dirty="0">
                <a:solidFill>
                  <a:srgbClr val="00B050"/>
                </a:solidFill>
              </a:rPr>
              <a:t> ,</a:t>
            </a:r>
            <a:r>
              <a:rPr lang="en-US" sz="2800" b="1" i="1" dirty="0" err="1">
                <a:solidFill>
                  <a:srgbClr val="00B050"/>
                </a:solidFill>
              </a:rPr>
              <a:t>আপতন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কোণের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যে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মানের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জন্য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প্রতিসরণ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কোণের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মান</a:t>
            </a:r>
            <a:r>
              <a:rPr lang="en-US" sz="2800" b="1" i="1" dirty="0">
                <a:solidFill>
                  <a:srgbClr val="00B050"/>
                </a:solidFill>
              </a:rPr>
              <a:t>  ৯০</a:t>
            </a:r>
            <a:r>
              <a:rPr lang="en-US" sz="2800" b="1" i="1" baseline="30000" dirty="0">
                <a:solidFill>
                  <a:srgbClr val="00B050"/>
                </a:solidFill>
              </a:rPr>
              <a:t>০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হয়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তাকে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সংকট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কোণ</a:t>
            </a:r>
            <a:r>
              <a:rPr lang="en-US" sz="2800" b="1" i="1" dirty="0">
                <a:solidFill>
                  <a:srgbClr val="00B050"/>
                </a:solidFill>
              </a:rPr>
              <a:t>  </a:t>
            </a:r>
            <a:r>
              <a:rPr lang="en-US" sz="2800" b="1" i="1" dirty="0" err="1">
                <a:solidFill>
                  <a:srgbClr val="00B050"/>
                </a:solidFill>
              </a:rPr>
              <a:t>বলে</a:t>
            </a:r>
            <a:r>
              <a:rPr lang="en-US" sz="2800" b="1" i="1" dirty="0">
                <a:solidFill>
                  <a:srgbClr val="00B050"/>
                </a:solidFill>
              </a:rPr>
              <a:t>  ।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1690975"/>
            <a:ext cx="10744200" cy="101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586482" y="95814"/>
            <a:ext cx="60278" cy="3637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52400" y="2919978"/>
            <a:ext cx="11792188" cy="3913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137426" y="1761373"/>
            <a:ext cx="3580111" cy="1653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17537" y="1755331"/>
            <a:ext cx="6227051" cy="360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5181600" y="1371600"/>
            <a:ext cx="914400" cy="990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0100905">
            <a:off x="5083790" y="976884"/>
            <a:ext cx="1143000" cy="1524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557554" y="2631884"/>
            <a:ext cx="2211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/>
              <a:t>সংকট</a:t>
            </a:r>
            <a:r>
              <a:rPr lang="en-US" sz="2400" b="1" i="1" dirty="0"/>
              <a:t> </a:t>
            </a:r>
            <a:r>
              <a:rPr lang="en-US" sz="2400" b="1" i="1" dirty="0" err="1" smtClean="0"/>
              <a:t>কোণ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60648" y="94741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৯০</a:t>
            </a:r>
            <a:r>
              <a:rPr lang="en-US" baseline="36000" dirty="0"/>
              <a:t>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267200"/>
            <a:ext cx="1181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/>
              <a:t>পূর্ণ</a:t>
            </a:r>
            <a:r>
              <a:rPr lang="bn-IN" sz="2800" i="1" dirty="0"/>
              <a:t>অভ্যন্তরীণ প্রতিফলনঃ </a:t>
            </a:r>
            <a:r>
              <a:rPr lang="bn-IN" sz="2800" i="1" dirty="0">
                <a:solidFill>
                  <a:schemeClr val="accent6">
                    <a:lumMod val="75000"/>
                  </a:schemeClr>
                </a:solidFill>
              </a:rPr>
              <a:t>ঘনমাধ্যমে আপতন কোণের মানসংকট কোণের চেয়ে বেশীমানে আপতিত হলে প্রতিসৃত রশ্মিটি হালকা মাধ্যমে প্রবেশ না করে প্রতিফলনের নিয়ম অনুযায়ী ঘন মাধ্যমে ফিরে আসাকে পূর্ণঅভ্যন্তরীণ প্রতিফলন বলে ।</a:t>
            </a:r>
            <a:endParaRPr lang="en-US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990600" y="1676400"/>
            <a:ext cx="9906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600700" y="1676400"/>
            <a:ext cx="4914900" cy="202328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143000" y="1720756"/>
            <a:ext cx="4457700" cy="13716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562600" y="152400"/>
            <a:ext cx="76200" cy="33528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600700" y="304800"/>
            <a:ext cx="4229100" cy="1371599"/>
          </a:xfrm>
          <a:prstGeom prst="straightConnector1">
            <a:avLst/>
          </a:prstGeom>
          <a:ln w="57150"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35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533400"/>
            <a:ext cx="914400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i="1" dirty="0"/>
              <a:t>পূর্ণঅভ্যন্তরীণ প্রতিফলনের শর্তঃ</a:t>
            </a:r>
            <a:endParaRPr lang="en-US" sz="4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902023"/>
            <a:ext cx="11506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000" b="1" i="1" dirty="0">
                <a:solidFill>
                  <a:srgbClr val="FF0000"/>
                </a:solidFill>
              </a:rPr>
              <a:t>০১।আলোক রশ্মি ঘন মাধ্যম থেকে হালকা মাধ্যমে প্রবেশ করবে।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249346"/>
            <a:ext cx="118110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IN" sz="48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০২।ঘন মাধ্যমে আপতনকোণ সংকট কোণ অপেক্ষা বড় হবে।</a:t>
            </a:r>
            <a:endParaRPr lang="en-US" sz="48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533400"/>
            <a:ext cx="9144000" cy="923330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দলীয় কাজ-</a:t>
            </a:r>
            <a:endParaRPr lang="en-US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743200"/>
            <a:ext cx="9678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i="1" dirty="0">
                <a:solidFill>
                  <a:srgbClr val="FF0000"/>
                </a:solidFill>
              </a:rPr>
              <a:t>০১।রশ্মি চিএের মাধ্যমে সংকট কোণ ব্যাখা কর।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654" y="84892"/>
            <a:ext cx="9144000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</a:rPr>
              <a:t>মূল্যায়নঃ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76400"/>
            <a:ext cx="12039600" cy="707886"/>
          </a:xfrm>
          <a:prstGeom prst="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০১। </a:t>
            </a:r>
            <a:r>
              <a:rPr lang="en-US" sz="4000" b="1" dirty="0" err="1"/>
              <a:t>প্রতিসরনের</a:t>
            </a:r>
            <a:r>
              <a:rPr lang="en-US" sz="4000" b="1" dirty="0"/>
              <a:t> </a:t>
            </a:r>
            <a:r>
              <a:rPr lang="en-US" sz="4000" b="1" dirty="0" err="1"/>
              <a:t>কয়টি</a:t>
            </a:r>
            <a:r>
              <a:rPr lang="en-US" sz="4000" b="1" dirty="0"/>
              <a:t> </a:t>
            </a:r>
            <a:r>
              <a:rPr lang="en-US" sz="4000" b="1" dirty="0" err="1"/>
              <a:t>নিয়ম</a:t>
            </a:r>
            <a:r>
              <a:rPr lang="en-US" sz="4000" b="1" dirty="0"/>
              <a:t>  </a:t>
            </a:r>
            <a:r>
              <a:rPr lang="en-US" sz="4000" b="1" dirty="0" err="1"/>
              <a:t>আছে</a:t>
            </a:r>
            <a:r>
              <a:rPr lang="en-US" sz="4000" b="1" dirty="0"/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352801"/>
            <a:ext cx="12039600" cy="954107"/>
          </a:xfrm>
          <a:prstGeom prst="rect">
            <a:avLst/>
          </a:prstGeom>
          <a:gradFill>
            <a:gsLst>
              <a:gs pos="18000">
                <a:srgbClr val="5E9EFF">
                  <a:alpha val="61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/>
              <a:t>০২।হালকা </a:t>
            </a:r>
            <a:r>
              <a:rPr lang="en-US" sz="2800" i="1" dirty="0" err="1"/>
              <a:t>মাধ্যম</a:t>
            </a:r>
            <a:r>
              <a:rPr lang="en-US" sz="2800" i="1" dirty="0"/>
              <a:t> </a:t>
            </a:r>
            <a:r>
              <a:rPr lang="en-US" sz="2800" i="1" dirty="0" err="1"/>
              <a:t>থেকে</a:t>
            </a:r>
            <a:r>
              <a:rPr lang="en-US" sz="2800" i="1" dirty="0"/>
              <a:t> </a:t>
            </a:r>
            <a:r>
              <a:rPr lang="en-US" sz="2800" i="1" dirty="0" err="1"/>
              <a:t>ঘন</a:t>
            </a:r>
            <a:r>
              <a:rPr lang="en-US" sz="2800" i="1" dirty="0"/>
              <a:t> </a:t>
            </a:r>
            <a:r>
              <a:rPr lang="en-US" sz="2800" i="1" dirty="0" err="1"/>
              <a:t>মধ্যমে</a:t>
            </a:r>
            <a:r>
              <a:rPr lang="en-US" sz="2800" i="1" dirty="0"/>
              <a:t> </a:t>
            </a:r>
            <a:r>
              <a:rPr lang="en-US" sz="2800" i="1" dirty="0" err="1"/>
              <a:t>প্রবেশ</a:t>
            </a:r>
            <a:r>
              <a:rPr lang="en-US" sz="2800" i="1" dirty="0"/>
              <a:t> </a:t>
            </a:r>
            <a:r>
              <a:rPr lang="en-US" sz="2800" i="1" dirty="0" err="1"/>
              <a:t>করলে</a:t>
            </a:r>
            <a:r>
              <a:rPr lang="en-US" sz="2800" i="1" dirty="0"/>
              <a:t> </a:t>
            </a:r>
            <a:r>
              <a:rPr lang="en-US" sz="2800" i="1" dirty="0" err="1"/>
              <a:t>আলোক</a:t>
            </a:r>
            <a:r>
              <a:rPr lang="en-US" sz="2800" i="1" dirty="0"/>
              <a:t> </a:t>
            </a:r>
            <a:r>
              <a:rPr lang="en-US" sz="2800" i="1" dirty="0" err="1"/>
              <a:t>রশ্মি</a:t>
            </a:r>
            <a:r>
              <a:rPr lang="en-US" sz="2800" i="1" dirty="0"/>
              <a:t> </a:t>
            </a:r>
            <a:r>
              <a:rPr lang="en-US" sz="2800" i="1" dirty="0" err="1"/>
              <a:t>কোন</a:t>
            </a:r>
            <a:r>
              <a:rPr lang="en-US" sz="2800" i="1" dirty="0"/>
              <a:t> </a:t>
            </a:r>
            <a:r>
              <a:rPr lang="en-US" sz="2800" i="1" dirty="0" err="1"/>
              <a:t>দিকে</a:t>
            </a:r>
            <a:r>
              <a:rPr lang="en-US" sz="2800" i="1" dirty="0"/>
              <a:t> </a:t>
            </a:r>
            <a:r>
              <a:rPr lang="en-US" sz="2800" i="1" dirty="0" err="1"/>
              <a:t>সরে</a:t>
            </a:r>
            <a:r>
              <a:rPr lang="en-US" sz="2800" i="1" dirty="0"/>
              <a:t> </a:t>
            </a:r>
            <a:r>
              <a:rPr lang="en-US" sz="2800" i="1" dirty="0" err="1"/>
              <a:t>আসে</a:t>
            </a:r>
            <a:r>
              <a:rPr lang="en-US" sz="2800" i="1" dirty="0"/>
              <a:t>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181601"/>
            <a:ext cx="117348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/>
              <a:t>০৩। </a:t>
            </a:r>
            <a:r>
              <a:rPr lang="en-US" sz="2800" i="1" dirty="0" err="1"/>
              <a:t>লম্ব</a:t>
            </a:r>
            <a:r>
              <a:rPr lang="en-US" sz="2800" i="1" dirty="0"/>
              <a:t> </a:t>
            </a:r>
            <a:r>
              <a:rPr lang="en-US" sz="2800" i="1" dirty="0" err="1"/>
              <a:t>ভাবে</a:t>
            </a:r>
            <a:r>
              <a:rPr lang="en-US" sz="2800" i="1" dirty="0"/>
              <a:t> </a:t>
            </a:r>
            <a:r>
              <a:rPr lang="en-US" sz="2800" i="1" dirty="0" err="1"/>
              <a:t>আপতিত</a:t>
            </a:r>
            <a:r>
              <a:rPr lang="en-US" sz="2800" i="1" dirty="0"/>
              <a:t> </a:t>
            </a:r>
            <a:r>
              <a:rPr lang="en-US" sz="2800" i="1" dirty="0" err="1"/>
              <a:t>আলোক</a:t>
            </a:r>
            <a:r>
              <a:rPr lang="en-US" sz="2800" i="1" dirty="0"/>
              <a:t> </a:t>
            </a:r>
            <a:r>
              <a:rPr lang="en-US" sz="2800" i="1" dirty="0" err="1"/>
              <a:t>রশ্মি</a:t>
            </a:r>
            <a:r>
              <a:rPr lang="en-US" sz="2800" i="1" dirty="0"/>
              <a:t>  </a:t>
            </a:r>
            <a:r>
              <a:rPr lang="en-US" sz="2800" i="1" dirty="0" err="1"/>
              <a:t>দিক</a:t>
            </a:r>
            <a:r>
              <a:rPr lang="en-US" sz="2800" i="1" dirty="0"/>
              <a:t>  </a:t>
            </a:r>
            <a:r>
              <a:rPr lang="en-US" sz="2800" i="1" dirty="0" err="1"/>
              <a:t>পরির্বতন</a:t>
            </a:r>
            <a:r>
              <a:rPr lang="en-US" sz="2800" i="1" dirty="0"/>
              <a:t> </a:t>
            </a:r>
            <a:r>
              <a:rPr lang="en-US" sz="2800" i="1" dirty="0" err="1"/>
              <a:t>করে</a:t>
            </a:r>
            <a:r>
              <a:rPr lang="en-US" sz="2800" i="1" dirty="0"/>
              <a:t> </a:t>
            </a:r>
            <a:r>
              <a:rPr lang="en-US" sz="2800" i="1" dirty="0" err="1"/>
              <a:t>কি</a:t>
            </a:r>
            <a:r>
              <a:rPr lang="en-US" sz="2800" i="1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7400" y="2514601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i="1" dirty="0">
                <a:solidFill>
                  <a:srgbClr val="FF0000"/>
                </a:solidFill>
              </a:rPr>
              <a:t>উত্তরঃ  তিনটি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44958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i="1" dirty="0">
                <a:solidFill>
                  <a:srgbClr val="FF0000"/>
                </a:solidFill>
              </a:rPr>
              <a:t>উত্তরঃঅভিলম্বের দিকে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0409" y="5998151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i="1" dirty="0">
                <a:solidFill>
                  <a:srgbClr val="00B050"/>
                </a:solidFill>
              </a:rPr>
              <a:t>উত্তরঃ   করেনা</a:t>
            </a:r>
            <a:endParaRPr lang="en-US" sz="32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276600"/>
            <a:ext cx="1135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i="1" dirty="0">
                <a:solidFill>
                  <a:srgbClr val="FF0000"/>
                </a:solidFill>
              </a:rPr>
              <a:t>হালকা মাধ্যম থেকে আলোক রশ্মি ঘন মাধ্যমে প্রবেশ করে পূনরায় হালকা মাধ্যমে নির্গত</a:t>
            </a:r>
          </a:p>
          <a:p>
            <a:r>
              <a:rPr lang="bn-IN" sz="3600" i="1" dirty="0">
                <a:solidFill>
                  <a:srgbClr val="FF0000"/>
                </a:solidFill>
              </a:rPr>
              <a:t>হলে কোণের পরির্বতন  অঙ্কনের মাধ্যমে প্রকাশ করবে।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76200" y="6096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বাড়ীর কাজ-</a:t>
            </a:r>
            <a:endParaRPr lang="en-US" sz="54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28030"/>
            <a:ext cx="3276600" cy="1976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ght_dispersion_conceptua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978"/>
            <a:ext cx="12039600" cy="6881633"/>
          </a:xfrm>
          <a:prstGeom prst="rect">
            <a:avLst/>
          </a:prstGeom>
          <a:gradFill>
            <a:gsLst>
              <a:gs pos="37000">
                <a:srgbClr val="BADCFA"/>
              </a:gs>
              <a:gs pos="0">
                <a:schemeClr val="accent1">
                  <a:lumMod val="5000"/>
                  <a:lumOff val="95000"/>
                </a:schemeClr>
              </a:gs>
              <a:gs pos="60000">
                <a:schemeClr val="accent1">
                  <a:lumMod val="45000"/>
                  <a:lumOff val="55000"/>
                </a:schemeClr>
              </a:gs>
              <a:gs pos="78000">
                <a:srgbClr val="FFFF0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16" name="TextBox 15"/>
          <p:cNvSpPr txBox="1"/>
          <p:nvPr/>
        </p:nvSpPr>
        <p:spPr>
          <a:xfrm>
            <a:off x="990600" y="685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i="1" dirty="0">
                <a:solidFill>
                  <a:schemeClr val="bg1"/>
                </a:solidFill>
              </a:rPr>
              <a:t>ক্লাসে উপস্থিত সকলকে</a:t>
            </a:r>
            <a:endParaRPr lang="en-US" sz="5400" b="1" i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2655037"/>
            <a:ext cx="9829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b="1" dirty="0">
                <a:solidFill>
                  <a:srgbClr val="FFC000"/>
                </a:solidFill>
              </a:rPr>
              <a:t>স্বাগতম</a:t>
            </a:r>
            <a:endParaRPr lang="en-US" sz="199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400" y="0"/>
            <a:ext cx="12039600" cy="6858000"/>
            <a:chOff x="228600" y="1143000"/>
            <a:chExt cx="8305800" cy="5562600"/>
          </a:xfrm>
        </p:grpSpPr>
        <p:sp>
          <p:nvSpPr>
            <p:cNvPr id="10" name="Right Triangle 9"/>
            <p:cNvSpPr/>
            <p:nvPr/>
          </p:nvSpPr>
          <p:spPr>
            <a:xfrm>
              <a:off x="228600" y="1219200"/>
              <a:ext cx="8305800" cy="5486400"/>
            </a:xfrm>
            <a:prstGeom prst="rt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Right Triangle 10"/>
            <p:cNvSpPr/>
            <p:nvPr/>
          </p:nvSpPr>
          <p:spPr>
            <a:xfrm rot="10800000">
              <a:off x="2209800" y="1143000"/>
              <a:ext cx="6324600" cy="31242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Flowchart: Multidocument 11"/>
          <p:cNvSpPr/>
          <p:nvPr/>
        </p:nvSpPr>
        <p:spPr>
          <a:xfrm>
            <a:off x="1524000" y="381000"/>
            <a:ext cx="9144000" cy="2362200"/>
          </a:xfrm>
          <a:prstGeom prst="flowChartMultidocument">
            <a:avLst/>
          </a:prstGeom>
          <a:gradFill flip="none" rotWithShape="1">
            <a:gsLst>
              <a:gs pos="58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33600" y="838201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0000"/>
                </a:solidFill>
              </a:rPr>
              <a:t>ক্লাসে উপস্থিত থেকে সহযোগীতা করার জন্য সকলকে-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3429000"/>
            <a:ext cx="8229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i="1" dirty="0">
                <a:solidFill>
                  <a:srgbClr val="FF0000"/>
                </a:solidFill>
              </a:rPr>
              <a:t>ধন্যবাদ</a:t>
            </a:r>
            <a:endParaRPr lang="en-US" sz="1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068" y="60289"/>
            <a:ext cx="8203731" cy="923330"/>
          </a:xfrm>
          <a:prstGeom prst="rect">
            <a:avLst/>
          </a:prstGeom>
          <a:solidFill>
            <a:srgbClr val="002060"/>
          </a:solidFill>
          <a:scene3d>
            <a:camera prst="orthographicFront">
              <a:rot lat="0" lon="600000" rev="0"/>
            </a:camera>
            <a:lightRig rig="threePt" dir="t"/>
          </a:scene3d>
          <a:sp3d z="-19050"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flatTx/>
          </a:bodyPr>
          <a:lstStyle/>
          <a:p>
            <a:pPr algn="ctr"/>
            <a:r>
              <a:rPr lang="en-US" sz="54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শিক্ষক</a:t>
            </a:r>
            <a:r>
              <a:rPr lang="en-US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পরিচিতি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6848" y="1246149"/>
            <a:ext cx="6477000" cy="1877437"/>
          </a:xfrm>
          <a:prstGeom prst="rect">
            <a:avLst/>
          </a:prstGeom>
          <a:noFill/>
          <a:ln cmpd="thickThin">
            <a:noFill/>
          </a:ln>
          <a:effectLst>
            <a:outerShdw blurRad="76200" sx="24000" sy="24000" algn="ctr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i="1" dirty="0" err="1"/>
              <a:t>মোঃজাহাঙ্গীর</a:t>
            </a:r>
            <a:r>
              <a:rPr lang="en-US" sz="2400" b="1" i="1" dirty="0"/>
              <a:t> </a:t>
            </a:r>
            <a:r>
              <a:rPr lang="en-US" sz="2400" b="1" i="1" dirty="0" err="1"/>
              <a:t>আলম</a:t>
            </a:r>
            <a:r>
              <a:rPr lang="en-US" sz="2400" b="1" i="1" dirty="0"/>
              <a:t> </a:t>
            </a:r>
            <a:r>
              <a:rPr lang="en-US" sz="2400" b="1" i="1" dirty="0" err="1"/>
              <a:t>সহকারী</a:t>
            </a:r>
            <a:r>
              <a:rPr lang="en-US" sz="2400" b="1" i="1" dirty="0"/>
              <a:t> </a:t>
            </a:r>
            <a:r>
              <a:rPr lang="en-US" sz="2400" b="1" i="1" dirty="0" err="1"/>
              <a:t>শিক্ষক</a:t>
            </a:r>
            <a:r>
              <a:rPr lang="en-US" sz="2400" b="1" i="1" dirty="0"/>
              <a:t>(</a:t>
            </a:r>
            <a:r>
              <a:rPr lang="en-US" sz="2400" b="1" i="1" dirty="0" err="1"/>
              <a:t>গণিত</a:t>
            </a:r>
            <a:r>
              <a:rPr lang="en-US" sz="2400" b="1" i="1" dirty="0"/>
              <a:t>)</a:t>
            </a:r>
          </a:p>
          <a:p>
            <a:r>
              <a:rPr lang="en-US" sz="2400" b="1" i="1" dirty="0" err="1"/>
              <a:t>ধাপেরহাট</a:t>
            </a:r>
            <a:r>
              <a:rPr lang="en-US" sz="2400" b="1" i="1" dirty="0"/>
              <a:t> </a:t>
            </a:r>
            <a:r>
              <a:rPr lang="en-US" sz="2400" b="1" i="1" dirty="0" err="1"/>
              <a:t>নায়েবীয়া</a:t>
            </a:r>
            <a:r>
              <a:rPr lang="en-US" sz="2400" b="1" i="1" dirty="0"/>
              <a:t> </a:t>
            </a:r>
            <a:r>
              <a:rPr lang="en-US" sz="2400" b="1" i="1" dirty="0" err="1"/>
              <a:t>দাখিল</a:t>
            </a:r>
            <a:r>
              <a:rPr lang="en-US" sz="2400" b="1" i="1" dirty="0"/>
              <a:t> </a:t>
            </a:r>
            <a:r>
              <a:rPr lang="en-US" sz="2400" b="1" i="1" dirty="0" err="1"/>
              <a:t>মাদ্রাসা</a:t>
            </a:r>
            <a:endParaRPr lang="en-US" sz="2400" b="1" i="1" dirty="0"/>
          </a:p>
          <a:p>
            <a:r>
              <a:rPr lang="en-US" sz="2400" b="1" i="1" dirty="0" err="1"/>
              <a:t>সাদুল্যাপুর</a:t>
            </a:r>
            <a:r>
              <a:rPr lang="en-US" sz="2400" b="1" i="1" dirty="0"/>
              <a:t> </a:t>
            </a:r>
            <a:r>
              <a:rPr lang="en-US" sz="2400" b="1" i="1" dirty="0" err="1"/>
              <a:t>গাইবান্ধা</a:t>
            </a:r>
            <a:r>
              <a:rPr lang="en-US" sz="2400" b="1" i="1" dirty="0"/>
              <a:t> </a:t>
            </a:r>
          </a:p>
          <a:p>
            <a:r>
              <a:rPr lang="en-US" sz="2400" b="1" i="1" dirty="0"/>
              <a:t>মোবাইলনং-০১৭১৮৯১০২৮১ </a:t>
            </a:r>
          </a:p>
          <a:p>
            <a:endParaRPr lang="en-US" sz="2000" dirty="0"/>
          </a:p>
        </p:txBody>
      </p:sp>
      <p:pic>
        <p:nvPicPr>
          <p:cNvPr id="9" name="Picture 8" descr="20180411_120701.jpg"/>
          <p:cNvPicPr>
            <a:picLocks noChangeAspect="1"/>
          </p:cNvPicPr>
          <p:nvPr/>
        </p:nvPicPr>
        <p:blipFill>
          <a:blip r:embed="rId2" cstate="print">
            <a:lum bright="8000" contrast="12000"/>
          </a:blip>
          <a:stretch>
            <a:fillRect/>
          </a:stretch>
        </p:blipFill>
        <p:spPr>
          <a:xfrm rot="16200000">
            <a:off x="8583601" y="21639"/>
            <a:ext cx="2873397" cy="3429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cmpd="sng">
            <a:solidFill>
              <a:schemeClr val="tx1"/>
            </a:solidFill>
          </a:ln>
          <a:effectLst>
            <a:outerShdw blurRad="444500" dist="38100" dir="5400000" sx="109000" sy="109000" algn="ctr" rotWithShape="0">
              <a:srgbClr val="000000">
                <a:alpha val="37000"/>
              </a:srgb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8" name="Rectangle 7"/>
          <p:cNvSpPr/>
          <p:nvPr/>
        </p:nvSpPr>
        <p:spPr>
          <a:xfrm>
            <a:off x="40014" y="3386116"/>
            <a:ext cx="12192000" cy="92333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পাঠ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পরিচিতি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376" y="4800600"/>
            <a:ext cx="6248400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FF0000"/>
                </a:solidFill>
              </a:rPr>
              <a:t>শ্রেণীঃঅষ্টম</a:t>
            </a:r>
            <a:endParaRPr lang="en-US" sz="2800" b="1" i="1" dirty="0">
              <a:solidFill>
                <a:srgbClr val="FF0000"/>
              </a:solidFill>
            </a:endParaRPr>
          </a:p>
          <a:p>
            <a:r>
              <a:rPr lang="en-US" sz="2800" b="1" i="1" dirty="0" err="1">
                <a:solidFill>
                  <a:srgbClr val="FF0000"/>
                </a:solidFill>
              </a:rPr>
              <a:t>বিষয়ঃ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সাধারণ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বিজ্ঞান</a:t>
            </a:r>
            <a:endParaRPr lang="en-US" sz="2800" b="1" i="1" dirty="0">
              <a:solidFill>
                <a:srgbClr val="FF0000"/>
              </a:solidFill>
            </a:endParaRPr>
          </a:p>
          <a:p>
            <a:r>
              <a:rPr lang="en-US" sz="2800" b="1" i="1" dirty="0" err="1">
                <a:solidFill>
                  <a:srgbClr val="FF0000"/>
                </a:solidFill>
              </a:rPr>
              <a:t>অধ্যায়ঃএকাদশ</a:t>
            </a:r>
            <a:r>
              <a:rPr lang="en-US" sz="2800" b="1" i="1" dirty="0">
                <a:solidFill>
                  <a:srgbClr val="FF0000"/>
                </a:solidFill>
              </a:rPr>
              <a:t>  (</a:t>
            </a:r>
            <a:r>
              <a:rPr lang="en-US" sz="2800" b="1" i="1" dirty="0" err="1">
                <a:solidFill>
                  <a:srgbClr val="FF0000"/>
                </a:solidFill>
              </a:rPr>
              <a:t>আলোর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প্রতিসরণ</a:t>
            </a:r>
            <a:r>
              <a:rPr lang="en-US" sz="2800" b="1" i="1" dirty="0">
                <a:solidFill>
                  <a:srgbClr val="FF0000"/>
                </a:solidFill>
              </a:rPr>
              <a:t>)</a:t>
            </a:r>
          </a:p>
          <a:p>
            <a:r>
              <a:rPr lang="en-US" sz="2800" b="1" i="1" dirty="0">
                <a:solidFill>
                  <a:srgbClr val="FF0000"/>
                </a:solidFill>
              </a:rPr>
              <a:t>সময়ঃ৫০ </a:t>
            </a:r>
            <a:r>
              <a:rPr lang="en-US" sz="2800" b="1" i="1" dirty="0" err="1">
                <a:solidFill>
                  <a:srgbClr val="FF0000"/>
                </a:solidFill>
              </a:rPr>
              <a:t>মিনিট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science 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7181" y="4740676"/>
            <a:ext cx="1524000" cy="1857375"/>
          </a:xfrm>
          <a:prstGeom prst="rect">
            <a:avLst/>
          </a:prstGeom>
        </p:spPr>
      </p:pic>
      <p:sp>
        <p:nvSpPr>
          <p:cNvPr id="2" name="Pentagon 1"/>
          <p:cNvSpPr/>
          <p:nvPr/>
        </p:nvSpPr>
        <p:spPr>
          <a:xfrm rot="16200000">
            <a:off x="9768954" y="5501753"/>
            <a:ext cx="179809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 tmFilter="0,0; .5, 1; 1, 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 tmFilter="0,0; .5, 1; 1, 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 tmFilter="0,0; .5, 1; 1, 1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228600"/>
            <a:ext cx="9144000" cy="923330"/>
          </a:xfrm>
          <a:prstGeom prst="rect">
            <a:avLst/>
          </a:prstGeom>
          <a:gradFill flip="none" rotWithShape="1">
            <a:gsLst>
              <a:gs pos="38000">
                <a:srgbClr val="5E9EFF">
                  <a:alpha val="82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1"/>
            <a:tileRect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এপাঠ শেষে  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</a:t>
            </a:r>
            <a:r>
              <a:rPr lang="bn-I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িক্ষার্থীরা-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8700" y="2255108"/>
            <a:ext cx="1028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০১।</a:t>
            </a:r>
            <a:r>
              <a:rPr lang="bn-IN" sz="3200" b="1" i="1" dirty="0" smtClean="0"/>
              <a:t>আলোর </a:t>
            </a:r>
            <a:r>
              <a:rPr lang="bn-IN" sz="3200" b="1" i="1" dirty="0"/>
              <a:t>প্রতিসরন কি তা বলতে পারবে।</a:t>
            </a:r>
            <a:endParaRPr lang="en-US" sz="32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8630" y="2971800"/>
            <a:ext cx="1028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০২।</a:t>
            </a:r>
            <a:r>
              <a:rPr lang="bn-IN" sz="4000" i="1" dirty="0" smtClean="0">
                <a:solidFill>
                  <a:srgbClr val="FF0000"/>
                </a:solidFill>
              </a:rPr>
              <a:t>প্রতিসরনের </a:t>
            </a:r>
            <a:r>
              <a:rPr lang="en-US" sz="4000" i="1" dirty="0" err="1">
                <a:solidFill>
                  <a:srgbClr val="FF0000"/>
                </a:solidFill>
              </a:rPr>
              <a:t>নিয়ম</a:t>
            </a:r>
            <a:r>
              <a:rPr lang="bn-IN" sz="4000" i="1" dirty="0">
                <a:solidFill>
                  <a:srgbClr val="FF0000"/>
                </a:solidFill>
              </a:rPr>
              <a:t> ব্যাখা করতে পারবে ।</a:t>
            </a:r>
            <a:endParaRPr lang="en-US" sz="40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3811603"/>
            <a:ext cx="1066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B050"/>
                </a:solidFill>
              </a:rPr>
              <a:t>০৩।</a:t>
            </a:r>
            <a:r>
              <a:rPr lang="bn-IN" sz="3200" b="1" i="1" dirty="0" smtClean="0">
                <a:solidFill>
                  <a:srgbClr val="00B050"/>
                </a:solidFill>
              </a:rPr>
              <a:t>সংকট </a:t>
            </a:r>
            <a:r>
              <a:rPr lang="bn-IN" sz="3200" b="1" i="1" dirty="0">
                <a:solidFill>
                  <a:srgbClr val="00B050"/>
                </a:solidFill>
              </a:rPr>
              <a:t>কোন , পূর্ণঅভ্যন্তরীণ প্রতিফলন কি </a:t>
            </a:r>
            <a:r>
              <a:rPr lang="bn-IN" sz="3200" b="1" i="1" dirty="0" smtClean="0">
                <a:solidFill>
                  <a:srgbClr val="00B050"/>
                </a:solidFill>
              </a:rPr>
              <a:t>তা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bn-IN" sz="3200" b="1" i="1" dirty="0" smtClean="0">
                <a:solidFill>
                  <a:srgbClr val="00B050"/>
                </a:solidFill>
              </a:rPr>
              <a:t>বলতে </a:t>
            </a:r>
            <a:r>
              <a:rPr lang="bn-IN" sz="3200" b="1" i="1" dirty="0">
                <a:solidFill>
                  <a:srgbClr val="00B050"/>
                </a:solidFill>
              </a:rPr>
              <a:t>পারবে ।</a:t>
            </a:r>
            <a:endParaRPr lang="en-US" sz="3200" b="1" i="1" dirty="0">
              <a:solidFill>
                <a:srgbClr val="00B050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 rot="16200000">
            <a:off x="9768954" y="5501753"/>
            <a:ext cx="179809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ght-refraction-clipart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990600"/>
            <a:ext cx="3276600" cy="2438400"/>
          </a:xfrm>
          <a:prstGeom prst="rect">
            <a:avLst/>
          </a:prstGeom>
        </p:spPr>
      </p:pic>
      <p:pic>
        <p:nvPicPr>
          <p:cNvPr id="3" name="Picture 2" descr="light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3962400"/>
            <a:ext cx="4038600" cy="2006600"/>
          </a:xfrm>
          <a:prstGeom prst="rect">
            <a:avLst/>
          </a:prstGeom>
        </p:spPr>
      </p:pic>
      <p:pic>
        <p:nvPicPr>
          <p:cNvPr id="4" name="Picture 3" descr="clarification_5D3c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914400"/>
            <a:ext cx="3377514" cy="2438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3048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00B050"/>
                </a:solidFill>
              </a:rPr>
              <a:t>নিচের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ছবি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গুলো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লক্ষ্য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</a:rPr>
              <a:t>কর</a:t>
            </a:r>
            <a:r>
              <a:rPr lang="en-US" sz="2800" b="1" i="1" dirty="0">
                <a:solidFill>
                  <a:srgbClr val="00B050"/>
                </a:solidFill>
              </a:rPr>
              <a:t>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3505201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                   </a:t>
            </a:r>
            <a:r>
              <a:rPr lang="en-US" sz="2400" b="1" i="1" dirty="0" err="1">
                <a:solidFill>
                  <a:srgbClr val="C00000"/>
                </a:solidFill>
              </a:rPr>
              <a:t>গ্লাসের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মধ্য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পেন্সিলকে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ভেঙ্গে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যাওয়া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দেখাচ্ছে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6019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                    </a:t>
            </a:r>
            <a:r>
              <a:rPr lang="en-US" sz="2800" b="1" dirty="0" err="1">
                <a:solidFill>
                  <a:srgbClr val="00B050"/>
                </a:solidFill>
              </a:rPr>
              <a:t>মুখটিকে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বিকৃত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অবস্থায়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দেখাচ্ছে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 rot="16200000">
            <a:off x="9768954" y="5501753"/>
            <a:ext cx="179809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1909" y="2091779"/>
            <a:ext cx="85250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তোমরা</a:t>
            </a:r>
            <a:r>
              <a:rPr lang="en-US" sz="4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44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কেউ</a:t>
            </a:r>
            <a:r>
              <a:rPr lang="en-US" sz="4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en-US" sz="44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বলতে</a:t>
            </a:r>
            <a:r>
              <a:rPr lang="en-US" sz="4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পারবে</a:t>
            </a:r>
            <a:r>
              <a:rPr lang="en-US" sz="4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কি</a:t>
            </a:r>
            <a:r>
              <a:rPr lang="en-US" sz="4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8600" y="3810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</a:t>
            </a:r>
            <a:r>
              <a:rPr lang="en-US" sz="3600" b="1" i="1" dirty="0" err="1"/>
              <a:t>উত্তরঃ</a:t>
            </a:r>
            <a:r>
              <a:rPr lang="en-US" sz="3600" b="1" i="1" dirty="0"/>
              <a:t>  </a:t>
            </a:r>
            <a:r>
              <a:rPr lang="en-US" sz="3600" b="1" i="1" dirty="0" err="1"/>
              <a:t>আলোর</a:t>
            </a:r>
            <a:r>
              <a:rPr lang="en-US" sz="3600" b="1" i="1" dirty="0"/>
              <a:t> </a:t>
            </a:r>
            <a:r>
              <a:rPr lang="en-US" sz="3600" b="1" i="1" dirty="0" err="1"/>
              <a:t>প্রতিসরন</a:t>
            </a:r>
            <a:endParaRPr lang="en-US" sz="3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801505" y="8382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/>
              <a:t>পেন্সিল,মুখ</a:t>
            </a:r>
            <a:r>
              <a:rPr lang="en-US" sz="4400" b="1" i="1" dirty="0" smtClean="0"/>
              <a:t>  </a:t>
            </a:r>
            <a:r>
              <a:rPr lang="en-US" sz="4400" b="1" i="1" dirty="0" err="1" smtClean="0"/>
              <a:t>বিকৃত</a:t>
            </a:r>
            <a:r>
              <a:rPr lang="en-US" sz="4400" b="1" i="1" dirty="0" smtClean="0"/>
              <a:t>  </a:t>
            </a:r>
            <a:r>
              <a:rPr lang="en-US" sz="4400" b="1" i="1" dirty="0" err="1" smtClean="0"/>
              <a:t>হওয়ার</a:t>
            </a:r>
            <a:r>
              <a:rPr lang="en-US" sz="4400" b="1" i="1" dirty="0" smtClean="0"/>
              <a:t>  </a:t>
            </a:r>
            <a:r>
              <a:rPr lang="en-US" sz="4400" b="1" i="1" dirty="0" err="1" smtClean="0"/>
              <a:t>কারণ</a:t>
            </a:r>
            <a:endParaRPr lang="en-US" sz="4400" b="1" i="1" dirty="0"/>
          </a:p>
        </p:txBody>
      </p:sp>
      <p:sp>
        <p:nvSpPr>
          <p:cNvPr id="7" name="Pentagon 6"/>
          <p:cNvSpPr/>
          <p:nvPr/>
        </p:nvSpPr>
        <p:spPr>
          <a:xfrm rot="16200000">
            <a:off x="9768954" y="5501753"/>
            <a:ext cx="179809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405956"/>
            <a:ext cx="5791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b="1" i="1" dirty="0">
                <a:solidFill>
                  <a:srgbClr val="0070C0"/>
                </a:solidFill>
              </a:rPr>
              <a:t>আমাদের আজকের পাঠ</a:t>
            </a:r>
            <a:endParaRPr lang="en-US" sz="3600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9764" y="2778579"/>
            <a:ext cx="5486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002060"/>
                </a:solidFill>
              </a:rPr>
              <a:t>আলোর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প্রতিসরণ</a:t>
            </a:r>
            <a:endParaRPr lang="en-US" sz="4800" b="1" i="1" dirty="0">
              <a:solidFill>
                <a:srgbClr val="00206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20000" y="1066800"/>
            <a:ext cx="0" cy="426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4167680"/>
            <a:ext cx="5181600" cy="203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171700" y="2358924"/>
            <a:ext cx="5448300" cy="1260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620000" y="405956"/>
            <a:ext cx="3429000" cy="20790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687670" y="1447800"/>
            <a:ext cx="4123330" cy="27198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entagon 8"/>
          <p:cNvSpPr/>
          <p:nvPr/>
        </p:nvSpPr>
        <p:spPr>
          <a:xfrm rot="16200000">
            <a:off x="9768954" y="5501753"/>
            <a:ext cx="179809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424" y="1447800"/>
            <a:ext cx="1120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</a:rPr>
              <a:t>আলোর</a:t>
            </a:r>
            <a:r>
              <a:rPr lang="en-US" sz="4400" b="1" dirty="0">
                <a:solidFill>
                  <a:srgbClr val="FF0000"/>
                </a:solidFill>
              </a:rPr>
              <a:t>  </a:t>
            </a:r>
            <a:r>
              <a:rPr lang="en-US" sz="4400" b="1" dirty="0" err="1">
                <a:solidFill>
                  <a:srgbClr val="FF0000"/>
                </a:solidFill>
              </a:rPr>
              <a:t>প্রতিসরণঃ</a:t>
            </a:r>
            <a:endParaRPr lang="en-US" sz="4400" b="1" dirty="0">
              <a:solidFill>
                <a:srgbClr val="FF0000"/>
              </a:solidFill>
            </a:endParaRPr>
          </a:p>
          <a:p>
            <a:endParaRPr lang="en-US" sz="4800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আলোক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রশ্মি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এক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সচ্ছ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মাধ্যম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থেকে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অন্য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সচ্ছ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মাধ্যমে</a:t>
            </a:r>
            <a:endParaRPr lang="en-US" sz="3200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প্রবেশ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করলে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দ্বিতীয়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মাধ্যমে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আলোক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রশ্মি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কিছু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দিক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</a:rPr>
              <a:t>পরির্বতন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করে,আলোক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রশ্মির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দিক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</a:rPr>
              <a:t>পরির্বতনের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ঘটনাকে</a:t>
            </a:r>
            <a:endParaRPr lang="en-US" sz="3200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আলোর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প্রতিসরণ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accent6">
                    <a:lumMod val="75000"/>
                  </a:schemeClr>
                </a:solidFill>
              </a:rPr>
              <a:t>বলে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।</a:t>
            </a:r>
          </a:p>
        </p:txBody>
      </p:sp>
      <p:sp>
        <p:nvSpPr>
          <p:cNvPr id="3" name="Pentagon 2"/>
          <p:cNvSpPr/>
          <p:nvPr/>
        </p:nvSpPr>
        <p:spPr>
          <a:xfrm rot="16200000">
            <a:off x="9768954" y="5501753"/>
            <a:ext cx="179809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152400" y="3505200"/>
            <a:ext cx="11125200" cy="92333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প্রতিসরণের</a:t>
            </a:r>
            <a:r>
              <a:rPr lang="en-US" sz="5400" b="1" i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নিয়ম-০১</a:t>
            </a:r>
            <a:endParaRPr lang="en-US" sz="54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2400" y="5105400"/>
            <a:ext cx="11811000" cy="138499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FF0000"/>
                </a:solidFill>
              </a:rPr>
              <a:t>আলোক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রশ্মি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যখন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হালকা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মাধ্যম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থেকে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ঘন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মাধ্যমে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প্রবেশ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করে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তখন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এটি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অভিলম্বের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দিকে</a:t>
            </a:r>
            <a:endParaRPr lang="en-US" sz="2800" b="1" i="1" dirty="0">
              <a:solidFill>
                <a:srgbClr val="FF0000"/>
              </a:solidFill>
            </a:endParaRPr>
          </a:p>
          <a:p>
            <a:r>
              <a:rPr lang="en-US" sz="2800" b="1" i="1" dirty="0" err="1">
                <a:solidFill>
                  <a:srgbClr val="FF0000"/>
                </a:solidFill>
              </a:rPr>
              <a:t>সরে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আসে</a:t>
            </a:r>
            <a:r>
              <a:rPr lang="en-US" sz="2800" b="1" i="1" dirty="0">
                <a:solidFill>
                  <a:srgbClr val="FF0000"/>
                </a:solidFill>
              </a:rPr>
              <a:t>। </a:t>
            </a:r>
            <a:r>
              <a:rPr lang="en-US" sz="2800" b="1" i="1" dirty="0" err="1">
                <a:solidFill>
                  <a:srgbClr val="FF0000"/>
                </a:solidFill>
              </a:rPr>
              <a:t>এই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ক্ষেএে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আপতন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কোণ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প্রতিসরণ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কোণ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অপেক্ষা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বড়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হয়</a:t>
            </a:r>
            <a:r>
              <a:rPr lang="en-US" sz="2800" b="1" i="1" dirty="0">
                <a:solidFill>
                  <a:srgbClr val="FF0000"/>
                </a:solidFill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1466850" y="0"/>
            <a:ext cx="9182100" cy="3133130"/>
          </a:xfrm>
          <a:prstGeom prst="rect">
            <a:avLst/>
          </a:prstGeom>
          <a:gradFill flip="none" rotWithShape="1">
            <a:gsLst>
              <a:gs pos="55000">
                <a:schemeClr val="bg1">
                  <a:lumMod val="95000"/>
                </a:schemeClr>
              </a:gs>
              <a:gs pos="37000">
                <a:schemeClr val="accent2">
                  <a:lumMod val="60000"/>
                  <a:lumOff val="40000"/>
                </a:schemeClr>
              </a:gs>
              <a:gs pos="9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>
            <a:off x="1466850" y="1566565"/>
            <a:ext cx="91821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067800" y="1335733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</a:rPr>
              <a:t>বিভেদ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তল</a:t>
            </a:r>
            <a:endParaRPr lang="en-US" sz="2400" i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>
            <a:stCxn id="3" idx="0"/>
            <a:endCxn id="3" idx="2"/>
          </p:cNvCxnSpPr>
          <p:nvPr/>
        </p:nvCxnSpPr>
        <p:spPr>
          <a:xfrm>
            <a:off x="6057900" y="0"/>
            <a:ext cx="0" cy="3133130"/>
          </a:xfrm>
          <a:prstGeom prst="line">
            <a:avLst/>
          </a:prstGeom>
          <a:ln w="34925">
            <a:gradFill>
              <a:gsLst>
                <a:gs pos="81000">
                  <a:schemeClr val="tx1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98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62650" y="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C00000"/>
                </a:solidFill>
              </a:rPr>
              <a:t>অভিলম্ব</a:t>
            </a:r>
            <a:endParaRPr lang="en-US" sz="2800" i="1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133600" y="261610"/>
            <a:ext cx="3924300" cy="130495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57900" y="1566564"/>
            <a:ext cx="2857500" cy="1100436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057900" y="1566564"/>
            <a:ext cx="704850" cy="12528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26161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আপতিত</a:t>
            </a:r>
            <a:r>
              <a:rPr lang="en-US" i="1" dirty="0"/>
              <a:t> </a:t>
            </a:r>
            <a:r>
              <a:rPr lang="en-US" i="1" dirty="0" err="1"/>
              <a:t>রশ্মি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934200" y="1797397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প্রতিসারিত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রশ্মি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50" tmFilter="0,0; .5, 1; 1, 1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50" tmFilter="0,0; .5, 1; 1, 1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1430</TotalTime>
  <Words>451</Words>
  <Application>Microsoft Office PowerPoint</Application>
  <PresentationFormat>Widescreen</PresentationFormat>
  <Paragraphs>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Vrinda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169</cp:revision>
  <dcterms:created xsi:type="dcterms:W3CDTF">2006-08-16T00:00:00Z</dcterms:created>
  <dcterms:modified xsi:type="dcterms:W3CDTF">2019-04-04T22:45:34Z</dcterms:modified>
</cp:coreProperties>
</file>