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6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25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40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8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7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7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2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1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176F35-6853-45EE-997E-45E0E50AB409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69EEC7-30AE-49D8-B63B-49E294A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8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41" y="360823"/>
            <a:ext cx="656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এসিডের</a:t>
            </a:r>
            <a:r>
              <a:rPr lang="en-US" sz="4000" i="1" dirty="0"/>
              <a:t>  </a:t>
            </a:r>
            <a:r>
              <a:rPr lang="en-US" sz="4000" i="1" dirty="0" err="1" smtClean="0"/>
              <a:t>বৈশিষ্ঠ্যঃ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89695" y="1143057"/>
            <a:ext cx="7215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০১।এসিড  </a:t>
            </a:r>
            <a:r>
              <a:rPr lang="en-US" sz="2800" dirty="0" err="1"/>
              <a:t>টক</a:t>
            </a:r>
            <a:r>
              <a:rPr lang="en-US" sz="2800" dirty="0"/>
              <a:t> </a:t>
            </a:r>
            <a:r>
              <a:rPr lang="en-US" sz="2800" dirty="0" err="1"/>
              <a:t>স্বাদ</a:t>
            </a:r>
            <a:r>
              <a:rPr lang="en-US" sz="2800" dirty="0"/>
              <a:t>  </a:t>
            </a:r>
            <a:r>
              <a:rPr lang="en-US" sz="2800" dirty="0" err="1"/>
              <a:t>যুক্ত</a:t>
            </a:r>
            <a:r>
              <a:rPr lang="en-US" sz="2800" dirty="0"/>
              <a:t> ।</a:t>
            </a:r>
          </a:p>
          <a:p>
            <a:r>
              <a:rPr lang="en-US" sz="2800" dirty="0"/>
              <a:t>০২। </a:t>
            </a:r>
            <a:r>
              <a:rPr lang="en-US" sz="2800" dirty="0" err="1"/>
              <a:t>বিশুদ্ধ</a:t>
            </a:r>
            <a:r>
              <a:rPr lang="en-US" sz="2800" dirty="0"/>
              <a:t>  </a:t>
            </a:r>
            <a:r>
              <a:rPr lang="en-US" sz="2800" dirty="0" err="1"/>
              <a:t>এসিড</a:t>
            </a:r>
            <a:r>
              <a:rPr lang="en-US" sz="2800" dirty="0"/>
              <a:t>  </a:t>
            </a:r>
            <a:r>
              <a:rPr lang="en-US" sz="2800" dirty="0" err="1"/>
              <a:t>রং</a:t>
            </a:r>
            <a:r>
              <a:rPr lang="en-US" sz="2800" dirty="0"/>
              <a:t> </a:t>
            </a:r>
            <a:r>
              <a:rPr lang="en-US" sz="2800" dirty="0" err="1"/>
              <a:t>হীন</a:t>
            </a:r>
            <a:r>
              <a:rPr lang="en-US" sz="2800" dirty="0"/>
              <a:t> ।</a:t>
            </a:r>
          </a:p>
          <a:p>
            <a:r>
              <a:rPr lang="en-US" sz="2800" dirty="0"/>
              <a:t>০৩।নীল  </a:t>
            </a:r>
            <a:r>
              <a:rPr lang="en-US" sz="2800" dirty="0" err="1"/>
              <a:t>লিটমাস</a:t>
            </a:r>
            <a:r>
              <a:rPr lang="en-US" sz="2800" dirty="0"/>
              <a:t>  </a:t>
            </a:r>
            <a:r>
              <a:rPr lang="en-US" sz="2800" dirty="0" err="1"/>
              <a:t>পেপারকে</a:t>
            </a:r>
            <a:r>
              <a:rPr lang="en-US" sz="2800" dirty="0"/>
              <a:t>  </a:t>
            </a:r>
            <a:r>
              <a:rPr lang="en-US" sz="2800" dirty="0" err="1"/>
              <a:t>লাল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।</a:t>
            </a:r>
          </a:p>
          <a:p>
            <a:r>
              <a:rPr lang="en-US" sz="2800" dirty="0"/>
              <a:t>০৪। </a:t>
            </a:r>
            <a:r>
              <a:rPr lang="en-US" sz="2800" dirty="0" err="1"/>
              <a:t>পানিতে</a:t>
            </a:r>
            <a:r>
              <a:rPr lang="en-US" sz="2800" dirty="0"/>
              <a:t> H+ </a:t>
            </a:r>
            <a:r>
              <a:rPr lang="en-US" sz="2800" dirty="0" err="1"/>
              <a:t>উৎপন্ন</a:t>
            </a:r>
            <a:r>
              <a:rPr lang="en-US" sz="2800" dirty="0"/>
              <a:t>  </a:t>
            </a:r>
            <a:r>
              <a:rPr lang="en-US" sz="2800" dirty="0" err="1"/>
              <a:t>করে</a:t>
            </a:r>
            <a:r>
              <a:rPr lang="en-US" sz="2800" dirty="0"/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67" y="3698545"/>
            <a:ext cx="61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ক্ষারের</a:t>
            </a:r>
            <a:r>
              <a:rPr lang="en-US" sz="3600" dirty="0"/>
              <a:t>  </a:t>
            </a:r>
            <a:r>
              <a:rPr lang="en-US" sz="3600" dirty="0" err="1"/>
              <a:t>বৈশিষ্ঠ্যঃ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56903"/>
            <a:ext cx="6987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০১।ক্ষার </a:t>
            </a:r>
            <a:r>
              <a:rPr lang="en-US" sz="3200" dirty="0" err="1"/>
              <a:t>কটু</a:t>
            </a:r>
            <a:r>
              <a:rPr lang="en-US" sz="3200" dirty="0"/>
              <a:t>  </a:t>
            </a:r>
            <a:r>
              <a:rPr lang="en-US" sz="3200" dirty="0" err="1"/>
              <a:t>স্বাদ</a:t>
            </a:r>
            <a:r>
              <a:rPr lang="en-US" sz="3200" dirty="0"/>
              <a:t>  </a:t>
            </a:r>
            <a:r>
              <a:rPr lang="en-US" sz="3200" dirty="0" err="1"/>
              <a:t>যুক্ত</a:t>
            </a:r>
            <a:r>
              <a:rPr lang="en-US" sz="3200" dirty="0"/>
              <a:t> ।</a:t>
            </a:r>
          </a:p>
          <a:p>
            <a:r>
              <a:rPr lang="en-US" sz="3200" dirty="0"/>
              <a:t>০২।ক্ষার </a:t>
            </a:r>
            <a:r>
              <a:rPr lang="en-US" sz="3200" dirty="0" err="1"/>
              <a:t>পিচ্ছিল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।</a:t>
            </a:r>
          </a:p>
          <a:p>
            <a:r>
              <a:rPr lang="en-US" sz="3200" dirty="0"/>
              <a:t>০৩।লাল </a:t>
            </a:r>
            <a:r>
              <a:rPr lang="en-US" sz="3200" dirty="0" err="1"/>
              <a:t>লীটমাস</a:t>
            </a:r>
            <a:r>
              <a:rPr lang="en-US" sz="3200" dirty="0"/>
              <a:t> </a:t>
            </a:r>
            <a:r>
              <a:rPr lang="en-US" sz="3200" dirty="0" err="1"/>
              <a:t>পেপার</a:t>
            </a:r>
            <a:r>
              <a:rPr lang="en-US" sz="3200" dirty="0"/>
              <a:t> </a:t>
            </a:r>
            <a:r>
              <a:rPr lang="en-US" sz="3200" dirty="0" err="1"/>
              <a:t>নীল</a:t>
            </a:r>
            <a:r>
              <a:rPr lang="en-US" sz="3200" dirty="0"/>
              <a:t>  </a:t>
            </a:r>
            <a:r>
              <a:rPr lang="en-US" sz="3200" dirty="0" err="1"/>
              <a:t>করে</a:t>
            </a:r>
            <a:r>
              <a:rPr lang="en-US" sz="3200" dirty="0"/>
              <a:t>।</a:t>
            </a:r>
          </a:p>
          <a:p>
            <a:r>
              <a:rPr lang="en-US" sz="3200" dirty="0"/>
              <a:t>০৪। </a:t>
            </a:r>
            <a:r>
              <a:rPr lang="en-US" sz="3200" dirty="0" err="1"/>
              <a:t>পানিতে</a:t>
            </a:r>
            <a:r>
              <a:rPr lang="en-US" sz="3200" dirty="0"/>
              <a:t> OH- </a:t>
            </a:r>
            <a:r>
              <a:rPr lang="en-US" sz="3200" dirty="0" err="1"/>
              <a:t>আয়ন</a:t>
            </a:r>
            <a:r>
              <a:rPr lang="en-US" sz="3200" dirty="0"/>
              <a:t>  </a:t>
            </a:r>
            <a:r>
              <a:rPr lang="en-US" sz="3200" dirty="0" err="1"/>
              <a:t>উৎপন্ন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dirty="0"/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0" t="22039" r="27816" b="23958"/>
          <a:stretch/>
        </p:blipFill>
        <p:spPr>
          <a:xfrm>
            <a:off x="7473444" y="4021710"/>
            <a:ext cx="4380931" cy="2715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t="21235" r="34825" b="53870"/>
          <a:stretch/>
        </p:blipFill>
        <p:spPr>
          <a:xfrm>
            <a:off x="363941" y="1023890"/>
            <a:ext cx="3314445" cy="21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249"/>
            <a:ext cx="402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</a:rPr>
              <a:t>এসিডের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ব্যাবহারঃ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53653" r="11527" b="20099"/>
          <a:stretch/>
        </p:blipFill>
        <p:spPr>
          <a:xfrm>
            <a:off x="0" y="838580"/>
            <a:ext cx="12192000" cy="60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57552" r="11725" b="20955"/>
          <a:stretch/>
        </p:blipFill>
        <p:spPr>
          <a:xfrm>
            <a:off x="3392890" y="0"/>
            <a:ext cx="87991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144" y="734011"/>
            <a:ext cx="3070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</a:rPr>
              <a:t>ক্ষারের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ব্যাবহারঃ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24402" r="11768" b="54068"/>
          <a:stretch/>
        </p:blipFill>
        <p:spPr>
          <a:xfrm>
            <a:off x="-1" y="0"/>
            <a:ext cx="75745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2430" y="893761"/>
            <a:ext cx="3439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এসিডের</a:t>
            </a:r>
            <a:r>
              <a:rPr lang="en-US" sz="4800" dirty="0"/>
              <a:t>  </a:t>
            </a:r>
            <a:r>
              <a:rPr lang="en-US" sz="4800" dirty="0" err="1"/>
              <a:t>ক্ষতিকর</a:t>
            </a:r>
            <a:r>
              <a:rPr lang="en-US" sz="4800" dirty="0"/>
              <a:t>  </a:t>
            </a:r>
            <a:r>
              <a:rPr lang="en-US" sz="4800" dirty="0" err="1"/>
              <a:t>দিকঃ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576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45819" r="11126" b="45948"/>
          <a:stretch/>
        </p:blipFill>
        <p:spPr>
          <a:xfrm>
            <a:off x="0" y="1433015"/>
            <a:ext cx="12192000" cy="5424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4249" y="327547"/>
            <a:ext cx="86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এসিডের</a:t>
            </a:r>
            <a:r>
              <a:rPr lang="en-US" sz="4000" i="1" dirty="0"/>
              <a:t> </a:t>
            </a:r>
            <a:r>
              <a:rPr lang="en-US" sz="4000" i="1" dirty="0" err="1"/>
              <a:t>অপব্যাবহার</a:t>
            </a:r>
            <a:r>
              <a:rPr lang="en-US" sz="4000" i="1" dirty="0"/>
              <a:t>  </a:t>
            </a:r>
            <a:r>
              <a:rPr lang="en-US" sz="4000" i="1" dirty="0" err="1"/>
              <a:t>রোধে</a:t>
            </a:r>
            <a:r>
              <a:rPr lang="en-US" sz="4000" i="1" dirty="0"/>
              <a:t>  </a:t>
            </a:r>
            <a:r>
              <a:rPr lang="en-US" sz="4000" i="1" dirty="0" err="1"/>
              <a:t>করণীয়ঃ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7548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673" y="614149"/>
            <a:ext cx="611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দলীয়</a:t>
            </a:r>
            <a:r>
              <a:rPr lang="en-US" sz="4000" i="1" dirty="0"/>
              <a:t>  </a:t>
            </a:r>
            <a:r>
              <a:rPr lang="en-US" sz="4000" i="1" dirty="0" err="1"/>
              <a:t>কাজঃ</a:t>
            </a:r>
            <a:endParaRPr lang="en-US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01673" y="2279177"/>
            <a:ext cx="7738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০১।এসিডের </a:t>
            </a:r>
            <a:r>
              <a:rPr lang="en-US" sz="4400" dirty="0" err="1"/>
              <a:t>ব্যাবহার</a:t>
            </a:r>
            <a:r>
              <a:rPr lang="en-US" sz="4400" dirty="0"/>
              <a:t>  </a:t>
            </a:r>
            <a:r>
              <a:rPr lang="en-US" sz="4400" dirty="0" err="1"/>
              <a:t>লিখ</a:t>
            </a:r>
            <a:r>
              <a:rPr lang="en-US" sz="4400" dirty="0"/>
              <a:t> ।</a:t>
            </a:r>
          </a:p>
          <a:p>
            <a:r>
              <a:rPr lang="en-US" sz="4400" dirty="0"/>
              <a:t>০২। </a:t>
            </a:r>
            <a:r>
              <a:rPr lang="en-US" sz="4400" dirty="0" err="1"/>
              <a:t>এসিড</a:t>
            </a:r>
            <a:r>
              <a:rPr lang="en-US" sz="4400" dirty="0"/>
              <a:t> ও </a:t>
            </a:r>
            <a:r>
              <a:rPr lang="en-US" sz="4400" dirty="0" err="1"/>
              <a:t>ক্ষারকে</a:t>
            </a:r>
            <a:r>
              <a:rPr lang="en-US" sz="4400" dirty="0"/>
              <a:t> </a:t>
            </a:r>
            <a:r>
              <a:rPr lang="en-US" sz="4400" dirty="0" err="1"/>
              <a:t>কিভাবে</a:t>
            </a:r>
            <a:r>
              <a:rPr lang="en-US" sz="4400" dirty="0"/>
              <a:t>  </a:t>
            </a:r>
            <a:r>
              <a:rPr lang="en-US" sz="4400" dirty="0" err="1"/>
              <a:t>সনক্ত</a:t>
            </a:r>
            <a:r>
              <a:rPr lang="en-US" sz="4400" dirty="0"/>
              <a:t>  </a:t>
            </a:r>
            <a:r>
              <a:rPr lang="en-US" sz="4400" dirty="0" err="1"/>
              <a:t>করা</a:t>
            </a:r>
            <a:r>
              <a:rPr lang="en-US" sz="4400" dirty="0"/>
              <a:t>  </a:t>
            </a:r>
            <a:r>
              <a:rPr lang="en-US" sz="4400" dirty="0" err="1"/>
              <a:t>যায়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508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260" y="586854"/>
            <a:ext cx="5909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strike="sngStrike" dirty="0" err="1"/>
              <a:t>মূল্যায়নঃ</a:t>
            </a:r>
            <a:endParaRPr lang="en-US" sz="6600" i="1" strike="sngStrike" dirty="0"/>
          </a:p>
        </p:txBody>
      </p:sp>
      <p:sp>
        <p:nvSpPr>
          <p:cNvPr id="3" name="TextBox 2"/>
          <p:cNvSpPr txBox="1"/>
          <p:nvPr/>
        </p:nvSpPr>
        <p:spPr>
          <a:xfrm>
            <a:off x="623249" y="2729553"/>
            <a:ext cx="9489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০১।এসিডের ৩টি </a:t>
            </a:r>
            <a:r>
              <a:rPr lang="en-US" sz="3600" dirty="0" err="1"/>
              <a:t>বৈশিষ্ঠ্য</a:t>
            </a:r>
            <a:r>
              <a:rPr lang="en-US" sz="3600" dirty="0"/>
              <a:t>   </a:t>
            </a:r>
            <a:r>
              <a:rPr lang="en-US" sz="3600" dirty="0" err="1"/>
              <a:t>লিখ</a:t>
            </a:r>
            <a:r>
              <a:rPr lang="en-US" sz="3600" dirty="0"/>
              <a:t> ।</a:t>
            </a:r>
          </a:p>
          <a:p>
            <a:r>
              <a:rPr lang="en-US" sz="3600" dirty="0"/>
              <a:t>০২।তেতুলে  </a:t>
            </a:r>
            <a:r>
              <a:rPr lang="en-US" sz="3600" dirty="0" err="1"/>
              <a:t>কোন</a:t>
            </a:r>
            <a:r>
              <a:rPr lang="en-US" sz="3600" dirty="0"/>
              <a:t> </a:t>
            </a:r>
            <a:r>
              <a:rPr lang="en-US" sz="3600" dirty="0" err="1"/>
              <a:t>এসিড</a:t>
            </a:r>
            <a:r>
              <a:rPr lang="en-US" sz="3600" dirty="0"/>
              <a:t>  </a:t>
            </a:r>
            <a:r>
              <a:rPr lang="en-US" sz="3600" dirty="0" err="1"/>
              <a:t>থাকে</a:t>
            </a:r>
            <a:r>
              <a:rPr lang="en-US" sz="3600" dirty="0"/>
              <a:t> ।</a:t>
            </a:r>
          </a:p>
          <a:p>
            <a:r>
              <a:rPr lang="en-US" sz="3600" dirty="0"/>
              <a:t>০৩।অজৈব </a:t>
            </a:r>
            <a:r>
              <a:rPr lang="en-US" sz="3600" dirty="0" err="1"/>
              <a:t>এসিড</a:t>
            </a:r>
            <a:r>
              <a:rPr lang="en-US" sz="3600" dirty="0"/>
              <a:t> </a:t>
            </a:r>
            <a:r>
              <a:rPr lang="en-US" sz="3600" dirty="0" err="1"/>
              <a:t>ত্বকের</a:t>
            </a:r>
            <a:r>
              <a:rPr lang="en-US" sz="3600" dirty="0"/>
              <a:t>  </a:t>
            </a:r>
            <a:r>
              <a:rPr lang="en-US" sz="3600" dirty="0" err="1"/>
              <a:t>ক্ষতি</a:t>
            </a:r>
            <a:r>
              <a:rPr lang="en-US" sz="3600" dirty="0"/>
              <a:t>  </a:t>
            </a:r>
            <a:r>
              <a:rPr lang="en-US" sz="3600" dirty="0" err="1"/>
              <a:t>করে</a:t>
            </a:r>
            <a:r>
              <a:rPr lang="en-US" sz="3600" dirty="0"/>
              <a:t>  </a:t>
            </a:r>
            <a:r>
              <a:rPr lang="en-US" sz="3600" dirty="0" err="1"/>
              <a:t>কি</a:t>
            </a:r>
            <a:r>
              <a:rPr lang="en-US" sz="3600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066" y="464023"/>
            <a:ext cx="7178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>
                <a:solidFill>
                  <a:srgbClr val="FFFF00"/>
                </a:solidFill>
              </a:rPr>
              <a:t>বাড়ীর</a:t>
            </a:r>
            <a:r>
              <a:rPr lang="en-US" sz="6600" b="1" i="1" dirty="0">
                <a:solidFill>
                  <a:srgbClr val="FFFF00"/>
                </a:solidFill>
              </a:rPr>
              <a:t>  </a:t>
            </a:r>
            <a:r>
              <a:rPr lang="en-US" sz="6600" b="1" i="1" dirty="0" err="1">
                <a:solidFill>
                  <a:srgbClr val="FFFF00"/>
                </a:solidFill>
              </a:rPr>
              <a:t>কাজঃ</a:t>
            </a:r>
            <a:endParaRPr lang="en-US" sz="66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078" y="2036042"/>
            <a:ext cx="4713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এসিড</a:t>
            </a:r>
            <a:r>
              <a:rPr lang="en-US" sz="3600" dirty="0"/>
              <a:t> </a:t>
            </a:r>
            <a:r>
              <a:rPr lang="en-US" sz="3600" dirty="0" err="1"/>
              <a:t>ব্যাবহারের</a:t>
            </a:r>
            <a:r>
              <a:rPr lang="en-US" sz="3600" dirty="0"/>
              <a:t> </a:t>
            </a:r>
            <a:r>
              <a:rPr lang="en-US" sz="3600" dirty="0" err="1"/>
              <a:t>ক্ষতিকর</a:t>
            </a:r>
            <a:r>
              <a:rPr lang="en-US" sz="3600" dirty="0"/>
              <a:t>  </a:t>
            </a:r>
            <a:r>
              <a:rPr lang="en-US" sz="3600" dirty="0" err="1"/>
              <a:t>দিক</a:t>
            </a:r>
            <a:r>
              <a:rPr lang="en-US" sz="3600" dirty="0"/>
              <a:t> </a:t>
            </a:r>
            <a:r>
              <a:rPr lang="en-US" sz="3600" dirty="0" err="1"/>
              <a:t>রোধে</a:t>
            </a:r>
            <a:r>
              <a:rPr lang="en-US" sz="3600" dirty="0"/>
              <a:t> </a:t>
            </a:r>
            <a:r>
              <a:rPr lang="en-US" sz="3600" dirty="0" err="1"/>
              <a:t>করণীয়</a:t>
            </a:r>
            <a:r>
              <a:rPr lang="en-US" sz="3600" dirty="0"/>
              <a:t>  </a:t>
            </a:r>
            <a:r>
              <a:rPr lang="en-US" sz="3600" dirty="0" err="1"/>
              <a:t>উপায়সমুহ</a:t>
            </a:r>
            <a:r>
              <a:rPr lang="en-US" sz="3600" dirty="0"/>
              <a:t>  </a:t>
            </a:r>
            <a:r>
              <a:rPr lang="en-US" sz="3600" dirty="0" err="1"/>
              <a:t>লিখে</a:t>
            </a:r>
            <a:r>
              <a:rPr lang="en-US" sz="3600" dirty="0"/>
              <a:t>  </a:t>
            </a:r>
            <a:r>
              <a:rPr lang="en-US" sz="3600" dirty="0" err="1"/>
              <a:t>আনবে</a:t>
            </a:r>
            <a:r>
              <a:rPr lang="en-US" sz="3600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71" y="136477"/>
            <a:ext cx="6041203" cy="65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060" y="534936"/>
            <a:ext cx="777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/>
              <a:t>সকলকে</a:t>
            </a:r>
            <a:endParaRPr lang="en-US" sz="9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91486" y="2251882"/>
            <a:ext cx="108954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/>
              <a:t>ধন্যবাদ</a:t>
            </a:r>
            <a:endParaRPr lang="en-US" sz="23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72" b="95385" l="28912" r="85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5439" r="14347"/>
          <a:stretch/>
        </p:blipFill>
        <p:spPr>
          <a:xfrm rot="6308885">
            <a:off x="567173" y="196427"/>
            <a:ext cx="1859065" cy="2414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72" b="95385" l="28912" r="85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5439" r="14347"/>
          <a:stretch/>
        </p:blipFill>
        <p:spPr>
          <a:xfrm rot="18752285">
            <a:off x="10023393" y="4620699"/>
            <a:ext cx="1886858" cy="2450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72" b="95385" l="28912" r="85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5439" r="14347"/>
          <a:stretch/>
        </p:blipFill>
        <p:spPr>
          <a:xfrm>
            <a:off x="152061" y="5143271"/>
            <a:ext cx="1195372" cy="1552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72" b="95385" l="28912" r="85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5439" r="14347"/>
          <a:stretch/>
        </p:blipFill>
        <p:spPr>
          <a:xfrm>
            <a:off x="10785088" y="98860"/>
            <a:ext cx="1195372" cy="15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137" y="341194"/>
            <a:ext cx="829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solidFill>
                  <a:schemeClr val="bg1"/>
                </a:solidFill>
              </a:rPr>
              <a:t>আজকের</a:t>
            </a:r>
            <a:r>
              <a:rPr lang="en-US" sz="5400" i="1" dirty="0">
                <a:solidFill>
                  <a:schemeClr val="bg1"/>
                </a:solidFill>
              </a:rPr>
              <a:t>  </a:t>
            </a:r>
            <a:r>
              <a:rPr lang="en-US" sz="5400" i="1" dirty="0" err="1">
                <a:solidFill>
                  <a:schemeClr val="bg1"/>
                </a:solidFill>
              </a:rPr>
              <a:t>ক্লাসে</a:t>
            </a:r>
            <a:r>
              <a:rPr lang="en-US" sz="5400" i="1" dirty="0">
                <a:solidFill>
                  <a:schemeClr val="bg1"/>
                </a:solidFill>
              </a:rPr>
              <a:t>  </a:t>
            </a:r>
            <a:r>
              <a:rPr lang="en-US" sz="5400" i="1" dirty="0" err="1">
                <a:solidFill>
                  <a:schemeClr val="bg1"/>
                </a:solidFill>
              </a:rPr>
              <a:t>সকলকে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6137" y="2634017"/>
            <a:ext cx="77519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1" dirty="0" err="1">
                <a:solidFill>
                  <a:srgbClr val="C00000"/>
                </a:solidFill>
              </a:rPr>
              <a:t>স্বাগতম</a:t>
            </a:r>
            <a:endParaRPr lang="en-US" sz="1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366" y="410095"/>
            <a:ext cx="50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শিক্ষক</a:t>
            </a:r>
            <a:r>
              <a:rPr lang="en-US" sz="4000" dirty="0"/>
              <a:t> </a:t>
            </a:r>
            <a:r>
              <a:rPr lang="en-US" sz="4000" dirty="0" err="1"/>
              <a:t>পরিচিতি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119582" y="279359"/>
            <a:ext cx="3866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chemeClr val="accent6"/>
                </a:solidFill>
              </a:rPr>
              <a:t>পাঠ</a:t>
            </a:r>
            <a:r>
              <a:rPr lang="en-US" sz="4400" i="1" dirty="0">
                <a:solidFill>
                  <a:schemeClr val="accent6"/>
                </a:solidFill>
              </a:rPr>
              <a:t> </a:t>
            </a:r>
            <a:r>
              <a:rPr lang="en-US" sz="4400" i="1" dirty="0" err="1">
                <a:solidFill>
                  <a:schemeClr val="accent6"/>
                </a:solidFill>
              </a:rPr>
              <a:t>পরিচিতি</a:t>
            </a:r>
            <a:endParaRPr lang="en-US" sz="4400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595" y="3594471"/>
            <a:ext cx="5076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মোঃ</a:t>
            </a:r>
            <a:r>
              <a:rPr lang="en-US" sz="2400" dirty="0"/>
              <a:t> </a:t>
            </a:r>
            <a:r>
              <a:rPr lang="en-US" sz="2400" dirty="0" err="1"/>
              <a:t>জাহাঙ্গীর</a:t>
            </a:r>
            <a:r>
              <a:rPr lang="en-US" sz="2400" dirty="0"/>
              <a:t>  </a:t>
            </a:r>
            <a:r>
              <a:rPr lang="en-US" sz="2400" dirty="0" err="1"/>
              <a:t>আলম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সহকারী</a:t>
            </a:r>
            <a:r>
              <a:rPr lang="en-US" sz="2400" dirty="0"/>
              <a:t> </a:t>
            </a:r>
            <a:r>
              <a:rPr lang="en-US" sz="2400" dirty="0" err="1"/>
              <a:t>শিক্ষক</a:t>
            </a:r>
            <a:r>
              <a:rPr lang="en-US" sz="2400" dirty="0"/>
              <a:t> (</a:t>
            </a:r>
            <a:r>
              <a:rPr lang="en-US" sz="2400" dirty="0" err="1"/>
              <a:t>গণিত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ধাপের</a:t>
            </a:r>
            <a:r>
              <a:rPr lang="en-US" sz="2400" dirty="0"/>
              <a:t> </a:t>
            </a:r>
            <a:r>
              <a:rPr lang="en-US" sz="2400" dirty="0" err="1"/>
              <a:t>হাট</a:t>
            </a:r>
            <a:r>
              <a:rPr lang="en-US" sz="2400" dirty="0"/>
              <a:t> </a:t>
            </a:r>
            <a:r>
              <a:rPr lang="en-US" sz="2400" dirty="0" err="1"/>
              <a:t>নায়েবীয়া</a:t>
            </a:r>
            <a:r>
              <a:rPr lang="en-US" sz="2400" dirty="0"/>
              <a:t>  </a:t>
            </a:r>
            <a:r>
              <a:rPr lang="en-US" sz="2400" dirty="0" err="1"/>
              <a:t>দাখিল</a:t>
            </a:r>
            <a:r>
              <a:rPr lang="en-US" sz="2400" dirty="0"/>
              <a:t>  </a:t>
            </a:r>
            <a:r>
              <a:rPr lang="en-US" sz="2400" dirty="0" err="1"/>
              <a:t>মাদ্রাসা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ধাপের</a:t>
            </a:r>
            <a:r>
              <a:rPr lang="en-US" sz="2400" dirty="0"/>
              <a:t> </a:t>
            </a:r>
            <a:r>
              <a:rPr lang="en-US" sz="2400" dirty="0" err="1"/>
              <a:t>হাট</a:t>
            </a:r>
            <a:r>
              <a:rPr lang="en-US" sz="2400" dirty="0"/>
              <a:t>, </a:t>
            </a:r>
            <a:r>
              <a:rPr lang="en-US" sz="2400" dirty="0" err="1"/>
              <a:t>সাদুল্যাপুর</a:t>
            </a:r>
            <a:r>
              <a:rPr lang="en-US" sz="2400" dirty="0"/>
              <a:t>,  </a:t>
            </a:r>
            <a:r>
              <a:rPr lang="en-US" sz="2400" dirty="0" err="1"/>
              <a:t>গাইবান্ধা</a:t>
            </a:r>
            <a:endParaRPr lang="en-US" sz="2400" dirty="0"/>
          </a:p>
          <a:p>
            <a:r>
              <a:rPr lang="en-US" sz="2400" dirty="0" err="1"/>
              <a:t>মোবাইলঃ</a:t>
            </a:r>
            <a:r>
              <a:rPr lang="en-US" sz="2400" dirty="0"/>
              <a:t>  ০১৭১৮৯১০২৮১</a:t>
            </a:r>
          </a:p>
          <a:p>
            <a:r>
              <a:rPr lang="en-US" sz="2400" dirty="0" err="1"/>
              <a:t>ইমেলঃ</a:t>
            </a:r>
            <a:r>
              <a:rPr lang="en-US" sz="2400" dirty="0"/>
              <a:t> zahangir.121523@gmail.com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48" y="1600762"/>
            <a:ext cx="2961564" cy="199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8" t="5657" r="14854"/>
          <a:stretch/>
        </p:blipFill>
        <p:spPr>
          <a:xfrm rot="16200000">
            <a:off x="1144623" y="630724"/>
            <a:ext cx="2041642" cy="3016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4048" y="3671415"/>
            <a:ext cx="3193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অধ্যায়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দশমঃ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অম্ল,ক্ষারক,লবন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664" y="682388"/>
            <a:ext cx="563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শিখন</a:t>
            </a:r>
            <a:r>
              <a:rPr lang="en-US" sz="5400" dirty="0"/>
              <a:t> </a:t>
            </a:r>
            <a:r>
              <a:rPr lang="en-US" sz="5400" dirty="0" err="1"/>
              <a:t>ফলঃ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028967" y="1910688"/>
            <a:ext cx="7874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০১।  </a:t>
            </a:r>
            <a:r>
              <a:rPr lang="en-US" sz="3200" i="1" dirty="0" err="1"/>
              <a:t>অম্ল</a:t>
            </a:r>
            <a:r>
              <a:rPr lang="en-US" sz="3200" i="1" dirty="0"/>
              <a:t> ,</a:t>
            </a:r>
            <a:r>
              <a:rPr lang="en-US" sz="3200" i="1" dirty="0" err="1"/>
              <a:t>ক্ষারক</a:t>
            </a:r>
            <a:r>
              <a:rPr lang="en-US" sz="3200" i="1" dirty="0"/>
              <a:t> </a:t>
            </a:r>
            <a:r>
              <a:rPr lang="en-US" sz="3200" i="1" dirty="0" err="1"/>
              <a:t>এর</a:t>
            </a:r>
            <a:r>
              <a:rPr lang="en-US" sz="3200" i="1" dirty="0"/>
              <a:t> </a:t>
            </a:r>
            <a:r>
              <a:rPr lang="en-US" sz="3200" i="1" dirty="0" err="1"/>
              <a:t>বৈশিষ্ঠ্য</a:t>
            </a:r>
            <a:r>
              <a:rPr lang="en-US" sz="3200" i="1" dirty="0"/>
              <a:t> </a:t>
            </a:r>
            <a:r>
              <a:rPr lang="en-US" sz="3200" i="1" dirty="0" err="1"/>
              <a:t>বলতে</a:t>
            </a:r>
            <a:r>
              <a:rPr lang="en-US" sz="3200" i="1" dirty="0"/>
              <a:t>  </a:t>
            </a:r>
            <a:r>
              <a:rPr lang="en-US" sz="3200" i="1" dirty="0" err="1"/>
              <a:t>পারবে</a:t>
            </a:r>
            <a:r>
              <a:rPr lang="en-US" sz="3200" i="1" dirty="0"/>
              <a:t> ।</a:t>
            </a:r>
          </a:p>
          <a:p>
            <a:r>
              <a:rPr lang="en-US" sz="3200" i="1" dirty="0"/>
              <a:t>০২।অম্ল </a:t>
            </a:r>
            <a:r>
              <a:rPr lang="en-US" sz="3200" i="1" dirty="0" err="1"/>
              <a:t>ওক্ষারক</a:t>
            </a:r>
            <a:r>
              <a:rPr lang="en-US" sz="3200" i="1" dirty="0"/>
              <a:t> </a:t>
            </a:r>
            <a:r>
              <a:rPr lang="en-US" sz="3200" i="1" dirty="0" err="1"/>
              <a:t>সনাক্ত</a:t>
            </a:r>
            <a:r>
              <a:rPr lang="en-US" sz="3200" i="1" dirty="0"/>
              <a:t>  </a:t>
            </a:r>
            <a:r>
              <a:rPr lang="en-US" sz="3200" i="1" dirty="0" err="1"/>
              <a:t>করতে</a:t>
            </a:r>
            <a:r>
              <a:rPr lang="en-US" sz="3200" i="1" dirty="0"/>
              <a:t>  </a:t>
            </a:r>
            <a:r>
              <a:rPr lang="en-US" sz="3200" i="1" dirty="0" err="1"/>
              <a:t>পারবে</a:t>
            </a:r>
            <a:r>
              <a:rPr lang="en-US" sz="3200" i="1" dirty="0"/>
              <a:t> ।</a:t>
            </a:r>
          </a:p>
          <a:p>
            <a:r>
              <a:rPr lang="en-US" sz="3200" i="1" dirty="0"/>
              <a:t>০৩। </a:t>
            </a:r>
            <a:r>
              <a:rPr lang="en-US" sz="3200" i="1" dirty="0" err="1"/>
              <a:t>অম্ল</a:t>
            </a:r>
            <a:r>
              <a:rPr lang="en-US" sz="3200" i="1" dirty="0"/>
              <a:t>  ও  </a:t>
            </a:r>
            <a:r>
              <a:rPr lang="en-US" sz="3200" i="1" dirty="0" err="1"/>
              <a:t>ক্ষারের</a:t>
            </a:r>
            <a:r>
              <a:rPr lang="en-US" sz="3200" i="1" dirty="0"/>
              <a:t>  </a:t>
            </a:r>
            <a:r>
              <a:rPr lang="en-US" sz="3200" i="1" dirty="0" err="1"/>
              <a:t>ব্যাবহার</a:t>
            </a:r>
            <a:r>
              <a:rPr lang="en-US" sz="3200" i="1" dirty="0"/>
              <a:t>  </a:t>
            </a:r>
            <a:r>
              <a:rPr lang="en-US" sz="3200" i="1" dirty="0" err="1"/>
              <a:t>বিবৃত</a:t>
            </a:r>
            <a:r>
              <a:rPr lang="en-US" sz="3200" i="1" dirty="0"/>
              <a:t>  </a:t>
            </a:r>
            <a:r>
              <a:rPr lang="en-US" sz="3200" i="1" dirty="0" err="1"/>
              <a:t>করতে</a:t>
            </a:r>
            <a:r>
              <a:rPr lang="en-US" sz="3200" i="1" dirty="0"/>
              <a:t>  </a:t>
            </a:r>
            <a:r>
              <a:rPr lang="en-US" sz="3200" i="1" dirty="0" err="1"/>
              <a:t>পারবে</a:t>
            </a:r>
            <a:r>
              <a:rPr lang="en-US" sz="3200" i="1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647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80735" y="998814"/>
            <a:ext cx="4507512" cy="2517385"/>
            <a:chOff x="430610" y="944760"/>
            <a:chExt cx="4507512" cy="25173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663" r="-1026"/>
            <a:stretch/>
          </p:blipFill>
          <p:spPr>
            <a:xfrm>
              <a:off x="1764532" y="983964"/>
              <a:ext cx="1338165" cy="11536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0" r="12116"/>
            <a:stretch/>
          </p:blipFill>
          <p:spPr>
            <a:xfrm>
              <a:off x="2232114" y="2181783"/>
              <a:ext cx="2451329" cy="12803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10" y="2208438"/>
              <a:ext cx="1801504" cy="1057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2" t="9078" r="23446"/>
            <a:stretch/>
          </p:blipFill>
          <p:spPr>
            <a:xfrm>
              <a:off x="474052" y="944760"/>
              <a:ext cx="1294746" cy="12583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430" y="989494"/>
              <a:ext cx="1839692" cy="120346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99269" y="271663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চিএের</a:t>
            </a:r>
            <a:r>
              <a:rPr lang="en-US" sz="3200" dirty="0"/>
              <a:t> </a:t>
            </a:r>
            <a:r>
              <a:rPr lang="en-US" sz="3200" dirty="0" err="1"/>
              <a:t>ছবি</a:t>
            </a:r>
            <a:r>
              <a:rPr lang="en-US" sz="3200" dirty="0"/>
              <a:t>  </a:t>
            </a:r>
            <a:r>
              <a:rPr lang="en-US" sz="3200" dirty="0" err="1"/>
              <a:t>গুলো</a:t>
            </a:r>
            <a:r>
              <a:rPr lang="en-US" sz="3200" dirty="0"/>
              <a:t>  </a:t>
            </a:r>
            <a:r>
              <a:rPr lang="en-US" sz="3200" dirty="0" err="1"/>
              <a:t>লক্ষ্য</a:t>
            </a:r>
            <a:r>
              <a:rPr lang="en-US" sz="3200" dirty="0"/>
              <a:t>  </a:t>
            </a:r>
            <a:r>
              <a:rPr lang="en-US" sz="3200" dirty="0" err="1"/>
              <a:t>করঃ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0805" y="3891340"/>
            <a:ext cx="589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/>
              <a:t>ফল</a:t>
            </a:r>
            <a:r>
              <a:rPr lang="en-US" sz="3200" i="1" dirty="0"/>
              <a:t> </a:t>
            </a:r>
            <a:r>
              <a:rPr lang="en-US" sz="3200" i="1" dirty="0" err="1"/>
              <a:t>গুলো</a:t>
            </a:r>
            <a:r>
              <a:rPr lang="en-US" sz="3200" i="1" dirty="0"/>
              <a:t>  </a:t>
            </a:r>
            <a:r>
              <a:rPr lang="en-US" sz="3200" i="1" dirty="0" err="1"/>
              <a:t>খেতে</a:t>
            </a:r>
            <a:r>
              <a:rPr lang="en-US" sz="3200" i="1" dirty="0"/>
              <a:t>  </a:t>
            </a:r>
            <a:r>
              <a:rPr lang="en-US" sz="3200" i="1" dirty="0" err="1"/>
              <a:t>টক</a:t>
            </a:r>
            <a:r>
              <a:rPr lang="en-US" sz="3200" i="1" dirty="0"/>
              <a:t> </a:t>
            </a:r>
            <a:r>
              <a:rPr lang="en-US" sz="3200" i="1" dirty="0" err="1"/>
              <a:t>লাগার</a:t>
            </a:r>
            <a:r>
              <a:rPr lang="en-US" sz="3200" i="1" dirty="0"/>
              <a:t>  </a:t>
            </a:r>
            <a:r>
              <a:rPr lang="en-US" sz="3200" i="1" dirty="0" err="1"/>
              <a:t>কারণ</a:t>
            </a:r>
            <a:r>
              <a:rPr lang="en-US" sz="3200" i="1" dirty="0"/>
              <a:t>  </a:t>
            </a:r>
            <a:r>
              <a:rPr lang="en-US" sz="3200" i="1" dirty="0" err="1"/>
              <a:t>বলতে</a:t>
            </a:r>
            <a:r>
              <a:rPr lang="en-US" sz="3200" i="1" dirty="0"/>
              <a:t>  </a:t>
            </a:r>
            <a:r>
              <a:rPr lang="en-US" sz="3200" i="1" dirty="0" err="1"/>
              <a:t>পারবে</a:t>
            </a:r>
            <a:r>
              <a:rPr lang="en-US" sz="3200" i="1" dirty="0"/>
              <a:t>  </a:t>
            </a:r>
            <a:r>
              <a:rPr lang="en-US" sz="3200" i="1" dirty="0" err="1"/>
              <a:t>কি</a:t>
            </a:r>
            <a:r>
              <a:rPr lang="en-US" sz="3200" i="1" dirty="0"/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22" y="5467086"/>
            <a:ext cx="303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এসিডের</a:t>
            </a:r>
            <a:r>
              <a:rPr lang="en-US" sz="2800" dirty="0"/>
              <a:t>  </a:t>
            </a:r>
            <a:r>
              <a:rPr lang="en-US" sz="2800" dirty="0" err="1"/>
              <a:t>উপস্থিতি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71417" y="502495"/>
            <a:ext cx="2381396" cy="1463736"/>
            <a:chOff x="8171417" y="502495"/>
            <a:chExt cx="2381396" cy="14637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417" y="502495"/>
              <a:ext cx="1228725" cy="1228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7" t="41808" r="16701"/>
            <a:stretch/>
          </p:blipFill>
          <p:spPr>
            <a:xfrm>
              <a:off x="9400142" y="842696"/>
              <a:ext cx="1152671" cy="112353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978956" y="2398964"/>
            <a:ext cx="4842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সাবান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এবং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ডিটারজেন্ট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dirty="0" err="1">
                <a:solidFill>
                  <a:srgbClr val="C00000"/>
                </a:solidFill>
              </a:rPr>
              <a:t>পিচ্ছিল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dirty="0" err="1">
                <a:solidFill>
                  <a:srgbClr val="C00000"/>
                </a:solidFill>
              </a:rPr>
              <a:t>হওয়ার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dirty="0" err="1">
                <a:solidFill>
                  <a:srgbClr val="C00000"/>
                </a:solidFill>
              </a:rPr>
              <a:t>কারণ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dirty="0" err="1">
                <a:solidFill>
                  <a:srgbClr val="C00000"/>
                </a:solidFill>
              </a:rPr>
              <a:t>কি</a:t>
            </a:r>
            <a:r>
              <a:rPr lang="en-US" sz="32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8341" y="4429949"/>
            <a:ext cx="310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ক্ষারের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উপস্থিতি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21" y="259308"/>
            <a:ext cx="627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/>
              <a:t>আজকের</a:t>
            </a:r>
            <a:r>
              <a:rPr lang="en-US" sz="6000" b="1" i="1" dirty="0"/>
              <a:t> </a:t>
            </a:r>
            <a:r>
              <a:rPr lang="en-US" sz="6000" b="1" i="1" dirty="0" err="1"/>
              <a:t>পাঠঃ</a:t>
            </a:r>
            <a:endParaRPr lang="en-US" sz="6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14066" y="2470246"/>
            <a:ext cx="9776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অম্ল</a:t>
            </a:r>
            <a:r>
              <a:rPr lang="en-US" sz="4400" b="1" dirty="0">
                <a:solidFill>
                  <a:schemeClr val="bg1"/>
                </a:solidFill>
              </a:rPr>
              <a:t> ,  </a:t>
            </a:r>
            <a:r>
              <a:rPr lang="en-US" sz="4400" b="1" dirty="0" err="1">
                <a:solidFill>
                  <a:schemeClr val="bg1"/>
                </a:solidFill>
              </a:rPr>
              <a:t>ক্ষারের</a:t>
            </a:r>
            <a:r>
              <a:rPr lang="en-US" sz="4400" b="1" dirty="0">
                <a:solidFill>
                  <a:schemeClr val="bg1"/>
                </a:solidFill>
              </a:rPr>
              <a:t>   </a:t>
            </a:r>
            <a:r>
              <a:rPr lang="en-US" sz="4400" b="1" dirty="0" err="1">
                <a:solidFill>
                  <a:schemeClr val="bg1"/>
                </a:solidFill>
              </a:rPr>
              <a:t>বৈশিষ্ঠ্য</a:t>
            </a:r>
            <a:r>
              <a:rPr lang="en-US" sz="4400" b="1" dirty="0">
                <a:solidFill>
                  <a:schemeClr val="bg1"/>
                </a:solidFill>
              </a:rPr>
              <a:t>  ও </a:t>
            </a:r>
            <a:r>
              <a:rPr lang="en-US" sz="4400" b="1" dirty="0" err="1">
                <a:solidFill>
                  <a:schemeClr val="bg1"/>
                </a:solidFill>
              </a:rPr>
              <a:t>ব্যাবহার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0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83963"/>
              </p:ext>
            </p:extLst>
          </p:nvPr>
        </p:nvGraphicFramePr>
        <p:xfrm>
          <a:off x="0" y="939896"/>
          <a:ext cx="12192000" cy="603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416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ফলের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উপস্থিত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এসিড</a:t>
                      </a:r>
                      <a:endParaRPr lang="en-US" dirty="0"/>
                    </a:p>
                  </a:txBody>
                  <a:tcPr/>
                </a:tc>
              </a:tr>
              <a:tr h="76806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আঙ্গুর,কমলা,লেবু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সাইট্রিক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এসিড</a:t>
                      </a:r>
                      <a:endParaRPr lang="en-US" sz="3200" dirty="0"/>
                    </a:p>
                  </a:txBody>
                  <a:tcPr/>
                </a:tc>
              </a:tr>
              <a:tr h="76806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তেতুল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টারটারিক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এসিড</a:t>
                      </a:r>
                      <a:endParaRPr lang="en-US" sz="3200" dirty="0"/>
                    </a:p>
                  </a:txBody>
                  <a:tcPr/>
                </a:tc>
              </a:tr>
              <a:tr h="76806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টমেটো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ম্যালিক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এসিড</a:t>
                      </a:r>
                      <a:endParaRPr lang="en-US" sz="3200" dirty="0"/>
                    </a:p>
                  </a:txBody>
                  <a:tcPr/>
                </a:tc>
              </a:tr>
              <a:tr h="881775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আমলকি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অক্সালিকএসিড</a:t>
                      </a:r>
                      <a:endParaRPr lang="en-US" sz="3200" dirty="0"/>
                    </a:p>
                  </a:txBody>
                  <a:tcPr/>
                </a:tc>
              </a:tr>
              <a:tr h="76806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আপেল,আনারস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ম্যালিক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এসিড</a:t>
                      </a:r>
                      <a:endParaRPr lang="en-US" sz="3200" dirty="0"/>
                    </a:p>
                  </a:txBody>
                  <a:tcPr/>
                </a:tc>
              </a:tr>
              <a:tr h="76806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পেয়ারা</a:t>
                      </a:r>
                      <a:r>
                        <a:rPr lang="en-US" sz="2400" dirty="0" smtClean="0"/>
                        <a:t> ,</a:t>
                      </a:r>
                      <a:r>
                        <a:rPr lang="en-US" sz="2400" dirty="0" err="1" smtClean="0"/>
                        <a:t>কামরাঙ্গা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এসকরবিক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এসিড</a:t>
                      </a:r>
                      <a:endParaRPr lang="en-US" sz="2800" dirty="0"/>
                    </a:p>
                  </a:txBody>
                  <a:tcPr/>
                </a:tc>
              </a:tr>
              <a:tr h="76806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চা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ট্যানিক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এসিড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6012" y="232013"/>
            <a:ext cx="918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</a:rPr>
              <a:t>বিভিন্ন</a:t>
            </a: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ফলে</a:t>
            </a: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উপস্থিত</a:t>
            </a: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এসিডের</a:t>
            </a: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নামঃ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090" y="272957"/>
            <a:ext cx="79793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অম্ল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এসিডঃ</a:t>
            </a:r>
            <a:r>
              <a:rPr lang="en-US" sz="2800" dirty="0"/>
              <a:t> 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সকল</a:t>
            </a:r>
            <a:r>
              <a:rPr lang="en-US" sz="2800" dirty="0"/>
              <a:t>  </a:t>
            </a:r>
            <a:r>
              <a:rPr lang="en-US" sz="2800" dirty="0" err="1"/>
              <a:t>রাসায়নিক</a:t>
            </a:r>
            <a:r>
              <a:rPr lang="en-US" sz="2800" dirty="0"/>
              <a:t>  </a:t>
            </a:r>
            <a:r>
              <a:rPr lang="en-US" sz="2800" dirty="0" err="1"/>
              <a:t>যৌগের</a:t>
            </a:r>
            <a:r>
              <a:rPr lang="en-US" sz="2800" dirty="0"/>
              <a:t> </a:t>
            </a:r>
            <a:r>
              <a:rPr lang="en-US" sz="2800" dirty="0" err="1"/>
              <a:t>মধ্য</a:t>
            </a:r>
            <a:r>
              <a:rPr lang="en-US" sz="2800" dirty="0"/>
              <a:t>  </a:t>
            </a:r>
            <a:r>
              <a:rPr lang="en-US" sz="2800" dirty="0" err="1"/>
              <a:t>এক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একাধিক</a:t>
            </a:r>
            <a:r>
              <a:rPr lang="en-US" sz="2800" dirty="0"/>
              <a:t> </a:t>
            </a:r>
            <a:r>
              <a:rPr lang="en-US" sz="2800" dirty="0" err="1"/>
              <a:t>হাইড্রোজেন</a:t>
            </a:r>
            <a:r>
              <a:rPr lang="en-US" sz="2800" dirty="0"/>
              <a:t> </a:t>
            </a:r>
            <a:r>
              <a:rPr lang="en-US" sz="2800" dirty="0" err="1"/>
              <a:t>পরমানু</a:t>
            </a:r>
            <a:r>
              <a:rPr lang="en-US" sz="2800" dirty="0"/>
              <a:t> </a:t>
            </a:r>
            <a:r>
              <a:rPr lang="en-US" sz="2800" dirty="0" err="1"/>
              <a:t>থাকে</a:t>
            </a:r>
            <a:r>
              <a:rPr lang="en-US" sz="2800" dirty="0"/>
              <a:t> </a:t>
            </a:r>
            <a:r>
              <a:rPr lang="en-US" sz="2800" dirty="0" err="1"/>
              <a:t>যারা</a:t>
            </a:r>
            <a:r>
              <a:rPr lang="en-US" sz="2800" dirty="0"/>
              <a:t>  </a:t>
            </a:r>
            <a:r>
              <a:rPr lang="en-US" sz="2800" dirty="0" err="1"/>
              <a:t>পানিতে</a:t>
            </a:r>
            <a:r>
              <a:rPr lang="en-US" sz="2800" dirty="0"/>
              <a:t>  H+ </a:t>
            </a:r>
            <a:r>
              <a:rPr lang="en-US" sz="2800" dirty="0" err="1"/>
              <a:t>আয়ন</a:t>
            </a:r>
            <a:r>
              <a:rPr lang="en-US" sz="2800" dirty="0"/>
              <a:t>  </a:t>
            </a:r>
            <a:r>
              <a:rPr lang="en-US" sz="2800" dirty="0" err="1"/>
              <a:t>উৎপন্ন</a:t>
            </a:r>
            <a:r>
              <a:rPr lang="en-US" sz="2800" dirty="0"/>
              <a:t>  </a:t>
            </a:r>
            <a:r>
              <a:rPr lang="en-US" sz="2800" dirty="0" err="1"/>
              <a:t>করে</a:t>
            </a:r>
            <a:r>
              <a:rPr lang="en-US" sz="2800" dirty="0"/>
              <a:t>  </a:t>
            </a:r>
            <a:r>
              <a:rPr lang="en-US" sz="2800" dirty="0" err="1"/>
              <a:t>সেই</a:t>
            </a:r>
            <a:r>
              <a:rPr lang="en-US" sz="2800" dirty="0"/>
              <a:t> </a:t>
            </a:r>
            <a:r>
              <a:rPr lang="en-US" sz="2800" dirty="0" err="1"/>
              <a:t>সকল</a:t>
            </a:r>
            <a:r>
              <a:rPr lang="en-US" sz="2800" dirty="0"/>
              <a:t>  </a:t>
            </a:r>
            <a:r>
              <a:rPr lang="en-US" sz="2800" dirty="0" err="1"/>
              <a:t>যৌগকে</a:t>
            </a:r>
            <a:r>
              <a:rPr lang="en-US" sz="2800" dirty="0"/>
              <a:t>  </a:t>
            </a:r>
            <a:r>
              <a:rPr lang="en-US" sz="2800" dirty="0" err="1"/>
              <a:t>অম্ল</a:t>
            </a:r>
            <a:r>
              <a:rPr lang="en-US" sz="2800" dirty="0"/>
              <a:t> 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এসিড</a:t>
            </a:r>
            <a:r>
              <a:rPr lang="en-US" sz="2800" dirty="0"/>
              <a:t>  </a:t>
            </a:r>
            <a:r>
              <a:rPr lang="en-US" sz="2800" dirty="0" err="1"/>
              <a:t>বলে</a:t>
            </a:r>
            <a:r>
              <a:rPr lang="en-US" sz="2800" dirty="0"/>
              <a:t>।</a:t>
            </a:r>
          </a:p>
          <a:p>
            <a:r>
              <a:rPr lang="en-US" sz="2800" dirty="0" err="1"/>
              <a:t>যেমনঃ</a:t>
            </a:r>
            <a:r>
              <a:rPr lang="en-US" sz="2800" dirty="0"/>
              <a:t>  </a:t>
            </a:r>
            <a:r>
              <a:rPr lang="en-US" sz="2800" dirty="0" err="1"/>
              <a:t>হাইড্রোক্লোরিক</a:t>
            </a:r>
            <a:r>
              <a:rPr lang="en-US" sz="2800" dirty="0"/>
              <a:t> </a:t>
            </a:r>
            <a:r>
              <a:rPr lang="en-US" sz="2800" dirty="0" err="1"/>
              <a:t>এসিড</a:t>
            </a:r>
            <a:r>
              <a:rPr lang="en-US" sz="2800" dirty="0"/>
              <a:t>( </a:t>
            </a:r>
            <a:r>
              <a:rPr lang="en-US" sz="2800" dirty="0" err="1"/>
              <a:t>HCl</a:t>
            </a:r>
            <a:r>
              <a:rPr lang="en-US" sz="2800" dirty="0"/>
              <a:t> ) </a:t>
            </a:r>
            <a:r>
              <a:rPr lang="en-US" sz="2800" dirty="0" err="1"/>
              <a:t>পানিতে</a:t>
            </a:r>
            <a:r>
              <a:rPr lang="en-US" sz="2800" dirty="0"/>
              <a:t>  H+ </a:t>
            </a:r>
            <a:r>
              <a:rPr lang="en-US" sz="2800" dirty="0" err="1"/>
              <a:t>উৎপন্ন</a:t>
            </a:r>
            <a:r>
              <a:rPr lang="en-US" sz="2800" dirty="0"/>
              <a:t>  </a:t>
            </a:r>
            <a:r>
              <a:rPr lang="en-US" sz="2800" dirty="0" err="1"/>
              <a:t>করে</a:t>
            </a:r>
            <a:r>
              <a:rPr lang="en-US" sz="2800" dirty="0"/>
              <a:t> ।</a:t>
            </a:r>
          </a:p>
          <a:p>
            <a:r>
              <a:rPr lang="en-US" sz="2800" dirty="0" err="1"/>
              <a:t>HCl</a:t>
            </a:r>
            <a:r>
              <a:rPr lang="en-US" sz="2800" dirty="0"/>
              <a:t> = H</a:t>
            </a:r>
            <a:r>
              <a:rPr lang="en-US" sz="2800" baseline="30000" dirty="0"/>
              <a:t>+</a:t>
            </a:r>
            <a:r>
              <a:rPr lang="en-US" sz="2800" dirty="0"/>
              <a:t>  +   </a:t>
            </a:r>
            <a:r>
              <a:rPr lang="en-US" sz="2800" dirty="0" err="1"/>
              <a:t>Cl</a:t>
            </a:r>
            <a:r>
              <a:rPr lang="en-US" sz="2800" dirty="0"/>
              <a:t> </a:t>
            </a:r>
            <a:r>
              <a:rPr lang="en-US" baseline="30000" dirty="0"/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10" y="3749457"/>
            <a:ext cx="63644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ক্ষারক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এবং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ক্ষারঃ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ধাতব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অক্সাইড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হাইড্রোক্সাইডকে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ক্ষারক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বলে</a:t>
            </a:r>
            <a:r>
              <a:rPr lang="en-US" sz="2800" dirty="0">
                <a:solidFill>
                  <a:srgbClr val="FF0000"/>
                </a:solidFill>
              </a:rPr>
              <a:t> ।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যেমনঃ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MgO,Al</a:t>
            </a:r>
            <a:r>
              <a:rPr lang="en-US" sz="2800" dirty="0">
                <a:solidFill>
                  <a:srgbClr val="FF0000"/>
                </a:solidFill>
              </a:rPr>
              <a:t>(OH)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NaOH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সকল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যৌগ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পানিতে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দ্রবীভূত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হয়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এবং</a:t>
            </a:r>
            <a:r>
              <a:rPr lang="en-US" sz="2800" dirty="0">
                <a:solidFill>
                  <a:srgbClr val="FF0000"/>
                </a:solidFill>
              </a:rPr>
              <a:t>  OH- </a:t>
            </a:r>
            <a:r>
              <a:rPr lang="en-US" sz="2800" dirty="0" err="1">
                <a:solidFill>
                  <a:srgbClr val="FF0000"/>
                </a:solidFill>
              </a:rPr>
              <a:t>আয়ন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উৎপন্ন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করে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তারা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ক্ষার</a:t>
            </a:r>
            <a:r>
              <a:rPr lang="en-US" sz="2800" dirty="0">
                <a:solidFill>
                  <a:srgbClr val="FF0000"/>
                </a:solidFill>
              </a:rPr>
              <a:t> ।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যেমনঃ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NaOH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" y="153331"/>
            <a:ext cx="3656462" cy="2011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51" y="3775707"/>
            <a:ext cx="5147553" cy="2870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83" b="84722" l="28125" r="41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29874" r="56852" b="15038"/>
          <a:stretch/>
        </p:blipFill>
        <p:spPr>
          <a:xfrm>
            <a:off x="11303832" y="443336"/>
            <a:ext cx="888168" cy="1477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86806" l="61875" r="759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21" t="30831" r="22954" b="15708"/>
          <a:stretch/>
        </p:blipFill>
        <p:spPr>
          <a:xfrm>
            <a:off x="6712351" y="3775707"/>
            <a:ext cx="911248" cy="144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84" y="286604"/>
            <a:ext cx="660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solidFill>
                  <a:schemeClr val="bg1"/>
                </a:solidFill>
              </a:rPr>
              <a:t>একক</a:t>
            </a:r>
            <a:r>
              <a:rPr lang="en-US" sz="5400" i="1" dirty="0">
                <a:solidFill>
                  <a:schemeClr val="bg1"/>
                </a:solidFill>
              </a:rPr>
              <a:t> </a:t>
            </a:r>
            <a:r>
              <a:rPr lang="en-US" sz="5400" i="1" dirty="0" err="1">
                <a:solidFill>
                  <a:schemeClr val="bg1"/>
                </a:solidFill>
              </a:rPr>
              <a:t>কাজঃ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884" y="2402007"/>
            <a:ext cx="9312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০১।এসিডের </a:t>
            </a:r>
            <a:r>
              <a:rPr lang="en-US" sz="3200" dirty="0" err="1">
                <a:solidFill>
                  <a:srgbClr val="FFFF00"/>
                </a:solidFill>
              </a:rPr>
              <a:t>সংজ্ঞা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>
                <a:solidFill>
                  <a:srgbClr val="FFFF00"/>
                </a:solidFill>
              </a:rPr>
              <a:t>লিখ</a:t>
            </a:r>
            <a:r>
              <a:rPr lang="en-US" sz="3200" dirty="0">
                <a:solidFill>
                  <a:srgbClr val="FFFF00"/>
                </a:solidFill>
              </a:rPr>
              <a:t> ।</a:t>
            </a:r>
          </a:p>
          <a:p>
            <a:r>
              <a:rPr lang="en-US" sz="3200" dirty="0">
                <a:solidFill>
                  <a:srgbClr val="FFFF00"/>
                </a:solidFill>
              </a:rPr>
              <a:t>০২।লেবুতে </a:t>
            </a:r>
            <a:r>
              <a:rPr lang="en-US" sz="3200" dirty="0" err="1">
                <a:solidFill>
                  <a:srgbClr val="FFFF00"/>
                </a:solidFill>
              </a:rPr>
              <a:t>কি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>
                <a:solidFill>
                  <a:srgbClr val="FFFF00"/>
                </a:solidFill>
              </a:rPr>
              <a:t>এসিড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>
                <a:solidFill>
                  <a:srgbClr val="FFFF00"/>
                </a:solidFill>
              </a:rPr>
              <a:t>থাকে</a:t>
            </a:r>
            <a:r>
              <a:rPr lang="en-US" sz="3200" dirty="0">
                <a:solidFill>
                  <a:srgbClr val="FFFF00"/>
                </a:solidFill>
              </a:rPr>
              <a:t> ।</a:t>
            </a:r>
          </a:p>
          <a:p>
            <a:r>
              <a:rPr lang="en-US" sz="3200" dirty="0">
                <a:solidFill>
                  <a:srgbClr val="FFFF00"/>
                </a:solidFill>
              </a:rPr>
              <a:t>০৩। </a:t>
            </a:r>
            <a:r>
              <a:rPr lang="en-US" sz="3200" dirty="0" err="1">
                <a:solidFill>
                  <a:srgbClr val="FFFF00"/>
                </a:solidFill>
              </a:rPr>
              <a:t>ক্ষারের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>
                <a:solidFill>
                  <a:srgbClr val="FFFF00"/>
                </a:solidFill>
              </a:rPr>
              <a:t>মধ্যে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কোন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>
                <a:solidFill>
                  <a:srgbClr val="FFFF00"/>
                </a:solidFill>
              </a:rPr>
              <a:t>আয়ন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>
                <a:solidFill>
                  <a:srgbClr val="FFFF00"/>
                </a:solidFill>
              </a:rPr>
              <a:t>থাকে</a:t>
            </a:r>
            <a:r>
              <a:rPr lang="en-US" sz="3200" dirty="0">
                <a:solidFill>
                  <a:srgbClr val="FFFF0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0632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228</TotalTime>
  <Words>361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37</cp:revision>
  <dcterms:created xsi:type="dcterms:W3CDTF">2019-03-17T07:01:22Z</dcterms:created>
  <dcterms:modified xsi:type="dcterms:W3CDTF">2019-03-18T06:15:27Z</dcterms:modified>
</cp:coreProperties>
</file>