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21FB12-AD7E-4E0A-8827-AB2C2A9B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36B0B3D-FF31-4BAB-9D8B-629A52FBB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F0E16C-F511-4781-A539-17D8B952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552D1F-EF3D-4D1F-93B2-73A2740C4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5248E3-53FE-4BE5-AD05-D44E5EBA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96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BBB9E0-1C42-43DA-9AC3-01DB93DD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46661F9-C973-4CA3-B470-CD1E68250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8075F3-C2AB-475B-8EDE-FBD7A948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91B799-EF1E-4911-9B7F-1E3BC187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F99F3E-643B-4FF8-BF00-6E6A0530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18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90735B7-5291-42AD-B2F4-B870A9371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18040C9-EA12-4104-9552-B0E23768D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8D1E70-8825-439C-BC22-ABE586162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145F0-043B-4506-8DAE-2047A42A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AC46F4-DA23-410A-8918-B0B58CF7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37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FF6C26-30F6-4BAB-8755-1BA6FB8E0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4890B3-A9B2-43A2-A276-A9EF741E2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BF2598-089D-43BC-BF79-2D2E6C68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4BB8B9-5B73-4276-B546-CB153FF7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0726C6-8CFE-4C32-8E1E-A9871F8E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03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E09BFE-A79A-4AC7-A733-AC0E3304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AC2117-3F25-4F3E-BD08-B3106A910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91C6F9-2CE1-41EF-BA3D-484F5D8A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3EFC5D-4356-4FFC-A231-2FC3DA08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81B00E-9D16-4489-A2F1-0C435449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96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0FFC2D-59EB-4CD6-92CD-8BF26407D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5BE837-0B96-472C-9033-F2526E5F0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03BBF3-9703-4453-BC84-C36B21C0B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A3D5FA-3596-4422-9635-6E639D4A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B94815-7536-41C5-84F3-C4D923E4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8E642A-6693-474D-9A93-A37BED7B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98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4A3791-174F-4448-96B8-B4CF21B9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85B290-983D-4021-AE6F-A8644F12A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1A76A24-A5DA-487E-A606-18311F98F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1573746-F0ED-4720-AC14-9ED609ECF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5AFE571-A3DF-41DA-93CF-B2C0B305B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AD7BAC6-537F-4511-A320-DC9AA770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D8FE307-D1FD-4036-B19C-BE0BD6A6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A782AD5-B7AD-49F2-B298-6624AE1A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7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CCCC65-B9E9-4A1F-93DD-96FE3FCA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2634D68-F240-44E3-ACF6-4C2C833F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8170698-B41E-4BC4-87AB-BDF22C8E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D7124D6-9955-42B7-ABC1-C665E953F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31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336FBBC-726C-4D62-8384-E1672877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3E845C-098A-453B-A6F0-B869029B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40C797-9D4D-4533-AB68-BEE1C523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4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0C7183-B65C-458F-A51D-7F7E7511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462C92-9FEF-4537-BCE6-E27D19DD5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BDA19D-D5F8-46BD-9E6C-2FADA0DCC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EE9F36-4218-4F1C-B22B-74AD9A51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4FF3EC-5C75-4382-92F3-20E90473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25F34F-5C37-4713-82B2-F9BE0CCF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5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AC0FD7-0D0E-45A0-8B14-B19DE16F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88759E-FF08-4F2D-B886-FDC28323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E5E373-FBCD-4997-89B9-7701ECD44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F2F066-7A36-4826-A58E-C6AF5950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9B4663B-4EBA-4E10-A93B-8CEBBAD5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199BE1-6482-436E-8672-31C8410E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4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BA725F-F0B2-48B3-A9FD-E34D1B9E8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478AB0-A3E6-4B17-848C-66382180B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2FB6EB-A2AA-4F30-A1BA-4EB0F539C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D7F7-5B4D-41D4-BF34-AB1EE57E51F6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689FAE-A1E7-44C2-A9CF-BE1A034A1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70A905-4F61-45D0-B90E-F5184C4BF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0035-3ACD-436D-B2BE-0F6ABFBC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87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A305FED-2213-4DA0-A1A3-848376198E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1" y="581891"/>
            <a:ext cx="8697190" cy="484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7397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D8E35E-EF43-4453-B9F8-BC17DFD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6" y="365125"/>
            <a:ext cx="11772900" cy="1325563"/>
          </a:xfrm>
        </p:spPr>
        <p:txBody>
          <a:bodyPr>
            <a:normAutofit/>
          </a:bodyPr>
          <a:lstStyle/>
          <a:p>
            <a:pPr algn="ctr"/>
            <a:r>
              <a:rPr lang="bn-IN" sz="6000" b="1" dirty="0" smtClean="0"/>
              <a:t>আগ্নেয় </a:t>
            </a:r>
            <a:r>
              <a:rPr lang="bn-IN" sz="6000" b="1" dirty="0"/>
              <a:t>পর্বত</a:t>
            </a:r>
            <a:endParaRPr lang="en-US" sz="6000" b="1" dirty="0"/>
          </a:p>
        </p:txBody>
      </p:sp>
      <p:pic>
        <p:nvPicPr>
          <p:cNvPr id="4098" name="Picture 2" descr="Where to find volcanoes? Social Studies for kids">
            <a:extLst>
              <a:ext uri="{FF2B5EF4-FFF2-40B4-BE49-F238E27FC236}">
                <a16:creationId xmlns="" xmlns:a16="http://schemas.microsoft.com/office/drawing/2014/main" id="{37BC6EDA-8C63-4C03-A41B-EE4E6B14CC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386" y="2002594"/>
            <a:ext cx="5669087" cy="458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olcano eruptions in Alaska could cause trans-Atlantic chaos for airlines">
            <a:extLst>
              <a:ext uri="{FF2B5EF4-FFF2-40B4-BE49-F238E27FC236}">
                <a16:creationId xmlns="" xmlns:a16="http://schemas.microsoft.com/office/drawing/2014/main" id="{B8881723-4F9B-4071-B8C3-804CE97F8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0473" y="2002594"/>
            <a:ext cx="6306720" cy="455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31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8B219F-0447-47F8-A00D-469A41D8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55" y="365125"/>
            <a:ext cx="11596254" cy="1325563"/>
          </a:xfrm>
        </p:spPr>
        <p:txBody>
          <a:bodyPr>
            <a:normAutofit/>
          </a:bodyPr>
          <a:lstStyle/>
          <a:p>
            <a:pPr algn="ctr"/>
            <a:r>
              <a:rPr lang="bn-IN" sz="5400" b="1" dirty="0" smtClean="0"/>
              <a:t>চ্যুতি-স্তুপ </a:t>
            </a:r>
            <a:r>
              <a:rPr lang="bn-IN" sz="5400" b="1" dirty="0"/>
              <a:t>পর্বত</a:t>
            </a:r>
            <a:endParaRPr lang="en-US" sz="5400" b="1" dirty="0"/>
          </a:p>
        </p:txBody>
      </p:sp>
      <p:pic>
        <p:nvPicPr>
          <p:cNvPr id="5122" name="Picture 2" descr="Horst and Graben (U.S. National Park Service)">
            <a:extLst>
              <a:ext uri="{FF2B5EF4-FFF2-40B4-BE49-F238E27FC236}">
                <a16:creationId xmlns="" xmlns:a16="http://schemas.microsoft.com/office/drawing/2014/main" id="{95FB237A-101A-4061-ABE6-47F0E6F48E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726" y="1910556"/>
            <a:ext cx="5829301" cy="46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Travel To The Black Forest Germany | Save A Train">
            <a:extLst>
              <a:ext uri="{FF2B5EF4-FFF2-40B4-BE49-F238E27FC236}">
                <a16:creationId xmlns="" xmlns:a16="http://schemas.microsoft.com/office/drawing/2014/main" id="{DAC7E5BA-E90F-465A-82E8-5B2651C6D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5718" y="1910556"/>
            <a:ext cx="5688821" cy="461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85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6BCC-2A1A-4C2E-BCDA-A1583B6B4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7" y="365125"/>
            <a:ext cx="11783291" cy="1325563"/>
          </a:xfrm>
        </p:spPr>
        <p:txBody>
          <a:bodyPr>
            <a:normAutofit/>
          </a:bodyPr>
          <a:lstStyle/>
          <a:p>
            <a:pPr algn="ctr"/>
            <a:r>
              <a:rPr lang="bn-IN" sz="6000" b="1" dirty="0" smtClean="0"/>
              <a:t>ল্যকোলিথ </a:t>
            </a:r>
            <a:r>
              <a:rPr lang="bn-IN" sz="6000" b="1" dirty="0"/>
              <a:t>পর্বত</a:t>
            </a:r>
            <a:endParaRPr lang="en-US" sz="6000" b="1" dirty="0"/>
          </a:p>
        </p:txBody>
      </p:sp>
      <p:pic>
        <p:nvPicPr>
          <p:cNvPr id="6146" name="Picture 2" descr="East Lothian laccolith">
            <a:extLst>
              <a:ext uri="{FF2B5EF4-FFF2-40B4-BE49-F238E27FC236}">
                <a16:creationId xmlns="" xmlns:a16="http://schemas.microsoft.com/office/drawing/2014/main" id="{769FAC44-B393-4083-8C01-4836C5CB9E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15" y="1828800"/>
            <a:ext cx="5982584" cy="47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enry Mountains, Utah">
            <a:extLst>
              <a:ext uri="{FF2B5EF4-FFF2-40B4-BE49-F238E27FC236}">
                <a16:creationId xmlns="" xmlns:a16="http://schemas.microsoft.com/office/drawing/2014/main" id="{2E92F14F-6997-4DA6-9F16-BCB1D6E9F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39192"/>
            <a:ext cx="5982585" cy="467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72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FC54C92F-A912-4AD5-A1CC-9C4C1D63FF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8015867"/>
              </p:ext>
            </p:extLst>
          </p:nvPr>
        </p:nvGraphicFramePr>
        <p:xfrm>
          <a:off x="249382" y="644237"/>
          <a:ext cx="11738934" cy="441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082">
                  <a:extLst>
                    <a:ext uri="{9D8B030D-6E8A-4147-A177-3AD203B41FA5}">
                      <a16:colId xmlns="" xmlns:a16="http://schemas.microsoft.com/office/drawing/2014/main" val="2533163418"/>
                    </a:ext>
                  </a:extLst>
                </a:gridCol>
                <a:gridCol w="2389100">
                  <a:extLst>
                    <a:ext uri="{9D8B030D-6E8A-4147-A177-3AD203B41FA5}">
                      <a16:colId xmlns="" xmlns:a16="http://schemas.microsoft.com/office/drawing/2014/main" val="586424946"/>
                    </a:ext>
                  </a:extLst>
                </a:gridCol>
                <a:gridCol w="2912588">
                  <a:extLst>
                    <a:ext uri="{9D8B030D-6E8A-4147-A177-3AD203B41FA5}">
                      <a16:colId xmlns="" xmlns:a16="http://schemas.microsoft.com/office/drawing/2014/main" val="681561552"/>
                    </a:ext>
                  </a:extLst>
                </a:gridCol>
                <a:gridCol w="2854724">
                  <a:extLst>
                    <a:ext uri="{9D8B030D-6E8A-4147-A177-3AD203B41FA5}">
                      <a16:colId xmlns="" xmlns:a16="http://schemas.microsoft.com/office/drawing/2014/main" val="3173657307"/>
                    </a:ext>
                  </a:extLst>
                </a:gridCol>
                <a:gridCol w="2304440">
                  <a:extLst>
                    <a:ext uri="{9D8B030D-6E8A-4147-A177-3AD203B41FA5}">
                      <a16:colId xmlns="" xmlns:a16="http://schemas.microsoft.com/office/drawing/2014/main" val="587491800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solidFill>
                            <a:schemeClr val="tx1"/>
                          </a:solidFill>
                          <a:latin typeface="SonkhoMJ" pitchFamily="2" charset="0"/>
                        </a:rPr>
                        <a:t>ক্রমিক</a:t>
                      </a:r>
                      <a:endParaRPr lang="en-US" sz="2400" dirty="0">
                        <a:solidFill>
                          <a:schemeClr val="tx1"/>
                        </a:solidFill>
                        <a:latin typeface="Sonkh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solidFill>
                            <a:schemeClr val="tx1"/>
                          </a:solidFill>
                        </a:rPr>
                        <a:t>   পর্বতের নাম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</a:rPr>
                        <a:t>উৎপত্তির </a:t>
                      </a:r>
                      <a:r>
                        <a:rPr lang="bn-IN" sz="2400" dirty="0">
                          <a:solidFill>
                            <a:schemeClr val="tx1"/>
                          </a:solidFill>
                        </a:rPr>
                        <a:t>কারণ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solidFill>
                            <a:schemeClr val="tx1"/>
                          </a:solidFill>
                        </a:rPr>
                        <a:t>           বৈশিষ্ঠ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>
                          <a:solidFill>
                            <a:schemeClr val="tx1"/>
                          </a:solidFill>
                        </a:rPr>
                        <a:t>উদাহরণ (দেশের নামসহ)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459124"/>
                  </a:ext>
                </a:extLst>
              </a:tr>
              <a:tr h="806924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/>
                        <a:t>০১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7727443"/>
                  </a:ext>
                </a:extLst>
              </a:tr>
              <a:tr h="806924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/>
                        <a:t>০২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8559395"/>
                  </a:ext>
                </a:extLst>
              </a:tr>
              <a:tr h="806924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/>
                        <a:t>০৩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1129442"/>
                  </a:ext>
                </a:extLst>
              </a:tr>
              <a:tr h="806924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/>
                        <a:t>০৪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5032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10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A9AD7-95F4-4EB5-B4A4-25AE5F9F9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          </a:t>
            </a:r>
            <a:r>
              <a:rPr lang="bn-IN" b="1" dirty="0"/>
              <a:t>বাড়ীর কাজ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E7C5C4-1161-4E65-ADA2-0E356C4A9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600" dirty="0"/>
              <a:t>আগ্নেয় পর্বত ও ল্যাকোলিথ পর্বতের চিত্র অংকন করে এই দুই </a:t>
            </a:r>
            <a:r>
              <a:rPr lang="bn-IN" sz="3600" dirty="0" smtClean="0"/>
              <a:t>পর্বত</a:t>
            </a:r>
            <a:endParaRPr lang="bn-IN" sz="3600" dirty="0"/>
          </a:p>
          <a:p>
            <a:r>
              <a:rPr lang="bn-IN" sz="3600" dirty="0"/>
              <a:t>সৃষ্টির বৈপরিত্য আলোচনা কর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5003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ধন্যবাদ | শিক্ষক বাতায়ন">
            <a:extLst>
              <a:ext uri="{FF2B5EF4-FFF2-40B4-BE49-F238E27FC236}">
                <a16:creationId xmlns="" xmlns:a16="http://schemas.microsoft.com/office/drawing/2014/main" id="{99835660-646F-49F3-94F0-24CEC5C009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027" y="457200"/>
            <a:ext cx="11294918" cy="616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1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3FC08E-1367-47F4-AB2F-4228AD14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>
                <a:latin typeface="SutonnyMJ" pitchFamily="2" charset="0"/>
              </a:rPr>
              <a:t>পরিচিতি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0651B9-A40B-414A-A19D-9DFB9B67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>
                <a:latin typeface="SutonnyMJ" pitchFamily="2" charset="0"/>
              </a:rPr>
              <a:t>মোঃসাহিদুজ্জামান                 </a:t>
            </a:r>
            <a:r>
              <a:rPr lang="en-US" dirty="0" smtClean="0">
                <a:latin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</a:rPr>
              <a:t>       </a:t>
            </a:r>
            <a:r>
              <a:rPr lang="bn-IN" dirty="0" smtClean="0">
                <a:latin typeface="SutonnyMJ" pitchFamily="2" charset="0"/>
              </a:rPr>
              <a:t>শ্রেণিঃদশম</a:t>
            </a:r>
            <a:endParaRPr lang="bn-IN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bn-IN" dirty="0">
                <a:latin typeface="SutonnyMJ" pitchFamily="2" charset="0"/>
              </a:rPr>
              <a:t>সহঃশিক্ষক                     </a:t>
            </a:r>
            <a:r>
              <a:rPr lang="en-US" dirty="0" smtClean="0">
                <a:latin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</a:rPr>
              <a:t>       </a:t>
            </a:r>
            <a:r>
              <a:rPr lang="bn-IN" dirty="0" smtClean="0">
                <a:latin typeface="SutonnyMJ" pitchFamily="2" charset="0"/>
              </a:rPr>
              <a:t>বিষয়ঃভূগোল </a:t>
            </a:r>
            <a:r>
              <a:rPr lang="bn-IN" dirty="0">
                <a:latin typeface="SutonnyMJ" pitchFamily="2" charset="0"/>
              </a:rPr>
              <a:t>ও পরিবেশ           </a:t>
            </a:r>
          </a:p>
          <a:p>
            <a:pPr marL="0" indent="0">
              <a:buNone/>
            </a:pPr>
            <a:r>
              <a:rPr lang="bn-IN" dirty="0">
                <a:latin typeface="SutonnyMJ" pitchFamily="2" charset="0"/>
              </a:rPr>
              <a:t>হাট বারোবাজার মাধ্যমিক বিদ্যালয়</a:t>
            </a:r>
            <a:r>
              <a:rPr lang="en-US" dirty="0">
                <a:latin typeface="SutonnyMJ" pitchFamily="2" charset="0"/>
              </a:rPr>
              <a:t>         </a:t>
            </a:r>
            <a:r>
              <a:rPr lang="en-US" dirty="0" smtClean="0">
                <a:latin typeface="SutonnyMJ" pitchFamily="2" charset="0"/>
              </a:rPr>
              <a:t>  </a:t>
            </a:r>
            <a:r>
              <a:rPr lang="en-US" sz="2400" dirty="0" err="1">
                <a:latin typeface="SutonnyMJ" pitchFamily="2" charset="0"/>
              </a:rPr>
              <a:t>অধ্যায়ঃ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bn-IN" sz="2400" dirty="0">
                <a:latin typeface="SutonnyMJ" pitchFamily="2" charset="0"/>
              </a:rPr>
              <a:t>চতুর্থ </a:t>
            </a:r>
            <a:endParaRPr lang="bn-IN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SushreeMJ" pitchFamily="2" charset="0"/>
              </a:rPr>
              <a:t>  </a:t>
            </a: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  <a:p>
            <a:pPr marL="0" indent="0">
              <a:buNone/>
            </a:pPr>
            <a:endParaRPr lang="bn-IN" dirty="0">
              <a:latin typeface="Su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00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 of the best books about mountains – for a virtual climb | Travel | The  Guardian">
            <a:extLst>
              <a:ext uri="{FF2B5EF4-FFF2-40B4-BE49-F238E27FC236}">
                <a16:creationId xmlns="" xmlns:a16="http://schemas.microsoft.com/office/drawing/2014/main" id="{A7633C9D-DE98-41C9-B799-FAA5187ED5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808" y="436418"/>
            <a:ext cx="11326091" cy="605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42412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56DE9-88B7-47E9-9144-C5557E78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9548"/>
          </a:xfrm>
        </p:spPr>
        <p:txBody>
          <a:bodyPr>
            <a:normAutofit/>
          </a:bodyPr>
          <a:lstStyle/>
          <a:p>
            <a:r>
              <a:rPr lang="bn-IN" dirty="0"/>
              <a:t>               </a:t>
            </a:r>
            <a:r>
              <a:rPr lang="bn-IN" sz="16600" dirty="0"/>
              <a:t>পর্বত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xmlns="" val="40544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8EBC31-550E-4E2F-9156-357B3F10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শিখন ফলঃ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B55068-C617-4584-BA03-E1133B180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/>
              <a:t>আজকের পাঠ শেষে শিক্ষার্থীরা-</a:t>
            </a:r>
          </a:p>
          <a:p>
            <a:pPr marL="0" indent="0">
              <a:buNone/>
            </a:pPr>
            <a:r>
              <a:rPr lang="bn-IN" dirty="0"/>
              <a:t>১।পাহাড় ও পর্বতের সংজ্ঞা বলতে পারবে ।</a:t>
            </a:r>
          </a:p>
          <a:p>
            <a:pPr marL="0" indent="0">
              <a:buNone/>
            </a:pPr>
            <a:r>
              <a:rPr lang="bn-IN" dirty="0"/>
              <a:t>২। পাহাড় ও পর্বতের পার্থক্য বলতে পারবে ।</a:t>
            </a:r>
          </a:p>
          <a:p>
            <a:pPr marL="0" indent="0">
              <a:buNone/>
            </a:pPr>
            <a:r>
              <a:rPr lang="bn-IN" dirty="0"/>
              <a:t>৩।পর্বতের শ্রেণি বিভাগ করতে পারবে ।</a:t>
            </a:r>
          </a:p>
          <a:p>
            <a:pPr marL="0" indent="0">
              <a:buNone/>
            </a:pPr>
            <a:r>
              <a:rPr lang="bn-IN" dirty="0"/>
              <a:t>৪।বিভিন্ন প্রকার পর্বতের গঠন ও বৈশিষঠ বর্ণনা করতে পারবে 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8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EB2543-1C03-471F-AB63-45953B67C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/>
              <a:t>পাহাড় ও পর্বতের পার্থক্যঃ</a:t>
            </a:r>
          </a:p>
          <a:p>
            <a:pPr marL="0" indent="0">
              <a:buNone/>
            </a:pPr>
            <a:r>
              <a:rPr lang="bn-IN" dirty="0"/>
              <a:t> </a:t>
            </a:r>
          </a:p>
          <a:p>
            <a:pPr marL="0" indent="0">
              <a:buNone/>
            </a:pPr>
            <a:r>
              <a:rPr lang="bn-IN" dirty="0"/>
              <a:t>১০০০ মিটারের বেশি উচ্চতা সম্পন্ন শিলা স্তুপ হল পর্বত এবং</a:t>
            </a:r>
          </a:p>
          <a:p>
            <a:pPr marL="0" indent="0">
              <a:buNone/>
            </a:pPr>
            <a:r>
              <a:rPr lang="bn-IN" dirty="0"/>
              <a:t>৬০০ থেকে ১০০০ মিটার পর্যন্ত উচ্চতা সম্পন্ন শিলা স্তুপ হল পাহাড়।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0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C46FFA-8C3A-4702-8E9D-1F86B42B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b="1" dirty="0"/>
              <a:t>পর্বতঃ</a:t>
            </a:r>
            <a:r>
              <a:rPr lang="bn-IN" dirty="0"/>
              <a:t> সমুদ্র সমতল থেকে অনেক উঁচুতে খাড়া ঢাল বিশিষ্ঠ </a:t>
            </a:r>
            <a:r>
              <a:rPr lang="bn-IN" dirty="0" smtClean="0"/>
              <a:t>শিল</a:t>
            </a:r>
            <a:r>
              <a:rPr lang="en-US" dirty="0" smtClean="0"/>
              <a:t>া                    	  </a:t>
            </a:r>
            <a:r>
              <a:rPr lang="bn-IN" dirty="0" smtClean="0"/>
              <a:t>স্তুপকে</a:t>
            </a:r>
            <a:r>
              <a:rPr lang="en-US" dirty="0" smtClean="0"/>
              <a:t> </a:t>
            </a:r>
            <a:r>
              <a:rPr lang="bn-IN" dirty="0" smtClean="0"/>
              <a:t>পর্বত </a:t>
            </a:r>
            <a:r>
              <a:rPr lang="bn-IN" dirty="0"/>
              <a:t>বলে।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b="1" dirty="0"/>
              <a:t>পাহাড়ঃ </a:t>
            </a:r>
            <a:r>
              <a:rPr lang="bn-IN" dirty="0"/>
              <a:t>পর্বত থেকে কম উচ্চতা বিশিষ্ঠ শিলা স্তুপকে পাহাড় বলে</a:t>
            </a:r>
            <a:r>
              <a:rPr lang="bn-IN" dirty="0" smtClean="0"/>
              <a:t>।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3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46756-C762-45FB-AA68-CA023F91F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       পর্বতের শ্রেণি বিভাগঃ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F9E9A2-D1A1-4D6B-9B0E-06718C2B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/>
              <a:t>উৎপত্তিগত বৈশিষ্ঠ ও গঠনপ্রকৃতি অনুসারে পর্বত প্রধানত চার প্রকার।</a:t>
            </a:r>
          </a:p>
          <a:p>
            <a:r>
              <a:rPr lang="bn-IN" dirty="0"/>
              <a:t>যেমন—</a:t>
            </a:r>
          </a:p>
          <a:p>
            <a:r>
              <a:rPr lang="bn-IN" dirty="0"/>
              <a:t>১।ভঙ্গিল পর্বত (</a:t>
            </a:r>
            <a:r>
              <a:rPr lang="en-US" dirty="0"/>
              <a:t>Fold Mountains)</a:t>
            </a:r>
            <a:endParaRPr lang="bn-IN" dirty="0"/>
          </a:p>
          <a:p>
            <a:r>
              <a:rPr lang="bn-IN" dirty="0"/>
              <a:t>২।আগ্নেয় পর্বত</a:t>
            </a:r>
            <a:r>
              <a:rPr lang="en-US" dirty="0"/>
              <a:t>    (Volcanic Mountains)</a:t>
            </a:r>
            <a:endParaRPr lang="bn-IN" dirty="0"/>
          </a:p>
          <a:p>
            <a:r>
              <a:rPr lang="bn-IN" dirty="0"/>
              <a:t>৩।চ্যুতি-স্তুপ পর্বত</a:t>
            </a:r>
            <a:r>
              <a:rPr lang="en-US" dirty="0"/>
              <a:t>  (Fault-block Mountains)</a:t>
            </a:r>
            <a:endParaRPr lang="bn-IN" dirty="0"/>
          </a:p>
          <a:p>
            <a:r>
              <a:rPr lang="bn-IN" dirty="0"/>
              <a:t>৪।ল্যাকোলিথ পর্বত</a:t>
            </a:r>
            <a:r>
              <a:rPr lang="en-US" dirty="0"/>
              <a:t>   (Dome/Laccolith Mountains)</a:t>
            </a:r>
          </a:p>
        </p:txBody>
      </p:sp>
    </p:spTree>
    <p:extLst>
      <p:ext uri="{BB962C8B-B14F-4D97-AF65-F5344CB8AC3E}">
        <p14:creationId xmlns:p14="http://schemas.microsoft.com/office/powerpoint/2010/main" xmlns="" val="4059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8F0E34-8149-401F-9E8C-4BDC4E57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5" y="343860"/>
            <a:ext cx="11679381" cy="1325563"/>
          </a:xfrm>
        </p:spPr>
        <p:txBody>
          <a:bodyPr>
            <a:normAutofit/>
          </a:bodyPr>
          <a:lstStyle/>
          <a:p>
            <a:pPr algn="ctr"/>
            <a:r>
              <a:rPr lang="bn-IN" sz="5400" b="1" dirty="0" smtClean="0"/>
              <a:t>ভঙ্গিল </a:t>
            </a:r>
            <a:r>
              <a:rPr lang="bn-IN" sz="5400" b="1" dirty="0"/>
              <a:t>পর্বত</a:t>
            </a:r>
            <a:endParaRPr lang="en-US" sz="5400" b="1" dirty="0"/>
          </a:p>
        </p:txBody>
      </p:sp>
      <p:pic>
        <p:nvPicPr>
          <p:cNvPr id="3074" name="Picture 2" descr="What are fold mountains? - Quora">
            <a:extLst>
              <a:ext uri="{FF2B5EF4-FFF2-40B4-BE49-F238E27FC236}">
                <a16:creationId xmlns="" xmlns:a16="http://schemas.microsoft.com/office/drawing/2014/main" id="{277B2A8A-36AF-4341-8A36-9923215514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122" y="2039032"/>
            <a:ext cx="5869616" cy="423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iday fold: just Kidding - Mountain Beltway - AGU Blogosphere">
            <a:extLst>
              <a:ext uri="{FF2B5EF4-FFF2-40B4-BE49-F238E27FC236}">
                <a16:creationId xmlns="" xmlns:a16="http://schemas.microsoft.com/office/drawing/2014/main" id="{C7F0D43B-EC1D-408D-A80D-724A9E2FC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7738" y="2015837"/>
            <a:ext cx="5688679" cy="42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36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179</Words>
  <Application>Microsoft Office PowerPoint</Application>
  <PresentationFormat>Custom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</vt:lpstr>
      <vt:lpstr>Slide 3</vt:lpstr>
      <vt:lpstr>               পর্বত</vt:lpstr>
      <vt:lpstr>শিখন ফলঃ</vt:lpstr>
      <vt:lpstr>Slide 6</vt:lpstr>
      <vt:lpstr>Slide 7</vt:lpstr>
      <vt:lpstr>       পর্বতের শ্রেণি বিভাগঃ</vt:lpstr>
      <vt:lpstr>ভঙ্গিল পর্বত</vt:lpstr>
      <vt:lpstr>আগ্নেয় পর্বত</vt:lpstr>
      <vt:lpstr>চ্যুতি-স্তুপ পর্বত</vt:lpstr>
      <vt:lpstr>ল্যকোলিথ পর্বত</vt:lpstr>
      <vt:lpstr>Slide 13</vt:lpstr>
      <vt:lpstr>          বাড়ীর কাজ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32</cp:revision>
  <dcterms:created xsi:type="dcterms:W3CDTF">2020-09-15T13:31:53Z</dcterms:created>
  <dcterms:modified xsi:type="dcterms:W3CDTF">2021-02-04T05:49:36Z</dcterms:modified>
</cp:coreProperties>
</file>