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8" r:id="rId2"/>
    <p:sldId id="258" r:id="rId3"/>
    <p:sldId id="259" r:id="rId4"/>
    <p:sldId id="261" r:id="rId5"/>
    <p:sldId id="262" r:id="rId6"/>
    <p:sldId id="263" r:id="rId7"/>
    <p:sldId id="289" r:id="rId8"/>
    <p:sldId id="280" r:id="rId9"/>
    <p:sldId id="284" r:id="rId10"/>
    <p:sldId id="281" r:id="rId11"/>
    <p:sldId id="290" r:id="rId12"/>
    <p:sldId id="264" r:id="rId13"/>
    <p:sldId id="286" r:id="rId14"/>
    <p:sldId id="288" r:id="rId15"/>
    <p:sldId id="273" r:id="rId16"/>
    <p:sldId id="27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B8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B99E-4E65-4F3D-A1F2-2835DF983B4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01AF-3C42-48C9-B704-38B5B2A8C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1270000" ty="127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0.png"/><Relationship Id="rId7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0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1430000" cy="6324600"/>
          </a:xfrm>
          <a:prstGeom prst="rect">
            <a:avLst/>
          </a:prstGeom>
          <a:ln w="76200">
            <a:solidFill>
              <a:srgbClr val="CC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573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20247" y="2911071"/>
                <a:ext cx="6041279" cy="646331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বক্রপৃষ্ঠের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π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𝑟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h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বর্গ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একক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47" y="2911071"/>
                <a:ext cx="6041279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20247" y="4892034"/>
                <a:ext cx="8473236" cy="646331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আয়তন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ভ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ূমির ক্ষেত্রফল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×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উচ্চতা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h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ঘন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একক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47" y="4892034"/>
                <a:ext cx="8473236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9382" y="1945492"/>
                <a:ext cx="5023100" cy="646331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ভূমির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বর্গ একক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382" y="1945492"/>
                <a:ext cx="502310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29997" y="3911620"/>
                <a:ext cx="9839491" cy="646331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সম্পূর্ণ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সমগ্র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পৃষ্ঠতলের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π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𝑟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𝑟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h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)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বর্গ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একক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97" y="3911620"/>
                <a:ext cx="9839491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92219" y="517627"/>
            <a:ext cx="10550698" cy="646331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সমবৃত্তভূমিক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বেলন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ভূমির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ব্যাসার্ধ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r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h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09118" y="1306399"/>
            <a:ext cx="3733799" cy="1885950"/>
            <a:chOff x="990600" y="323850"/>
            <a:chExt cx="10591799" cy="5734050"/>
          </a:xfrm>
        </p:grpSpPr>
        <p:grpSp>
          <p:nvGrpSpPr>
            <p:cNvPr id="12" name="Group 11"/>
            <p:cNvGrpSpPr/>
            <p:nvPr/>
          </p:nvGrpSpPr>
          <p:grpSpPr>
            <a:xfrm>
              <a:off x="990600" y="1248592"/>
              <a:ext cx="2667000" cy="3704408"/>
              <a:chOff x="6019799" y="1566069"/>
              <a:chExt cx="1600201" cy="2701131"/>
            </a:xfrm>
            <a:solidFill>
              <a:srgbClr val="FF3399"/>
            </a:solidFill>
          </p:grpSpPr>
          <p:sp>
            <p:nvSpPr>
              <p:cNvPr id="30" name="Oval 29"/>
              <p:cNvSpPr/>
              <p:nvPr/>
            </p:nvSpPr>
            <p:spPr>
              <a:xfrm rot="10800000">
                <a:off x="6019800" y="3810000"/>
                <a:ext cx="1600200" cy="45720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019800" y="1566069"/>
                <a:ext cx="1600200" cy="45720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7620000" y="1828799"/>
                <a:ext cx="0" cy="22098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019799" y="1828799"/>
                <a:ext cx="0" cy="22098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6019800" y="323850"/>
              <a:ext cx="1905000" cy="1943100"/>
            </a:xfrm>
            <a:prstGeom prst="ellipse">
              <a:avLst/>
            </a:prstGeom>
            <a:solidFill>
              <a:srgbClr val="FF33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943600" y="4114800"/>
              <a:ext cx="1905000" cy="1943100"/>
            </a:xfrm>
            <a:prstGeom prst="ellipse">
              <a:avLst/>
            </a:prstGeom>
            <a:solidFill>
              <a:srgbClr val="FF33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10200" y="2514600"/>
              <a:ext cx="3124200" cy="1371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657600" y="1095624"/>
              <a:ext cx="2438400" cy="4370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4" idx="2"/>
            </p:cNvCxnSpPr>
            <p:nvPr/>
          </p:nvCxnSpPr>
          <p:spPr>
            <a:xfrm>
              <a:off x="3429000" y="4839266"/>
              <a:ext cx="2514600" cy="2470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5" idx="1"/>
            </p:cNvCxnSpPr>
            <p:nvPr/>
          </p:nvCxnSpPr>
          <p:spPr>
            <a:xfrm>
              <a:off x="3657600" y="3171576"/>
              <a:ext cx="1752600" cy="288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093794" y="2777631"/>
              <a:ext cx="533400" cy="7195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h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896100" y="5086350"/>
              <a:ext cx="97012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34200" y="1248592"/>
              <a:ext cx="990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086030" y="4510778"/>
              <a:ext cx="380999" cy="7195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26406" y="638424"/>
              <a:ext cx="380999" cy="7195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438901" y="3200399"/>
                  <a:ext cx="990601" cy="71953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en-US" sz="1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𝜋</m:t>
                        </m:r>
                        <m:r>
                          <a:rPr lang="en-US" sz="1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𝑟</m:t>
                        </m:r>
                      </m:oMath>
                    </m:oMathPara>
                  </a14:m>
                  <a:endParaRPr lang="en-US" sz="1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900" y="3200400"/>
                  <a:ext cx="990600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7667350" y="2795185"/>
              <a:ext cx="726125" cy="7195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203271" y="886378"/>
                  <a:ext cx="2693329" cy="71953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ক্ষেত্রফল = </a:t>
                  </a:r>
                  <a14:m>
                    <m:oMath xmlns:m="http://schemas.openxmlformats.org/officeDocument/2006/math">
                      <m:r>
                        <a:rPr lang="en-US" sz="1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𝜋</m:t>
                      </m:r>
                      <m:sSup>
                        <m:sSupPr>
                          <m:ctrlPr>
                            <a:rPr lang="en-US" sz="1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𝑟</m:t>
                          </m:r>
                        </m:e>
                        <m:sup>
                          <m:r>
                            <a:rPr lang="en-US" sz="1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1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3270" y="886379"/>
                  <a:ext cx="269333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113423" y="4952999"/>
                  <a:ext cx="2693329" cy="71953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ক্ষেত্রফল = </a:t>
                  </a:r>
                  <a14:m>
                    <m:oMath xmlns:m="http://schemas.openxmlformats.org/officeDocument/2006/math">
                      <m:r>
                        <a:rPr lang="en-US" sz="1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𝜋</m:t>
                      </m:r>
                      <m:sSup>
                        <m:sSupPr>
                          <m:ctrlPr>
                            <a:rPr lang="en-US" sz="1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𝑟</m:t>
                          </m:r>
                        </m:e>
                        <m:sup>
                          <m:r>
                            <a:rPr lang="en-US" sz="1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1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422" y="4953000"/>
                  <a:ext cx="2693330" cy="6463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772244" y="2919689"/>
                  <a:ext cx="2810155" cy="748611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ক্ষেত্রফল = </a:t>
                  </a:r>
                  <a14:m>
                    <m:oMath xmlns:m="http://schemas.openxmlformats.org/officeDocument/2006/math">
                      <m:r>
                        <a:rPr lang="en-US" sz="1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2</m:t>
                      </m:r>
                      <m:r>
                        <a:rPr lang="en-US" sz="1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𝜋</m:t>
                      </m:r>
                      <m:r>
                        <a:rPr lang="en-US" sz="1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𝑟</m:t>
                      </m:r>
                      <m:r>
                        <a:rPr lang="en-US" sz="1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h</m:t>
                      </m:r>
                    </m:oMath>
                  </a14:m>
                  <a:endParaRPr lang="en-US" sz="1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244" y="2919689"/>
                  <a:ext cx="2810155" cy="74861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2115549" y="1209544"/>
              <a:ext cx="399050" cy="7195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p</a:t>
              </a:r>
              <a:endPara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0" y="5105400"/>
            <a:ext cx="1905000" cy="139992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422" y="5105400"/>
            <a:ext cx="1793977" cy="13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47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3175800"/>
            <a:ext cx="6616321" cy="646331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বেলন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সিলিন্ডারের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সূত্রসমূহ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  <a:endParaRPr lang="en-US" sz="36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3769" y="1676400"/>
            <a:ext cx="3333182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8333" l="48889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69966"/>
            <a:ext cx="20574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8333" l="48889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79065"/>
            <a:ext cx="2084127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0" y="5105400"/>
            <a:ext cx="1905000" cy="1399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422" y="5105400"/>
            <a:ext cx="1793977" cy="13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01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321515"/>
            <a:ext cx="10248016" cy="1200329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প্রশ্নঃ ১৪) 12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উচ্চতাবিশিষ্ট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বেলনের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ভূমির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ব্যাসার্ধ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5   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এর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পৃষ্ঠতলের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            </a:t>
            </a:r>
            <a:endParaRPr lang="en-US" sz="36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1600200"/>
            <a:ext cx="986815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মনেকরি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বেলনের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h = 12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ব্যাসার্ধ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r = 5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7400" y="2857689"/>
                <a:ext cx="7938392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বেলনের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পৃষ্ঠতলের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𝜋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𝑟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𝑟</m:t>
                        </m:r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h</m:t>
                        </m:r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বর্গ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সেঃমিঃ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57689"/>
                <a:ext cx="7938392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2600" y="3551027"/>
                <a:ext cx="8824741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বেলনের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পৃষ্ঠতলের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ক্ষেত্রফল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1416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(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12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)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551027"/>
                <a:ext cx="8824741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47801" y="2182518"/>
            <a:ext cx="199257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জানি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00953" y="4314530"/>
                <a:ext cx="4592545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31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416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×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17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বর্গ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সেঃমিঃ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953" y="4314530"/>
                <a:ext cx="459254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00953" y="4960861"/>
                <a:ext cx="4592545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534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072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বর্গ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সেঃমিঃ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953" y="4960861"/>
                <a:ext cx="459254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50354" y="5641311"/>
                <a:ext cx="7470443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বেলনের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পৃষ্ঠতলের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ক্ষেত্রফল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534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072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বর্গ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সেঃমিঃ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354" y="5641311"/>
                <a:ext cx="747044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0" y="5105400"/>
            <a:ext cx="1905000" cy="13999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422" y="5105400"/>
            <a:ext cx="1793977" cy="13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6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7" grpId="0"/>
      <p:bldP spid="8" grpId="0"/>
      <p:bldP spid="3" grpId="0"/>
      <p:bldP spid="4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28800" y="1828800"/>
                <a:ext cx="5244464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বেলনের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আয়তন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h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ঘন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সেঃমিঃ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828800"/>
                <a:ext cx="524446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36761" y="1100748"/>
            <a:ext cx="195990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জানি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29353" y="3205169"/>
                <a:ext cx="4192454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942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48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ঘন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সেঃমিঃ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53" y="3205169"/>
                <a:ext cx="419245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4028443"/>
                <a:ext cx="5893870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বেলনের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আয়তন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942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48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ঘন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সেঃমিঃ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028443"/>
                <a:ext cx="589387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5761" y="2558838"/>
                <a:ext cx="9381951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বেলনের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আয়তন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1416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×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12</m:t>
                        </m:r>
                      </m:e>
                    </m:d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ঘন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সেঃমিঃ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61" y="2558838"/>
                <a:ext cx="9381951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378064" y="536435"/>
            <a:ext cx="3733799" cy="1885950"/>
            <a:chOff x="990600" y="323850"/>
            <a:chExt cx="10591799" cy="5734050"/>
          </a:xfrm>
        </p:grpSpPr>
        <p:grpSp>
          <p:nvGrpSpPr>
            <p:cNvPr id="9" name="Group 8"/>
            <p:cNvGrpSpPr/>
            <p:nvPr/>
          </p:nvGrpSpPr>
          <p:grpSpPr>
            <a:xfrm>
              <a:off x="990600" y="1248592"/>
              <a:ext cx="2667000" cy="3704408"/>
              <a:chOff x="6019799" y="1566069"/>
              <a:chExt cx="1600201" cy="2701131"/>
            </a:xfrm>
            <a:solidFill>
              <a:srgbClr val="FF3399"/>
            </a:solidFill>
          </p:grpSpPr>
          <p:sp>
            <p:nvSpPr>
              <p:cNvPr id="27" name="Oval 26"/>
              <p:cNvSpPr/>
              <p:nvPr/>
            </p:nvSpPr>
            <p:spPr>
              <a:xfrm rot="10800000">
                <a:off x="6019800" y="3810000"/>
                <a:ext cx="1600200" cy="45720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19800" y="1566069"/>
                <a:ext cx="1600200" cy="45720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7620000" y="1828799"/>
                <a:ext cx="0" cy="22098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019799" y="1828799"/>
                <a:ext cx="0" cy="22098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6019800" y="323850"/>
              <a:ext cx="1905000" cy="1943100"/>
            </a:xfrm>
            <a:prstGeom prst="ellipse">
              <a:avLst/>
            </a:prstGeom>
            <a:solidFill>
              <a:srgbClr val="FF33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943600" y="4114800"/>
              <a:ext cx="1905000" cy="1943100"/>
            </a:xfrm>
            <a:prstGeom prst="ellipse">
              <a:avLst/>
            </a:prstGeom>
            <a:solidFill>
              <a:srgbClr val="FF33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10200" y="2514600"/>
              <a:ext cx="3124200" cy="1371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3657600" y="1095624"/>
              <a:ext cx="2438400" cy="4370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1" idx="2"/>
            </p:cNvCxnSpPr>
            <p:nvPr/>
          </p:nvCxnSpPr>
          <p:spPr>
            <a:xfrm>
              <a:off x="3429000" y="4839266"/>
              <a:ext cx="2514600" cy="2470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2" idx="1"/>
            </p:cNvCxnSpPr>
            <p:nvPr/>
          </p:nvCxnSpPr>
          <p:spPr>
            <a:xfrm>
              <a:off x="3657600" y="3171576"/>
              <a:ext cx="1752600" cy="288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93794" y="2777631"/>
              <a:ext cx="533400" cy="7195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h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896100" y="5086350"/>
              <a:ext cx="97012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34200" y="1248592"/>
              <a:ext cx="990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086030" y="4510778"/>
              <a:ext cx="380999" cy="7195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26406" y="638424"/>
              <a:ext cx="380999" cy="7195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438901" y="3200399"/>
                  <a:ext cx="990601" cy="71953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en-US" sz="1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𝜋</m:t>
                        </m:r>
                        <m:r>
                          <a:rPr lang="en-US" sz="1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𝑟</m:t>
                        </m:r>
                      </m:oMath>
                    </m:oMathPara>
                  </a14:m>
                  <a:endParaRPr lang="en-US" sz="1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900" y="3200400"/>
                  <a:ext cx="990600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7964262" y="2797144"/>
              <a:ext cx="726125" cy="7195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203271" y="886378"/>
                  <a:ext cx="2693329" cy="71953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ক্ষেত্রফল = </a:t>
                  </a:r>
                  <a14:m>
                    <m:oMath xmlns:m="http://schemas.openxmlformats.org/officeDocument/2006/math">
                      <m:r>
                        <a:rPr lang="en-US" sz="1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𝜋</m:t>
                      </m:r>
                      <m:sSup>
                        <m:sSupPr>
                          <m:ctrlPr>
                            <a:rPr lang="en-US" sz="1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𝑟</m:t>
                          </m:r>
                        </m:e>
                        <m:sup>
                          <m:r>
                            <a:rPr lang="en-US" sz="1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1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3270" y="886379"/>
                  <a:ext cx="269333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113423" y="4952999"/>
                  <a:ext cx="2693329" cy="71953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ক্ষেত্রফল = </a:t>
                  </a:r>
                  <a14:m>
                    <m:oMath xmlns:m="http://schemas.openxmlformats.org/officeDocument/2006/math">
                      <m:r>
                        <a:rPr lang="en-US" sz="1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𝜋</m:t>
                      </m:r>
                      <m:sSup>
                        <m:sSupPr>
                          <m:ctrlPr>
                            <a:rPr lang="en-US" sz="1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𝑟</m:t>
                          </m:r>
                        </m:e>
                        <m:sup>
                          <m:r>
                            <a:rPr lang="en-US" sz="1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1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422" y="4953000"/>
                  <a:ext cx="2693330" cy="6463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636897" y="2919689"/>
                  <a:ext cx="2945502" cy="71953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ক্ষেত্রফল = </a:t>
                  </a:r>
                  <a14:m>
                    <m:oMath xmlns:m="http://schemas.openxmlformats.org/officeDocument/2006/math">
                      <m:r>
                        <a:rPr lang="en-US" sz="1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2</m:t>
                      </m:r>
                      <m:r>
                        <a:rPr lang="en-US" sz="1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𝜋</m:t>
                      </m:r>
                      <m:r>
                        <a:rPr lang="en-US" sz="1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𝑟</m:t>
                      </m:r>
                      <m:r>
                        <a:rPr lang="en-US" sz="1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h</m:t>
                      </m:r>
                    </m:oMath>
                  </a14:m>
                  <a:endParaRPr lang="en-US" sz="1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896" y="2919689"/>
                  <a:ext cx="2945503" cy="6463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2115549" y="1209544"/>
              <a:ext cx="399050" cy="7195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p</a:t>
              </a:r>
              <a:endParaRPr lang="en-US" sz="1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06053" y="4735900"/>
                <a:ext cx="7924800" cy="107721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Ans.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বেলনের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534.072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বর্গ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সেঃমিঃ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আয়তন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942.48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ঘন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সেঃমিঃ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053" y="4735900"/>
                <a:ext cx="7924800" cy="107721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0" y="5105400"/>
            <a:ext cx="1905000" cy="13999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422" y="5105400"/>
            <a:ext cx="1793977" cy="13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3279" y="2057400"/>
            <a:ext cx="8610600" cy="1754326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প্রশ্নঃ ১৫)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বেলনের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বক্রতলের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100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বর্গ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150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বেলনের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ব্যাসার্ধ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কর ।  </a:t>
            </a:r>
            <a:endParaRPr lang="en-US" sz="36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9218" y="609600"/>
            <a:ext cx="2958721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8333" l="48889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422" y="69966"/>
            <a:ext cx="20574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8333" l="48889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49" y="69966"/>
            <a:ext cx="2084127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0" y="5105400"/>
            <a:ext cx="1905000" cy="1399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422" y="5105400"/>
            <a:ext cx="1793977" cy="13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9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791" y="1185087"/>
            <a:ext cx="11143798" cy="1077218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সমবৃত্তভূমিক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3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ভূমির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বর্গ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    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3096" y="2231780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endParaRPr lang="en-US" sz="60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98190" y="2231778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 </a:t>
            </a:r>
            <a:endParaRPr lang="en-US" sz="60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78553" y="2275955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endParaRPr lang="en-US" sz="60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88170" y="2231778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 </a:t>
            </a:r>
            <a:endParaRPr lang="en-US" sz="60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335598" y="4136397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 </a:t>
            </a:r>
            <a:endParaRPr lang="en-US" sz="60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87129" y="4187159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endParaRPr lang="en-US" sz="60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08228" y="4162981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6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6478" y="4136398"/>
            <a:ext cx="721056" cy="6741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endParaRPr lang="en-US" sz="60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9306" y="2297719"/>
            <a:ext cx="158971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29.274</a:t>
            </a:r>
            <a:endParaRPr lang="en-US" sz="28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0013" y="4136397"/>
            <a:ext cx="186180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কোনটিও</a:t>
            </a:r>
            <a:r>
              <a:rPr lang="en-US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78467" y="2275955"/>
            <a:ext cx="186180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কোনটিও</a:t>
            </a:r>
            <a:r>
              <a:rPr lang="en-US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2374" y="2306732"/>
            <a:ext cx="153018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28.274 </a:t>
            </a:r>
            <a:endParaRPr lang="en-US" sz="28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3932" y="2323006"/>
            <a:ext cx="839773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28  </a:t>
            </a:r>
            <a:endParaRPr lang="en-US" sz="28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87250" y="4136397"/>
            <a:ext cx="158971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251.32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50561" y="4148763"/>
            <a:ext cx="158971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252.32    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0566" y="4228659"/>
            <a:ext cx="152265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250.32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1319" y="2988723"/>
            <a:ext cx="11143798" cy="1077218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বেলনের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ব্যাসার্ধ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5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এনং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8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বক্রপৃষ্ঠের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বর্গ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      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8820" y="301718"/>
            <a:ext cx="1883807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547" y="4167174"/>
            <a:ext cx="140393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61378" y="2290935"/>
            <a:ext cx="140393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97347" y="4147039"/>
            <a:ext cx="125220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10828" y="4170569"/>
            <a:ext cx="125220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73343" y="4170569"/>
            <a:ext cx="125220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95856" y="2207781"/>
            <a:ext cx="125220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33242" y="2287971"/>
            <a:ext cx="125220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1319" y="2302458"/>
            <a:ext cx="125220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solidFill>
                  <a:srgbClr val="A50B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0" y="5105400"/>
            <a:ext cx="1905000" cy="139992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422" y="5105400"/>
            <a:ext cx="1793977" cy="13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8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24" grpId="0"/>
      <p:bldP spid="25" grpId="0"/>
      <p:bldP spid="28" grpId="0"/>
      <p:bldP spid="29" grpId="0"/>
      <p:bldP spid="31" grpId="0"/>
      <p:bldP spid="32" grpId="0"/>
      <p:bldP spid="33" grpId="0"/>
      <p:bldP spid="34" grpId="0"/>
      <p:bldP spid="4" grpId="0"/>
      <p:bldP spid="2" grpId="0"/>
      <p:bldP spid="26" grpId="0"/>
      <p:bldP spid="27" grpId="0"/>
      <p:bldP spid="30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6200" y="2819400"/>
            <a:ext cx="9144000" cy="1938992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প্রশ্নঃ ১৬)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সমবৃত্তভূমিক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সিলিন্ডারের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4400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বর্গ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এর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30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সমগ্রতলের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কর ।              </a:t>
            </a:r>
            <a:endParaRPr lang="en-US" sz="40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8000" y="969245"/>
            <a:ext cx="32004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8333" l="48889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091" y="50632"/>
            <a:ext cx="2209799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8333" l="48889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500" y="0"/>
            <a:ext cx="20574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0" y="5105400"/>
            <a:ext cx="1905000" cy="1399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422" y="5105400"/>
            <a:ext cx="1793977" cy="13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6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05000" y="762000"/>
            <a:ext cx="8001000" cy="4339650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</a:t>
            </a:r>
            <a:endParaRPr lang="en-US" sz="13800" b="1" dirty="0" smtClean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3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1667" l="10000" r="9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304800"/>
            <a:ext cx="152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1667" l="10000" r="9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7999" y="-152400"/>
            <a:ext cx="129653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6" b="100000" l="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05238"/>
            <a:ext cx="11430000" cy="27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8448"/>
            <a:ext cx="6400800" cy="1434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6248400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362200"/>
            <a:ext cx="9296400" cy="2215991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3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143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0999" y="5943600"/>
            <a:ext cx="11353801" cy="604767"/>
            <a:chOff x="287741" y="5410200"/>
            <a:chExt cx="11675659" cy="11381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41" y="5410200"/>
              <a:ext cx="1752600" cy="11097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947" y="5410200"/>
              <a:ext cx="1752600" cy="11381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748" y="5410200"/>
              <a:ext cx="1752600" cy="111314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095" y="5410200"/>
              <a:ext cx="1752600" cy="11097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485" y="5410200"/>
              <a:ext cx="1752600" cy="11097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063" y="5410200"/>
              <a:ext cx="1752600" cy="11097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900" y="5410200"/>
              <a:ext cx="1752600" cy="107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5" b="100000" l="0" r="98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00" y="5410200"/>
              <a:ext cx="1752600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56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0" y="2977275"/>
            <a:ext cx="3810000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৯ম-১০ম</a:t>
            </a:r>
          </a:p>
          <a:p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5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ষষ্ঠদশ</a:t>
            </a:r>
            <a:endParaRPr lang="en-US" sz="5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2923" y="2745937"/>
            <a:ext cx="5834199" cy="30479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সাইফুর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বি,এস,সি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এম,এস,সি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বি,এড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কবিরাজপুর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শিহাব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রাজৈর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০১৭১২৭৮৩৯১০</a:t>
            </a:r>
          </a:p>
          <a:p>
            <a:pPr algn="just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E-mail: saifurrajoir@gmail.com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31988"/>
            <a:ext cx="1557201" cy="1745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029200" y="329143"/>
            <a:ext cx="27432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1667" l="10000" r="9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152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5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2817" y="4659969"/>
            <a:ext cx="10477500" cy="1323439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আয়তক্ষেত্রের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বাহুকে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অক্ষ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আয়তক্ষেত্রটিকে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বাহুর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চতুর্দিকে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ঘোরালে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ঘনবস্তুর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0201" y="2404560"/>
            <a:ext cx="4495800" cy="1015663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বেলন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সিলিন্ডার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4" name="Can 3"/>
          <p:cNvSpPr/>
          <p:nvPr/>
        </p:nvSpPr>
        <p:spPr>
          <a:xfrm>
            <a:off x="4114800" y="1295400"/>
            <a:ext cx="2743200" cy="3276600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088642" y="1600200"/>
            <a:ext cx="1397758" cy="2614891"/>
            <a:chOff x="3936242" y="2057400"/>
            <a:chExt cx="1397758" cy="2614891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936242" y="4620161"/>
              <a:ext cx="1397758" cy="5213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962400" y="2119580"/>
              <a:ext cx="1371600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34000" y="2057400"/>
              <a:ext cx="0" cy="2614891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flipV="1">
            <a:off x="3048000" y="3073165"/>
            <a:ext cx="2422479" cy="19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48000" y="1965207"/>
            <a:ext cx="105485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05083" y="1662380"/>
            <a:ext cx="990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সূচক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8683" y="2809725"/>
            <a:ext cx="8763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অক্ষ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833349" y="1600200"/>
            <a:ext cx="28717" cy="2743200"/>
          </a:xfrm>
          <a:prstGeom prst="straightConnector1">
            <a:avLst/>
          </a:prstGeom>
          <a:ln w="762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1817" y="2486559"/>
            <a:ext cx="103324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303520"/>
            <a:ext cx="3853217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0" y="5105400"/>
            <a:ext cx="1905000" cy="13999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422" y="5105400"/>
            <a:ext cx="1793977" cy="13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 animBg="1"/>
      <p:bldP spid="30" grpId="0"/>
      <p:bldP spid="31" grpId="0"/>
      <p:bldP spid="3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1905000" y="1371600"/>
            <a:ext cx="8610600" cy="3733800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বেলন</a:t>
            </a:r>
            <a:r>
              <a:rPr lang="en-US" sz="7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7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সিলিন্ডারের</a:t>
            </a:r>
            <a:r>
              <a:rPr lang="en-US" sz="7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7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72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0" y="5105400"/>
            <a:ext cx="1905000" cy="1399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422" y="5105400"/>
            <a:ext cx="1793977" cy="1399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98249" y="343467"/>
            <a:ext cx="1731817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74112" y="343467"/>
            <a:ext cx="163088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7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1631" y="2052099"/>
            <a:ext cx="553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পাঠশষে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038600"/>
            <a:ext cx="1051560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সিলিন্ডারের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014572"/>
            <a:ext cx="86868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সিলিন্ডার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5313" y="531076"/>
            <a:ext cx="25146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0" y="5105400"/>
            <a:ext cx="1905000" cy="1399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422" y="5105400"/>
            <a:ext cx="1793977" cy="1399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74585" y="325201"/>
            <a:ext cx="1741833" cy="14274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64679" y="313290"/>
            <a:ext cx="1640320" cy="14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7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8170" y="4782234"/>
            <a:ext cx="10477500" cy="1077218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আয়তক্ষেত্রের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বাহুকে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অক্ষ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আয়তক্ষেত্রটিকে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বাহুর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চতুর্দিকে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ঘোরালে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ঘনবস্তুর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সমবৃত্তভূমিক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বেলন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সিলিন্ডার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2579" y="166482"/>
            <a:ext cx="4495800" cy="1015663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বেলন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সিলিন্ডার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4" name="Can 3"/>
          <p:cNvSpPr/>
          <p:nvPr/>
        </p:nvSpPr>
        <p:spPr>
          <a:xfrm>
            <a:off x="4114800" y="1295400"/>
            <a:ext cx="2743200" cy="3276600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088642" y="1600200"/>
            <a:ext cx="1397758" cy="2614891"/>
            <a:chOff x="3936242" y="2057400"/>
            <a:chExt cx="1397758" cy="2614891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936242" y="4620161"/>
              <a:ext cx="1397758" cy="5213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962400" y="2119580"/>
              <a:ext cx="13716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34000" y="2057400"/>
              <a:ext cx="0" cy="2614891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flipV="1">
            <a:off x="3048000" y="3073165"/>
            <a:ext cx="2422479" cy="1905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48000" y="1965207"/>
            <a:ext cx="1054858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05083" y="1662380"/>
            <a:ext cx="990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সূচক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8683" y="2809725"/>
            <a:ext cx="8763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অক্ষ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833349" y="1600200"/>
            <a:ext cx="28717" cy="2743200"/>
          </a:xfrm>
          <a:prstGeom prst="straightConnector1">
            <a:avLst/>
          </a:prstGeom>
          <a:ln w="762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1817" y="2486559"/>
            <a:ext cx="103324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0" y="5105400"/>
            <a:ext cx="1905000" cy="13999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422" y="5105400"/>
            <a:ext cx="1793977" cy="13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8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 animBg="1"/>
      <p:bldP spid="30" grpId="0"/>
      <p:bldP spid="31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9084" y="2898128"/>
            <a:ext cx="6019799" cy="646331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বেলন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সিলিন্ডার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   </a:t>
            </a:r>
            <a:endParaRPr lang="en-US" sz="36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3769" y="1676400"/>
            <a:ext cx="2930431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US" sz="6000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8333" l="48889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69966"/>
            <a:ext cx="20574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8333" l="48889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79065"/>
            <a:ext cx="2084127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0" y="5105400"/>
            <a:ext cx="1905000" cy="1399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422" y="5105400"/>
            <a:ext cx="1793977" cy="13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2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90600" y="1248592"/>
            <a:ext cx="2667000" cy="3704408"/>
            <a:chOff x="6019799" y="1566069"/>
            <a:chExt cx="1600201" cy="2701131"/>
          </a:xfrm>
          <a:solidFill>
            <a:srgbClr val="FF3399"/>
          </a:solidFill>
        </p:grpSpPr>
        <p:sp>
          <p:nvSpPr>
            <p:cNvPr id="2" name="Oval 1"/>
            <p:cNvSpPr/>
            <p:nvPr/>
          </p:nvSpPr>
          <p:spPr>
            <a:xfrm rot="10800000">
              <a:off x="6019800" y="3810000"/>
              <a:ext cx="1600200" cy="4572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019800" y="1566069"/>
              <a:ext cx="1600200" cy="4572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620000" y="1828799"/>
              <a:ext cx="0" cy="2209800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19799" y="1828799"/>
              <a:ext cx="0" cy="2209800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6019800" y="323850"/>
            <a:ext cx="1905000" cy="19431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943600" y="4114800"/>
            <a:ext cx="1905000" cy="19431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2514600"/>
            <a:ext cx="3124200" cy="1371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57600" y="1095624"/>
            <a:ext cx="2438400" cy="4370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7" idx="2"/>
          </p:cNvCxnSpPr>
          <p:nvPr/>
        </p:nvCxnSpPr>
        <p:spPr>
          <a:xfrm>
            <a:off x="3429000" y="4839266"/>
            <a:ext cx="2514600" cy="24708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9" idx="1"/>
          </p:cNvCxnSpPr>
          <p:nvPr/>
        </p:nvCxnSpPr>
        <p:spPr>
          <a:xfrm>
            <a:off x="3657600" y="3171576"/>
            <a:ext cx="1752600" cy="288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93794" y="2777630"/>
            <a:ext cx="533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896100" y="5086350"/>
            <a:ext cx="970128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934200" y="1248592"/>
            <a:ext cx="99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86031" y="4510778"/>
            <a:ext cx="381000" cy="6569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26406" y="638424"/>
            <a:ext cx="381000" cy="6569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38900" y="3200400"/>
                <a:ext cx="990600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𝜋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𝑟</m:t>
                      </m:r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00" y="3200400"/>
                <a:ext cx="990600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7964262" y="2797143"/>
            <a:ext cx="47801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203270" y="886379"/>
                <a:ext cx="2693330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 = 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270" y="886379"/>
                <a:ext cx="269333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113422" y="4953000"/>
                <a:ext cx="2693330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 = 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422" y="4953000"/>
                <a:ext cx="269333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636896" y="2919689"/>
                <a:ext cx="2945503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 =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𝜋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𝑟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h</m:t>
                    </m:r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896" y="2919689"/>
                <a:ext cx="2945503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115549" y="1209545"/>
            <a:ext cx="39905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p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0" y="5105400"/>
            <a:ext cx="1905000" cy="13999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422" y="5105400"/>
            <a:ext cx="1793977" cy="13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9" grpId="0" animBg="1"/>
      <p:bldP spid="22" grpId="0"/>
      <p:bldP spid="35" grpId="0"/>
      <p:bldP spid="55" grpId="0"/>
      <p:bldP spid="36" grpId="0"/>
      <p:bldP spid="38" grpId="0"/>
      <p:bldP spid="39" grpId="0"/>
      <p:bldP spid="67" grpId="0"/>
      <p:bldP spid="72" grpId="0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rtlCol="0">
        <a:spAutoFit/>
      </a:bodyPr>
      <a:lstStyle>
        <a:defPPr>
          <a:defRPr sz="3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2815</TotalTime>
  <Words>494</Words>
  <Application>Microsoft Office PowerPoint</Application>
  <PresentationFormat>Widescreen</PresentationFormat>
  <Paragraphs>113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Nikosh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424</cp:revision>
  <dcterms:created xsi:type="dcterms:W3CDTF">2006-08-16T00:00:00Z</dcterms:created>
  <dcterms:modified xsi:type="dcterms:W3CDTF">2021-02-02T05:56:58Z</dcterms:modified>
</cp:coreProperties>
</file>