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57" r:id="rId3"/>
    <p:sldId id="275" r:id="rId4"/>
    <p:sldId id="258" r:id="rId5"/>
    <p:sldId id="259" r:id="rId6"/>
    <p:sldId id="260" r:id="rId7"/>
    <p:sldId id="261" r:id="rId8"/>
    <p:sldId id="262" r:id="rId9"/>
    <p:sldId id="263" r:id="rId10"/>
    <p:sldId id="264" r:id="rId11"/>
    <p:sldId id="270" r:id="rId12"/>
    <p:sldId id="277" r:id="rId13"/>
    <p:sldId id="266" r:id="rId14"/>
    <p:sldId id="279" r:id="rId15"/>
    <p:sldId id="280" r:id="rId16"/>
    <p:sldId id="267" r:id="rId17"/>
    <p:sldId id="268" r:id="rId18"/>
    <p:sldId id="269" r:id="rId19"/>
    <p:sldId id="276" r:id="rId20"/>
    <p:sldId id="271" r:id="rId21"/>
    <p:sldId id="272" r:id="rId22"/>
    <p:sldId id="278" r:id="rId23"/>
    <p:sldId id="273" r:id="rId24"/>
    <p:sldId id="27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4" d="100"/>
          <a:sy n="54" d="100"/>
        </p:scale>
        <p:origin x="486" y="6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76DFDE-3C72-430B-9F97-7F216F458CD2}" type="datetimeFigureOut">
              <a:rPr lang="en-US" smtClean="0"/>
              <a:pPr/>
              <a:t>19/11/2020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D7E23C-1EFB-4C66-84CD-FBC12BB5B1D8}" type="slidenum">
              <a:rPr lang="en-US" smtClean="0"/>
              <a:pPr/>
              <a:t>‹#›</a:t>
            </a:fld>
            <a:endParaRPr lang="en-US"/>
          </a:p>
        </p:txBody>
      </p:sp>
    </p:spTree>
    <p:extLst>
      <p:ext uri="{BB962C8B-B14F-4D97-AF65-F5344CB8AC3E}">
        <p14:creationId xmlns:p14="http://schemas.microsoft.com/office/powerpoint/2010/main" val="2600798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D7E23C-1EFB-4C66-84CD-FBC12BB5B1D8}" type="slidenum">
              <a:rPr lang="en-US" smtClean="0"/>
              <a:pPr/>
              <a:t>5</a:t>
            </a:fld>
            <a:endParaRPr lang="en-US"/>
          </a:p>
        </p:txBody>
      </p:sp>
    </p:spTree>
    <p:extLst>
      <p:ext uri="{BB962C8B-B14F-4D97-AF65-F5344CB8AC3E}">
        <p14:creationId xmlns:p14="http://schemas.microsoft.com/office/powerpoint/2010/main" val="863706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685800" y="5349903"/>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9" name="Title 28"/>
          <p:cNvSpPr>
            <a:spLocks noGrp="1"/>
          </p:cNvSpPr>
          <p:nvPr>
            <p:ph type="ctrTitle"/>
          </p:nvPr>
        </p:nvSpPr>
        <p:spPr>
          <a:xfrm>
            <a:off x="508000" y="4853412"/>
            <a:ext cx="112776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508000" y="3886200"/>
            <a:ext cx="112776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1D8BD707-D9CF-40AE-B4C6-C98DA3205C09}" type="datetimeFigureOut">
              <a:rPr lang="en-US" smtClean="0"/>
              <a:pPr/>
              <a:t>19/11/2020</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10972800" y="6473952"/>
            <a:ext cx="1011936" cy="246888"/>
          </a:xfrm>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549277"/>
            <a:ext cx="2438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549277"/>
            <a:ext cx="83312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19/11/2020</a:t>
            </a:fld>
            <a:endParaRPr lang="en-US"/>
          </a:p>
        </p:txBody>
      </p:sp>
      <p:sp>
        <p:nvSpPr>
          <p:cNvPr id="19" name="Footer Placeholder 18"/>
          <p:cNvSpPr>
            <a:spLocks noGrp="1"/>
          </p:cNvSpPr>
          <p:nvPr>
            <p:ph type="ftr" sz="quarter" idx="11"/>
          </p:nvPr>
        </p:nvSpPr>
        <p:spPr>
          <a:xfrm>
            <a:off x="4775200" y="76201"/>
            <a:ext cx="3860800" cy="288925"/>
          </a:xfrm>
        </p:spPr>
        <p:txBody>
          <a:bodyPr/>
          <a:lstStyle/>
          <a:p>
            <a:endParaRPr lang="en-US"/>
          </a:p>
        </p:txBody>
      </p:sp>
      <p:sp>
        <p:nvSpPr>
          <p:cNvPr id="16" name="Slide Number Placeholder 15"/>
          <p:cNvSpPr>
            <a:spLocks noGrp="1"/>
          </p:cNvSpPr>
          <p:nvPr>
            <p:ph type="sldNum" sz="quarter" idx="12"/>
          </p:nvPr>
        </p:nvSpPr>
        <p:spPr>
          <a:xfrm>
            <a:off x="10972800" y="6473952"/>
            <a:ext cx="1011936" cy="246888"/>
          </a:xfrm>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685800" y="3444903"/>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6" name="Text Placeholder 5"/>
          <p:cNvSpPr>
            <a:spLocks noGrp="1"/>
          </p:cNvSpPr>
          <p:nvPr>
            <p:ph type="body" idx="1"/>
          </p:nvPr>
        </p:nvSpPr>
        <p:spPr>
          <a:xfrm>
            <a:off x="508000" y="1676400"/>
            <a:ext cx="112776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1D8BD707-D9CF-40AE-B4C6-C98DA3205C09}" type="datetimeFigureOut">
              <a:rPr lang="en-US" smtClean="0"/>
              <a:pPr/>
              <a:t>19/11/2020</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a:xfrm>
            <a:off x="240633" y="2947086"/>
            <a:ext cx="115824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402336" y="457200"/>
            <a:ext cx="115824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406400" y="1600200"/>
            <a:ext cx="5588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6197600" y="1600200"/>
            <a:ext cx="57912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1D8BD707-D9CF-40AE-B4C6-C98DA3205C09}" type="datetimeFigureOut">
              <a:rPr lang="en-US" smtClean="0"/>
              <a:pPr/>
              <a:t>19/11/2020</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406400" y="5410200"/>
            <a:ext cx="114808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375259" y="666750"/>
            <a:ext cx="57207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6193367" y="666750"/>
            <a:ext cx="5722988"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375259" y="1316038"/>
            <a:ext cx="5720741"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6198307" y="1316038"/>
            <a:ext cx="571804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1D8BD707-D9CF-40AE-B4C6-C98DA3205C09}" type="datetimeFigureOut">
              <a:rPr lang="en-US" smtClean="0"/>
              <a:pPr/>
              <a:t>19/11/2020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972800" y="6477000"/>
            <a:ext cx="1016000" cy="246888"/>
          </a:xfrm>
        </p:spPr>
        <p:txBody>
          <a:bodyPr/>
          <a:lstStyle/>
          <a:p>
            <a:fld id="{B6F15528-21DE-4FAA-801E-634DDDAF4B2B}" type="slidenum">
              <a:rPr lang="en-US" smtClean="0"/>
              <a:pPr/>
              <a:t>‹#›</a:t>
            </a:fld>
            <a:endParaRPr lang="en-US"/>
          </a:p>
        </p:txBody>
      </p:sp>
      <p:sp>
        <p:nvSpPr>
          <p:cNvPr id="11" name="Straight Connector 10"/>
          <p:cNvSpPr>
            <a:spLocks noChangeShapeType="1"/>
          </p:cNvSpPr>
          <p:nvPr/>
        </p:nvSpPr>
        <p:spPr bwMode="auto">
          <a:xfrm>
            <a:off x="685800" y="6019801"/>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402336" y="457200"/>
            <a:ext cx="115824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D8BD707-D9CF-40AE-B4C6-C98DA3205C09}" type="datetimeFigureOut">
              <a:rPr lang="en-US" smtClean="0"/>
              <a:pPr/>
              <a:t>19/11/2020</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19/11/2020</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685800" y="5849118"/>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Title 11"/>
          <p:cNvSpPr>
            <a:spLocks noGrp="1"/>
          </p:cNvSpPr>
          <p:nvPr>
            <p:ph type="title"/>
          </p:nvPr>
        </p:nvSpPr>
        <p:spPr>
          <a:xfrm>
            <a:off x="609600" y="5486400"/>
            <a:ext cx="112776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609601" y="609600"/>
            <a:ext cx="4011084"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4766733" y="609600"/>
            <a:ext cx="7120467"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19/11/2020</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4673600" y="616634"/>
            <a:ext cx="67056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19/11/2020</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
        <p:nvSpPr>
          <p:cNvPr id="17" name="Title 16"/>
          <p:cNvSpPr>
            <a:spLocks noGrp="1"/>
          </p:cNvSpPr>
          <p:nvPr>
            <p:ph type="title"/>
          </p:nvPr>
        </p:nvSpPr>
        <p:spPr>
          <a:xfrm>
            <a:off x="508000" y="4993760"/>
            <a:ext cx="78232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508000" y="5533218"/>
            <a:ext cx="78232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685800" y="1050899"/>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8" name="Text Placeholder 7"/>
          <p:cNvSpPr>
            <a:spLocks noGrp="1"/>
          </p:cNvSpPr>
          <p:nvPr>
            <p:ph type="body" idx="1"/>
          </p:nvPr>
        </p:nvSpPr>
        <p:spPr>
          <a:xfrm>
            <a:off x="406400" y="1554163"/>
            <a:ext cx="115824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8636000" y="76201"/>
            <a:ext cx="3352800" cy="288925"/>
          </a:xfrm>
          <a:prstGeom prst="rect">
            <a:avLst/>
          </a:prstGeom>
        </p:spPr>
        <p:txBody>
          <a:bodyPr vert="horz"/>
          <a:lstStyle>
            <a:lvl1pPr algn="l" eaLnBrk="1" latinLnBrk="0" hangingPunct="1">
              <a:defRPr kumimoji="0" sz="1200">
                <a:solidFill>
                  <a:schemeClr val="accent1">
                    <a:shade val="75000"/>
                  </a:schemeClr>
                </a:solidFill>
              </a:defRPr>
            </a:lvl1pPr>
          </a:lstStyle>
          <a:p>
            <a:fld id="{1D8BD707-D9CF-40AE-B4C6-C98DA3205C09}" type="datetimeFigureOut">
              <a:rPr lang="en-US" smtClean="0"/>
              <a:pPr/>
              <a:t>19/11/2020</a:t>
            </a:fld>
            <a:endParaRPr lang="en-US"/>
          </a:p>
        </p:txBody>
      </p:sp>
      <p:sp>
        <p:nvSpPr>
          <p:cNvPr id="28" name="Footer Placeholder 27"/>
          <p:cNvSpPr>
            <a:spLocks noGrp="1"/>
          </p:cNvSpPr>
          <p:nvPr>
            <p:ph type="ftr" sz="quarter" idx="3"/>
          </p:nvPr>
        </p:nvSpPr>
        <p:spPr>
          <a:xfrm>
            <a:off x="4165600" y="76201"/>
            <a:ext cx="44704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10972800" y="6477001"/>
            <a:ext cx="1016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6F15528-21DE-4FAA-801E-634DDDAF4B2B}" type="slidenum">
              <a:rPr lang="en-US" smtClean="0"/>
              <a:pPr/>
              <a:t>‹#›</a:t>
            </a:fld>
            <a:endParaRPr lang="en-US"/>
          </a:p>
        </p:txBody>
      </p:sp>
      <p:sp>
        <p:nvSpPr>
          <p:cNvPr id="10" name="Title Placeholder 9"/>
          <p:cNvSpPr>
            <a:spLocks noGrp="1"/>
          </p:cNvSpPr>
          <p:nvPr>
            <p:ph type="title"/>
          </p:nvPr>
        </p:nvSpPr>
        <p:spPr>
          <a:xfrm>
            <a:off x="406400" y="457200"/>
            <a:ext cx="115824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685800" y="1050899"/>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Straight Connector 11"/>
          <p:cNvSpPr>
            <a:spLocks noChangeShapeType="1"/>
          </p:cNvSpPr>
          <p:nvPr/>
        </p:nvSpPr>
        <p:spPr bwMode="auto">
          <a:xfrm>
            <a:off x="685800" y="1057987"/>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9.jp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emf"/></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0.jpg"/><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 2"/>
          <p:cNvGrpSpPr/>
          <p:nvPr/>
        </p:nvGrpSpPr>
        <p:grpSpPr>
          <a:xfrm>
            <a:off x="5686" y="0"/>
            <a:ext cx="12186314" cy="6849683"/>
            <a:chOff x="5686" y="0"/>
            <a:chExt cx="12186314" cy="6849683"/>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6" y="0"/>
              <a:ext cx="12186314" cy="6849683"/>
            </a:xfrm>
            <a:prstGeom prst="rect">
              <a:avLst/>
            </a:prstGeom>
          </p:spPr>
        </p:pic>
        <p:sp>
          <p:nvSpPr>
            <p:cNvPr id="4" name="TextBox 3"/>
            <p:cNvSpPr txBox="1"/>
            <p:nvPr/>
          </p:nvSpPr>
          <p:spPr>
            <a:xfrm>
              <a:off x="381000" y="457200"/>
              <a:ext cx="11353800" cy="1569660"/>
            </a:xfrm>
            <a:prstGeom prst="rect">
              <a:avLst/>
            </a:prstGeom>
            <a:solidFill>
              <a:schemeClr val="bg2">
                <a:lumMod val="90000"/>
              </a:schemeClr>
            </a:solidFill>
          </p:spPr>
          <p:txBody>
            <a:bodyPr wrap="square" rtlCol="0">
              <a:spAutoFit/>
            </a:bodyPr>
            <a:lstStyle/>
            <a:p>
              <a:pPr algn="ctr"/>
              <a:r>
                <a:rPr lang="bn-BD" sz="9600" b="1" dirty="0">
                  <a:solidFill>
                    <a:srgbClr val="00B050"/>
                  </a:solidFill>
                  <a:latin typeface="Shonar Bangla" pitchFamily="34" charset="0"/>
                  <a:cs typeface="Shonar Bangla" pitchFamily="34" charset="0"/>
                </a:rPr>
                <a:t>স্বাগতম</a:t>
              </a:r>
              <a:endParaRPr lang="en-US" sz="9600" b="1" dirty="0">
                <a:solidFill>
                  <a:srgbClr val="00B050"/>
                </a:solidFill>
                <a:latin typeface="Shonar Bangla" pitchFamily="34" charset="0"/>
                <a:cs typeface="Shonar Bangla" pitchFamily="34" charset="0"/>
              </a:endParaRP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2026860"/>
            <a:ext cx="6861810" cy="3865809"/>
          </a:xfrm>
          <a:prstGeom prst="rect">
            <a:avLst/>
          </a:prstGeom>
        </p:spPr>
      </p:pic>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3982"/>
          </a:xfrm>
          <a:prstGeom prst="rect">
            <a:avLst/>
          </a:prstGeom>
        </p:spPr>
      </p:pic>
      <p:sp>
        <p:nvSpPr>
          <p:cNvPr id="2" name="Rectangle 1"/>
          <p:cNvSpPr/>
          <p:nvPr/>
        </p:nvSpPr>
        <p:spPr>
          <a:xfrm>
            <a:off x="2895600" y="609600"/>
            <a:ext cx="6172200" cy="762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895600" y="685800"/>
            <a:ext cx="6172200" cy="584775"/>
          </a:xfrm>
          <a:prstGeom prst="rect">
            <a:avLst/>
          </a:prstGeom>
          <a:solidFill>
            <a:schemeClr val="accent1">
              <a:lumMod val="60000"/>
              <a:lumOff val="40000"/>
            </a:schemeClr>
          </a:solidFill>
        </p:spPr>
        <p:txBody>
          <a:bodyPr wrap="square" rtlCol="0">
            <a:spAutoFit/>
          </a:bodyPr>
          <a:lstStyle/>
          <a:p>
            <a:r>
              <a:rPr lang="bn-BD" sz="2800" dirty="0">
                <a:latin typeface="NikoshBAN" panose="02000000000000000000" pitchFamily="2" charset="0"/>
                <a:cs typeface="NikoshBAN" panose="02000000000000000000" pitchFamily="2" charset="0"/>
              </a:rPr>
              <a:t>পর্দার আভিধানিক অর্থঃ আবৃত করা।, ঢেকে </a:t>
            </a:r>
            <a:r>
              <a:rPr lang="bn-BD" sz="3200" dirty="0">
                <a:latin typeface="NikoshBAN" panose="02000000000000000000" pitchFamily="2" charset="0"/>
                <a:cs typeface="NikoshBAN" panose="02000000000000000000" pitchFamily="2" charset="0"/>
              </a:rPr>
              <a:t>রাখা </a:t>
            </a:r>
            <a:r>
              <a:rPr lang="bn-BD" dirty="0">
                <a:latin typeface="NikoshBAN" panose="02000000000000000000" pitchFamily="2" charset="0"/>
                <a:cs typeface="NikoshBAN" panose="02000000000000000000" pitchFamily="2" charset="0"/>
              </a:rPr>
              <a:t>।</a:t>
            </a:r>
            <a:endParaRPr lang="en-US" dirty="0">
              <a:latin typeface="NikoshBAN" panose="02000000000000000000" pitchFamily="2" charset="0"/>
              <a:cs typeface="NikoshBAN" panose="02000000000000000000" pitchFamily="2" charset="0"/>
            </a:endParaRPr>
          </a:p>
        </p:txBody>
      </p:sp>
      <p:sp>
        <p:nvSpPr>
          <p:cNvPr id="4" name="Rounded Rectangle 3"/>
          <p:cNvSpPr/>
          <p:nvPr/>
        </p:nvSpPr>
        <p:spPr>
          <a:xfrm>
            <a:off x="1828800" y="3200400"/>
            <a:ext cx="4038600" cy="30480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057400" y="3276601"/>
            <a:ext cx="3505200" cy="3108543"/>
          </a:xfrm>
          <a:prstGeom prst="rect">
            <a:avLst/>
          </a:prstGeom>
          <a:noFill/>
        </p:spPr>
        <p:txBody>
          <a:bodyPr wrap="square" rtlCol="0">
            <a:spAutoFit/>
          </a:bodyPr>
          <a:lstStyle/>
          <a:p>
            <a:r>
              <a:rPr lang="bn-BD" sz="1400" dirty="0">
                <a:latin typeface="NikoshBAN" panose="02000000000000000000" pitchFamily="2" charset="0"/>
                <a:cs typeface="NikoshBAN" panose="02000000000000000000" pitchFamily="2" charset="0"/>
              </a:rPr>
              <a:t>পর্দার ব্যাপারে আল্লাহ রাব্বুল আলামিন কঠোর হুশিয়ারি উচ্চারন করে কুর আনুল কারিমের মাধ্যমে পর্দাকে ফরজ ঘোষনা করেছেন ।</a:t>
            </a:r>
          </a:p>
          <a:p>
            <a:r>
              <a:rPr lang="bn-BD" sz="1400" dirty="0">
                <a:latin typeface="NikoshBAN" panose="02000000000000000000" pitchFamily="2" charset="0"/>
                <a:cs typeface="NikoshBAN" panose="02000000000000000000" pitchFamily="2" charset="0"/>
              </a:rPr>
              <a:t>যেমন আল্লাহ রাব্বনুল আলামিন কুর আনুল কারিমে বর্ণনা করেছেন</a:t>
            </a:r>
            <a:r>
              <a:rPr lang="ar-SA" sz="1400" dirty="0">
                <a:latin typeface="NikoshBAN" panose="02000000000000000000" pitchFamily="2" charset="0"/>
                <a:cs typeface="Shonar Bangla" pitchFamily="34" charset="0"/>
              </a:rPr>
              <a:t>قل للمؤمنين يغضوا من ابصارهم ويحفظوا فروجهم ذلك ازكي لهم ان الله خبير بما يصنعون.</a:t>
            </a:r>
          </a:p>
          <a:p>
            <a:r>
              <a:rPr lang="bn-BD" sz="1400" dirty="0">
                <a:latin typeface="NikoshBAN" panose="02000000000000000000" pitchFamily="2" charset="0"/>
                <a:cs typeface="NikoshBAN" panose="02000000000000000000" pitchFamily="2" charset="0"/>
              </a:rPr>
              <a:t>আল্লাহ বলেন হে রাসুল (সঃ) মোমেনদেরকে বলুন তারা যেন তাদের দৃষ্টিকে নত রাখে এবং তাদের লজ্জা স্থানের হেফাজত করে। এতে তাদের জন্য খুব পবিত্রতা আছে। নিশ্চয় তারা যা করে আল্লাহ তা অবহিত আছেন </a:t>
            </a:r>
            <a:endParaRPr lang="en-US" sz="1400" dirty="0">
              <a:latin typeface="NikoshBAN" panose="02000000000000000000" pitchFamily="2" charset="0"/>
              <a:cs typeface="NikoshBAN" panose="02000000000000000000" pitchFamily="2" charset="0"/>
            </a:endParaRPr>
          </a:p>
        </p:txBody>
      </p:sp>
      <p:sp>
        <p:nvSpPr>
          <p:cNvPr id="6" name="Rounded Rectangle 5"/>
          <p:cNvSpPr/>
          <p:nvPr/>
        </p:nvSpPr>
        <p:spPr>
          <a:xfrm>
            <a:off x="7010400" y="3352800"/>
            <a:ext cx="2209800" cy="27432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086600" y="3429001"/>
            <a:ext cx="2057400" cy="2062103"/>
          </a:xfrm>
          <a:prstGeom prst="rect">
            <a:avLst/>
          </a:prstGeom>
          <a:noFill/>
        </p:spPr>
        <p:txBody>
          <a:bodyPr wrap="square" rtlCol="0">
            <a:spAutoFit/>
          </a:bodyPr>
          <a:lstStyle/>
          <a:p>
            <a:r>
              <a:rPr lang="bn-BD" sz="1600" dirty="0">
                <a:latin typeface="NikoshBAN" panose="02000000000000000000" pitchFamily="2" charset="0"/>
                <a:cs typeface="NikoshBAN" panose="02000000000000000000" pitchFamily="2" charset="0"/>
              </a:rPr>
              <a:t>আল্লাহ পাক আরও বলেন </a:t>
            </a:r>
            <a:r>
              <a:rPr lang="ar-SA" sz="1600" dirty="0">
                <a:latin typeface="NikoshBAN" panose="02000000000000000000" pitchFamily="2" charset="0"/>
                <a:cs typeface="Shonar Bangla" pitchFamily="34" charset="0"/>
              </a:rPr>
              <a:t>وقل للمؤمنات يغضضن من ابصارهن ويحفظن فروجهن</a:t>
            </a:r>
          </a:p>
          <a:p>
            <a:r>
              <a:rPr lang="bn-BD" sz="1600" dirty="0">
                <a:latin typeface="NikoshBAN" panose="02000000000000000000" pitchFamily="2" charset="0"/>
                <a:cs typeface="NikoshBAN" panose="02000000000000000000" pitchFamily="2" charset="0"/>
              </a:rPr>
              <a:t>হে রাসুল (সঃ) আপনী ঈমানদার নারীদেরকে বলুন, তারা যেন তাদের দৃষ্টিকে নত রাখে এবং তাদের লজ্জা স্থানের হেফাজত করে।</a:t>
            </a:r>
            <a:r>
              <a:rPr lang="ar-SA" sz="1600" dirty="0">
                <a:latin typeface="NikoshBAN" panose="02000000000000000000" pitchFamily="2" charset="0"/>
                <a:cs typeface="Shonar Bangla" pitchFamily="34" charset="0"/>
              </a:rPr>
              <a:t> </a:t>
            </a:r>
            <a:r>
              <a:rPr lang="bn-BD" sz="1600" dirty="0">
                <a:latin typeface="NikoshBAN" panose="02000000000000000000" pitchFamily="2" charset="0"/>
                <a:cs typeface="NikoshBAN" panose="02000000000000000000" pitchFamily="2" charset="0"/>
              </a:rPr>
              <a:t> </a:t>
            </a:r>
            <a:endParaRPr lang="en-US" sz="1600" dirty="0">
              <a:latin typeface="NikoshBAN" panose="02000000000000000000" pitchFamily="2" charset="0"/>
              <a:cs typeface="NikoshBAN" panose="02000000000000000000" pitchFamily="2" charset="0"/>
            </a:endParaRPr>
          </a:p>
        </p:txBody>
      </p:sp>
      <p:sp>
        <p:nvSpPr>
          <p:cNvPr id="9" name="Oval 8"/>
          <p:cNvSpPr/>
          <p:nvPr/>
        </p:nvSpPr>
        <p:spPr>
          <a:xfrm>
            <a:off x="2286000" y="1371600"/>
            <a:ext cx="7239000" cy="16002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895600" y="1752600"/>
            <a:ext cx="6400800" cy="923330"/>
          </a:xfrm>
          <a:prstGeom prst="rect">
            <a:avLst/>
          </a:prstGeom>
          <a:noFill/>
        </p:spPr>
        <p:txBody>
          <a:bodyPr wrap="square" rtlCol="0">
            <a:spAutoFit/>
          </a:bodyPr>
          <a:lstStyle/>
          <a:p>
            <a:r>
              <a:rPr lang="bn-BD" dirty="0">
                <a:latin typeface="NikoshBAN" panose="02000000000000000000" pitchFamily="2" charset="0"/>
                <a:cs typeface="NikoshBAN" panose="02000000000000000000" pitchFamily="2" charset="0"/>
              </a:rPr>
              <a:t>পারিভাষিক অর্থঃ শরীয়তের দৃষ্টিতে মহিলাদের জন্য মাহরাম ব্যাতীত যাদের সাথে পর্দা বিহিন  দেখা দেওয়া হারাম তাদের থেকে নিজেকে আবৃত রাখা এবং পুরুষের জন্য সতর বিহীন যে সমস্ত অংগ দেখা হারাম তাকে পর্দা বলে ।</a:t>
            </a:r>
            <a:endParaRPr lang="en-US" dirty="0">
              <a:latin typeface="NikoshBAN" panose="02000000000000000000" pitchFamily="2" charset="0"/>
              <a:cs typeface="NikoshBAN" panose="02000000000000000000" pitchFamily="2" charset="0"/>
            </a:endParaRPr>
          </a:p>
        </p:txBody>
      </p:sp>
      <p:pic>
        <p:nvPicPr>
          <p:cNvPr id="11" name="Picture 10"/>
          <p:cNvPicPr/>
          <p:nvPr/>
        </p:nvPicPr>
        <p:blipFill>
          <a:blip r:embed="rId3" cstate="print"/>
          <a:srcRect/>
          <a:stretch>
            <a:fillRect/>
          </a:stretch>
        </p:blipFill>
        <p:spPr bwMode="auto">
          <a:xfrm>
            <a:off x="609600" y="609600"/>
            <a:ext cx="914401" cy="678831"/>
          </a:xfrm>
          <a:prstGeom prst="rect">
            <a:avLst/>
          </a:prstGeom>
          <a:noFill/>
          <a:ln w="38100">
            <a:noFill/>
            <a:miter lim="800000"/>
            <a:headEnd/>
            <a:tailEnd/>
          </a:ln>
          <a:effectLst>
            <a:glow rad="101600">
              <a:schemeClr val="accent6">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29800" y="685800"/>
            <a:ext cx="1143001" cy="696630"/>
          </a:xfrm>
          <a:prstGeom prst="rect">
            <a:avLst/>
          </a:prstGeom>
          <a:ln w="38100">
            <a:solidFill>
              <a:srgbClr val="92D050"/>
            </a:solidFill>
          </a:ln>
          <a:effectLst>
            <a:glow rad="139700">
              <a:schemeClr val="accent3">
                <a:satMod val="175000"/>
                <a:alpha val="40000"/>
              </a:schemeClr>
            </a:glow>
          </a:effectLst>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44" y="-21609"/>
            <a:ext cx="12160156" cy="6879609"/>
          </a:xfrm>
          <a:prstGeom prst="rect">
            <a:avLst/>
          </a:prstGeom>
        </p:spPr>
      </p:pic>
      <p:sp>
        <p:nvSpPr>
          <p:cNvPr id="5" name="Rounded Rectangular Callout 4"/>
          <p:cNvSpPr/>
          <p:nvPr/>
        </p:nvSpPr>
        <p:spPr>
          <a:xfrm>
            <a:off x="3429000" y="609600"/>
            <a:ext cx="4724400" cy="914400"/>
          </a:xfrm>
          <a:prstGeom prst="wedgeRoundRectCallout">
            <a:avLst/>
          </a:prstGeom>
          <a:solidFill>
            <a:srgbClr val="FFC0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smtClean="0">
                <a:solidFill>
                  <a:srgbClr val="002060"/>
                </a:solidFill>
                <a:latin typeface="NikoshBAN" panose="02000000000000000000" pitchFamily="2" charset="0"/>
                <a:cs typeface="NikoshBAN" panose="02000000000000000000" pitchFamily="2" charset="0"/>
              </a:rPr>
              <a:t>আল্লাহ</a:t>
            </a:r>
            <a:r>
              <a:rPr lang="en-US" sz="2800" dirty="0" smtClean="0">
                <a:solidFill>
                  <a:srgbClr val="002060"/>
                </a:solidFill>
                <a:latin typeface="NikoshBAN" panose="02000000000000000000" pitchFamily="2" charset="0"/>
                <a:cs typeface="NikoshBAN" panose="02000000000000000000" pitchFamily="2" charset="0"/>
              </a:rPr>
              <a:t> </a:t>
            </a:r>
            <a:r>
              <a:rPr lang="en-US" sz="2800" dirty="0" err="1" smtClean="0">
                <a:solidFill>
                  <a:srgbClr val="002060"/>
                </a:solidFill>
                <a:latin typeface="NikoshBAN" panose="02000000000000000000" pitchFamily="2" charset="0"/>
                <a:cs typeface="NikoshBAN" panose="02000000000000000000" pitchFamily="2" charset="0"/>
              </a:rPr>
              <a:t>কুরআন</a:t>
            </a:r>
            <a:r>
              <a:rPr lang="en-US" sz="2800" dirty="0" smtClean="0">
                <a:solidFill>
                  <a:srgbClr val="002060"/>
                </a:solidFill>
                <a:latin typeface="NikoshBAN" panose="02000000000000000000" pitchFamily="2" charset="0"/>
                <a:cs typeface="NikoshBAN" panose="02000000000000000000" pitchFamily="2" charset="0"/>
              </a:rPr>
              <a:t> </a:t>
            </a:r>
            <a:r>
              <a:rPr lang="en-US" sz="2800" dirty="0" err="1" smtClean="0">
                <a:solidFill>
                  <a:srgbClr val="002060"/>
                </a:solidFill>
                <a:latin typeface="NikoshBAN" panose="02000000000000000000" pitchFamily="2" charset="0"/>
                <a:cs typeface="NikoshBAN" panose="02000000000000000000" pitchFamily="2" charset="0"/>
              </a:rPr>
              <a:t>মাজিদে</a:t>
            </a:r>
            <a:r>
              <a:rPr lang="en-US" sz="2800" dirty="0" smtClean="0">
                <a:solidFill>
                  <a:srgbClr val="002060"/>
                </a:solidFill>
                <a:latin typeface="NikoshBAN" panose="02000000000000000000" pitchFamily="2" charset="0"/>
                <a:cs typeface="NikoshBAN" panose="02000000000000000000" pitchFamily="2" charset="0"/>
              </a:rPr>
              <a:t> </a:t>
            </a:r>
            <a:r>
              <a:rPr lang="en-US" sz="2800" dirty="0" err="1" smtClean="0">
                <a:solidFill>
                  <a:srgbClr val="002060"/>
                </a:solidFill>
                <a:latin typeface="NikoshBAN" panose="02000000000000000000" pitchFamily="2" charset="0"/>
                <a:cs typeface="NikoshBAN" panose="02000000000000000000" pitchFamily="2" charset="0"/>
              </a:rPr>
              <a:t>বলেন</a:t>
            </a:r>
            <a:endParaRPr lang="en-US" sz="2800" dirty="0">
              <a:solidFill>
                <a:srgbClr val="002060"/>
              </a:solidFill>
              <a:latin typeface="NikoshBAN" panose="02000000000000000000" pitchFamily="2" charset="0"/>
              <a:cs typeface="NikoshBAN" panose="02000000000000000000" pitchFamily="2" charset="0"/>
            </a:endParaRPr>
          </a:p>
        </p:txBody>
      </p:sp>
      <p:sp>
        <p:nvSpPr>
          <p:cNvPr id="6" name="Rectangle 5"/>
          <p:cNvSpPr/>
          <p:nvPr/>
        </p:nvSpPr>
        <p:spPr>
          <a:xfrm>
            <a:off x="609600" y="1752600"/>
            <a:ext cx="10820400" cy="1752600"/>
          </a:xfrm>
          <a:prstGeom prst="rect">
            <a:avLst/>
          </a:prstGeom>
          <a:solidFill>
            <a:srgbClr val="92D05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ar-AE" sz="3200" dirty="0">
                <a:latin typeface="Sakkal Majalla" panose="02000000000000000000" pitchFamily="2" charset="-78"/>
                <a:cs typeface="Sakkal Majalla" panose="02000000000000000000" pitchFamily="2" charset="-78"/>
              </a:rPr>
              <a:t>ياَيها النبىُ قُلْ لأِزوَاجِكَ وَ وبناتك وَ نِساَءِ المؤمنينَ يُدْنِيْنَ عَلَيْهِنَّ مِنْ جَلاَبِيبِهِنَّ ذالِكَ اَدْنىَ انْ يُعْرَفْنَ فلاَ يُؤْذَينَ وَ كَانَ اللهُ غَفُوْراًرَحِيْماَ</a:t>
            </a:r>
          </a:p>
          <a:p>
            <a:pPr algn="ctr"/>
            <a:r>
              <a:rPr lang="ar-AE" sz="3200" dirty="0">
                <a:latin typeface="Sakkal Majalla" panose="02000000000000000000" pitchFamily="2" charset="-78"/>
                <a:cs typeface="Sakkal Majalla" panose="02000000000000000000" pitchFamily="2" charset="-78"/>
              </a:rPr>
              <a:t>(الأحزاب:59)</a:t>
            </a:r>
            <a:endParaRPr lang="en-US" sz="3200" dirty="0">
              <a:latin typeface="Sakkal Majalla" panose="02000000000000000000" pitchFamily="2" charset="-78"/>
              <a:cs typeface="Sakkal Majalla" panose="02000000000000000000" pitchFamily="2" charset="-78"/>
            </a:endParaRPr>
          </a:p>
        </p:txBody>
      </p:sp>
      <p:sp>
        <p:nvSpPr>
          <p:cNvPr id="7" name="Rectangle 6"/>
          <p:cNvSpPr/>
          <p:nvPr/>
        </p:nvSpPr>
        <p:spPr>
          <a:xfrm>
            <a:off x="609600" y="3581400"/>
            <a:ext cx="10896600" cy="2743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smtClean="0">
                <a:latin typeface="NikoshBAN" panose="02000000000000000000" pitchFamily="2" charset="0"/>
                <a:cs typeface="NikoshBAN" panose="02000000000000000000" pitchFamily="2" charset="0"/>
              </a:rPr>
              <a:t>হে</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নবি</a:t>
            </a:r>
            <a:r>
              <a:rPr lang="en-US" sz="3200" dirty="0" smtClean="0">
                <a:latin typeface="NikoshBAN" panose="02000000000000000000" pitchFamily="2" charset="0"/>
                <a:cs typeface="NikoshBAN" panose="02000000000000000000" pitchFamily="2" charset="0"/>
              </a:rPr>
              <a:t> , </a:t>
            </a:r>
            <a:r>
              <a:rPr lang="en-US" sz="3200" dirty="0" err="1" smtClean="0">
                <a:latin typeface="NikoshBAN" panose="02000000000000000000" pitchFamily="2" charset="0"/>
                <a:cs typeface="NikoshBAN" panose="02000000000000000000" pitchFamily="2" charset="0"/>
              </a:rPr>
              <a:t>আপনি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আপনার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পত্নীগনকে</a:t>
            </a:r>
            <a:r>
              <a:rPr lang="en-US" sz="3200" dirty="0" smtClean="0">
                <a:latin typeface="NikoshBAN" panose="02000000000000000000" pitchFamily="2" charset="0"/>
                <a:cs typeface="NikoshBAN" panose="02000000000000000000" pitchFamily="2" charset="0"/>
              </a:rPr>
              <a:t> ও </a:t>
            </a:r>
            <a:r>
              <a:rPr lang="en-US" sz="3200" dirty="0" err="1" smtClean="0">
                <a:latin typeface="NikoshBAN" panose="02000000000000000000" pitchFamily="2" charset="0"/>
                <a:cs typeface="NikoshBAN" panose="02000000000000000000" pitchFamily="2" charset="0"/>
              </a:rPr>
              <a:t>কন্যাগনকে</a:t>
            </a:r>
            <a:r>
              <a:rPr lang="bn-BD" sz="3200" dirty="0" smtClean="0">
                <a:latin typeface="NikoshBAN" panose="02000000000000000000" pitchFamily="2" charset="0"/>
                <a:cs typeface="NikoshBAN" panose="02000000000000000000" pitchFamily="2" charset="0"/>
              </a:rPr>
              <a:t> এবং মুমিনদের স্ত্রীগনকে বলুন, তারা যেন তাদের চাদরের কিছু অংশ নিজেদের উপর টেনে দেয়। এতে তাদেরকে চেনা সহজ হবে। ফলে তাদেরকে উত্যক্ত করা হবেনা। আল্লাহ ক্ষমাশীল পরম দয়ালু।</a:t>
            </a:r>
          </a:p>
          <a:p>
            <a:pPr algn="ctr"/>
            <a:r>
              <a:rPr lang="bn-BD" sz="3200" dirty="0" smtClean="0">
                <a:latin typeface="NikoshBAN" panose="02000000000000000000" pitchFamily="2" charset="0"/>
                <a:cs typeface="NikoshBAN" panose="02000000000000000000" pitchFamily="2" charset="0"/>
              </a:rPr>
              <a:t>(সুরা আহযাব-৫৯)</a:t>
            </a:r>
            <a:endParaRPr lang="en-US" sz="3200" dirty="0">
              <a:latin typeface="NikoshBAN" panose="02000000000000000000" pitchFamily="2" charset="0"/>
              <a:cs typeface="NikoshBAN" panose="020000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87"/>
            <a:ext cx="12192000" cy="6911578"/>
          </a:xfrm>
          <a:prstGeom prst="rect">
            <a:avLst/>
          </a:prstGeom>
        </p:spPr>
      </p:pic>
      <p:sp>
        <p:nvSpPr>
          <p:cNvPr id="2" name="Rectangle 1"/>
          <p:cNvSpPr/>
          <p:nvPr/>
        </p:nvSpPr>
        <p:spPr>
          <a:xfrm>
            <a:off x="1143000" y="685800"/>
            <a:ext cx="9601200" cy="5334000"/>
          </a:xfrm>
          <a:prstGeom prst="rec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just"/>
            <a:r>
              <a:rPr lang="en-US" sz="3600" dirty="0" err="1" smtClean="0">
                <a:latin typeface="NikoshBAN" panose="02000000000000000000" pitchFamily="2" charset="0"/>
                <a:cs typeface="NikoshBAN" panose="02000000000000000000" pitchFamily="2" charset="0"/>
              </a:rPr>
              <a:t>আল্লামা</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আলি</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সাবুনি</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বলেন</a:t>
            </a:r>
            <a:r>
              <a:rPr lang="en-US" sz="3600" dirty="0" smtClean="0">
                <a:latin typeface="NikoshBAN" panose="02000000000000000000" pitchFamily="2" charset="0"/>
                <a:cs typeface="NikoshBAN" panose="02000000000000000000" pitchFamily="2" charset="0"/>
              </a:rPr>
              <a:t>, এ </a:t>
            </a:r>
            <a:r>
              <a:rPr lang="en-US" sz="3600" dirty="0" err="1" smtClean="0">
                <a:latin typeface="NikoshBAN" panose="02000000000000000000" pitchFamily="2" charset="0"/>
                <a:cs typeface="NikoshBAN" panose="02000000000000000000" pitchFamily="2" charset="0"/>
              </a:rPr>
              <a:t>আয়াত</a:t>
            </a:r>
            <a:r>
              <a:rPr lang="en-US" sz="3600" dirty="0" smtClean="0">
                <a:latin typeface="NikoshBAN" panose="02000000000000000000" pitchFamily="2" charset="0"/>
                <a:cs typeface="NikoshBAN" panose="02000000000000000000" pitchFamily="2" charset="0"/>
              </a:rPr>
              <a:t> </a:t>
            </a:r>
            <a:r>
              <a:rPr lang="bn-IN" sz="3600" dirty="0" smtClean="0">
                <a:latin typeface="NikoshBAN" panose="02000000000000000000" pitchFamily="2" charset="0"/>
                <a:cs typeface="NikoshBAN" panose="02000000000000000000" pitchFamily="2" charset="0"/>
              </a:rPr>
              <a:t>দ্বারা সকল মুসলিম</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রমনীর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উপর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হিজাব</a:t>
            </a:r>
            <a:r>
              <a:rPr lang="en-US" sz="3600" dirty="0" smtClean="0">
                <a:latin typeface="NikoshBAN" panose="02000000000000000000" pitchFamily="2" charset="0"/>
                <a:cs typeface="NikoshBAN" panose="02000000000000000000" pitchFamily="2" charset="0"/>
              </a:rPr>
              <a:t> ( </a:t>
            </a:r>
            <a:r>
              <a:rPr lang="en-US" sz="3600" dirty="0" err="1" smtClean="0">
                <a:latin typeface="NikoshBAN" panose="02000000000000000000" pitchFamily="2" charset="0"/>
                <a:cs typeface="NikoshBAN" panose="02000000000000000000" pitchFamily="2" charset="0"/>
              </a:rPr>
              <a:t>শরয়ী</a:t>
            </a:r>
            <a:r>
              <a:rPr lang="bn-IN" sz="3600" dirty="0">
                <a:latin typeface="NikoshBAN" panose="02000000000000000000" pitchFamily="2" charset="0"/>
                <a:cs typeface="NikoshBAN" panose="02000000000000000000" pitchFamily="2" charset="0"/>
              </a:rPr>
              <a:t> </a:t>
            </a:r>
            <a:r>
              <a:rPr lang="bn-IN" sz="3600" dirty="0" smtClean="0">
                <a:latin typeface="NikoshBAN" panose="02000000000000000000" pitchFamily="2" charset="0"/>
                <a:cs typeface="NikoshBAN" panose="02000000000000000000" pitchFamily="2" charset="0"/>
              </a:rPr>
              <a:t>পর্দা ) করা ফরজ স্যাবস্ত হয়। হিজাব তথা পর্দা করা রমনীদের ক্ষেত্রে নামাজ, রোজার ন্যায় ফরজ। যদি কোন মুসলিম মহিলা অস্বীকার করে হিজাব পরিত্যাগ করে তবে সে কাফের হবে।</a:t>
            </a:r>
          </a:p>
          <a:p>
            <a:pPr algn="just"/>
            <a:r>
              <a:rPr lang="bn-IN" sz="3600" dirty="0" smtClean="0">
                <a:latin typeface="NikoshBAN" panose="02000000000000000000" pitchFamily="2" charset="0"/>
                <a:cs typeface="NikoshBAN" panose="02000000000000000000" pitchFamily="2" charset="0"/>
              </a:rPr>
              <a:t>আর যদি ফরজ স্বীকার করেও পালন না করে তবে সে কবীরাগুনাহকারীনী ও ফাসেকা বলে স্যাবস্ত হবে।</a:t>
            </a:r>
          </a:p>
        </p:txBody>
      </p:sp>
    </p:spTree>
    <p:extLst>
      <p:ext uri="{BB962C8B-B14F-4D97-AF65-F5344CB8AC3E}">
        <p14:creationId xmlns:p14="http://schemas.microsoft.com/office/powerpoint/2010/main" val="2835492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89" y="-22412"/>
            <a:ext cx="12193138" cy="6854841"/>
          </a:xfrm>
          <a:prstGeom prst="rect">
            <a:avLst/>
          </a:prstGeom>
        </p:spPr>
      </p:pic>
      <p:sp>
        <p:nvSpPr>
          <p:cNvPr id="2" name="Flowchart: Alternate Process 1"/>
          <p:cNvSpPr/>
          <p:nvPr/>
        </p:nvSpPr>
        <p:spPr>
          <a:xfrm>
            <a:off x="3048000" y="609600"/>
            <a:ext cx="5791200" cy="1143000"/>
          </a:xfrm>
          <a:prstGeom prst="flowChartAlternateProcess">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429000" y="762000"/>
            <a:ext cx="4876800" cy="584775"/>
          </a:xfrm>
          <a:prstGeom prst="rect">
            <a:avLst/>
          </a:prstGeom>
          <a:noFill/>
        </p:spPr>
        <p:txBody>
          <a:bodyPr wrap="square" rtlCol="0">
            <a:spAutoFit/>
          </a:bodyPr>
          <a:lstStyle/>
          <a:p>
            <a:r>
              <a:rPr lang="bn-BD" sz="3200" dirty="0">
                <a:latin typeface="Shonar Bangla" pitchFamily="34" charset="0"/>
                <a:cs typeface="Shonar Bangla" pitchFamily="34" charset="0"/>
              </a:rPr>
              <a:t>বেগানা মহিলার প্রতি দৃষ্টি পাতের হুকুম</a:t>
            </a:r>
            <a:endParaRPr lang="en-US" sz="3200" dirty="0">
              <a:latin typeface="Shonar Bangla" pitchFamily="34" charset="0"/>
              <a:cs typeface="Shonar Bangla"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2286000"/>
            <a:ext cx="2401241" cy="16002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600" y="2286000"/>
            <a:ext cx="1727200" cy="16002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4" name="Rounded Rectangle 13"/>
          <p:cNvSpPr/>
          <p:nvPr/>
        </p:nvSpPr>
        <p:spPr>
          <a:xfrm>
            <a:off x="5779441" y="2133600"/>
            <a:ext cx="4736159" cy="3886200"/>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81200" y="4267200"/>
            <a:ext cx="2471655" cy="1752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8" name="TextBox 17"/>
          <p:cNvSpPr txBox="1"/>
          <p:nvPr/>
        </p:nvSpPr>
        <p:spPr>
          <a:xfrm>
            <a:off x="5779441" y="2384613"/>
            <a:ext cx="4736159" cy="3416320"/>
          </a:xfrm>
          <a:prstGeom prst="rect">
            <a:avLst/>
          </a:prstGeom>
          <a:noFill/>
        </p:spPr>
        <p:txBody>
          <a:bodyPr wrap="square" rtlCol="0">
            <a:spAutoFit/>
          </a:bodyPr>
          <a:lstStyle/>
          <a:p>
            <a:r>
              <a:rPr lang="bn-BD" dirty="0" smtClean="0">
                <a:latin typeface="NikoshBAN" panose="02000000000000000000" pitchFamily="2" charset="0"/>
                <a:cs typeface="NikoshBAN" panose="02000000000000000000" pitchFamily="2" charset="0"/>
              </a:rPr>
              <a:t>মাহরাম মহিলা বা স্ত্রী ব্যাতীত কোন পুরুষ কোন মহিলার দিকে দৃষ্টিপাত করা হারাম । তবে হঠাৎ দৃষ্টি পরলে গুনাহ হবে না । এ ব্যাপারে আল্লাহ বলেন </a:t>
            </a:r>
            <a:r>
              <a:rPr lang="ar-SA" dirty="0" smtClean="0">
                <a:latin typeface="NikoshBAN" panose="02000000000000000000" pitchFamily="2" charset="0"/>
                <a:cs typeface="Sakkal Majalla" panose="02000000000000000000" pitchFamily="2" charset="-78"/>
              </a:rPr>
              <a:t>يغضوا من ابصارهم</a:t>
            </a:r>
            <a:r>
              <a:rPr lang="bn-BD" dirty="0" smtClean="0">
                <a:latin typeface="NikoshBAN" panose="02000000000000000000" pitchFamily="2" charset="0"/>
                <a:cs typeface="NikoshBAN" panose="02000000000000000000" pitchFamily="2" charset="0"/>
              </a:rPr>
              <a:t> তারা যেন তাদের  দৃষ্টিকে অবনমিত রাখে ।</a:t>
            </a:r>
          </a:p>
          <a:p>
            <a:r>
              <a:rPr lang="bn-BD" dirty="0" smtClean="0">
                <a:latin typeface="NikoshBAN" panose="02000000000000000000" pitchFamily="2" charset="0"/>
                <a:cs typeface="NikoshBAN" panose="02000000000000000000" pitchFamily="2" charset="0"/>
              </a:rPr>
              <a:t>হজরত জাবির ইবনে আব্দুল্লাহ (রা)বলেন,আমি</a:t>
            </a:r>
          </a:p>
          <a:p>
            <a:r>
              <a:rPr lang="bn-BD" dirty="0" smtClean="0">
                <a:latin typeface="NikoshBAN" panose="02000000000000000000" pitchFamily="2" charset="0"/>
                <a:cs typeface="NikoshBAN" panose="02000000000000000000" pitchFamily="2" charset="0"/>
              </a:rPr>
              <a:t>রাসুলুল্লাহ (সঃ) কে হঠাৎ দৃষ্টি সম্পর্কে জিজ্ঞাসা করলাম । অতপর তিনি আমাকে সাথে সাথে চোখ ফিরিয়ে নেয়ার আদেশ করলেন। (মুসলিম)। হাদিস শরীফে আরও আছে </a:t>
            </a:r>
            <a:r>
              <a:rPr lang="ar-SA" dirty="0" smtClean="0">
                <a:latin typeface="NikoshBAN" panose="02000000000000000000" pitchFamily="2" charset="0"/>
                <a:cs typeface="Shonar Bangla" pitchFamily="34" charset="0"/>
              </a:rPr>
              <a:t>فزني </a:t>
            </a:r>
            <a:r>
              <a:rPr lang="ar-SA" dirty="0" smtClean="0">
                <a:latin typeface="NikoshBAN" panose="02000000000000000000" pitchFamily="2" charset="0"/>
                <a:cs typeface="Sakkal Majalla" panose="02000000000000000000" pitchFamily="2" charset="-78"/>
              </a:rPr>
              <a:t>العين النظر</a:t>
            </a:r>
            <a:r>
              <a:rPr lang="bn-BD" dirty="0" smtClean="0">
                <a:latin typeface="NikoshBAN" panose="02000000000000000000" pitchFamily="2" charset="0"/>
                <a:cs typeface="NikoshBAN" panose="02000000000000000000" pitchFamily="2" charset="0"/>
              </a:rPr>
              <a:t> আর চোখের জেনা হল দৃষ্টিপাত করা ।</a:t>
            </a:r>
            <a:endParaRPr lang="en-US" dirty="0">
              <a:latin typeface="NikoshBAN" panose="02000000000000000000" pitchFamily="2" charset="0"/>
              <a:cs typeface="NikoshBAN" panose="02000000000000000000" pitchFamily="2" charset="0"/>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down)">
                                      <p:cBhvr>
                                        <p:cTn id="2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73"/>
            <a:ext cx="12192000" cy="6853982"/>
          </a:xfrm>
          <a:prstGeom prst="rect">
            <a:avLst/>
          </a:prstGeom>
        </p:spPr>
      </p:pic>
      <p:sp>
        <p:nvSpPr>
          <p:cNvPr id="3" name="Rounded Rectangle 2"/>
          <p:cNvSpPr/>
          <p:nvPr/>
        </p:nvSpPr>
        <p:spPr>
          <a:xfrm>
            <a:off x="914400" y="824818"/>
            <a:ext cx="10134600" cy="5181600"/>
          </a:xfrm>
          <a:prstGeom prst="roundRect">
            <a:avLst/>
          </a:prstGeom>
          <a:solidFill>
            <a:srgbClr val="92D05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ar-AE" sz="6000" dirty="0">
                <a:latin typeface="Arabic Typesetting" panose="03020402040406030203" pitchFamily="66" charset="-78"/>
                <a:cs typeface="Arabic Typesetting" panose="03020402040406030203" pitchFamily="66" charset="-78"/>
              </a:rPr>
              <a:t>عن عائشة رضى الله عنها ان اسماء </a:t>
            </a:r>
            <a:r>
              <a:rPr lang="ar-AE" sz="5400" dirty="0">
                <a:latin typeface="Arabic Typesetting" panose="03020402040406030203" pitchFamily="66" charset="-78"/>
                <a:cs typeface="Arabic Typesetting" panose="03020402040406030203" pitchFamily="66" charset="-78"/>
              </a:rPr>
              <a:t>بنت </a:t>
            </a:r>
            <a:r>
              <a:rPr lang="ar-AE" sz="4800" dirty="0">
                <a:latin typeface="Arabic Typesetting" panose="03020402040406030203" pitchFamily="66" charset="-78"/>
                <a:cs typeface="Arabic Typesetting" panose="03020402040406030203" pitchFamily="66" charset="-78"/>
              </a:rPr>
              <a:t>ابى بكرٍ دخلتُ على رسول الله (ص:) عليهاَ ثِئاَبٌ </a:t>
            </a:r>
          </a:p>
          <a:p>
            <a:pPr algn="ctr"/>
            <a:r>
              <a:rPr lang="ar-AE" sz="5400" dirty="0">
                <a:latin typeface="Arabic Typesetting" panose="03020402040406030203" pitchFamily="66" charset="-78"/>
                <a:cs typeface="Arabic Typesetting" panose="03020402040406030203" pitchFamily="66" charset="-78"/>
              </a:rPr>
              <a:t>رِقاَقٌ فاَعْرَضَ عَنْها رسول اللهِ (ص:) وقلَ. ياَ اَسماَءُ إنَّ اَلْمَرْاَةَ إِذاَ بَلَغَتِ الْمَحِيِضَ لَمْ تَصْلُحْ انْ يُرىَ مِنْهاَ إِالاَ هَذاَ وَهَذاَ . وَ اَشَارَ إلى وَجْهِهِ وَ كَفَّيْهِ (أبو</a:t>
            </a:r>
            <a:r>
              <a:rPr lang="ar-AE" sz="6000" dirty="0">
                <a:latin typeface="Arabic Typesetting" panose="03020402040406030203" pitchFamily="66" charset="-78"/>
                <a:cs typeface="Arabic Typesetting" panose="03020402040406030203" pitchFamily="66" charset="-78"/>
              </a:rPr>
              <a:t> داود)</a:t>
            </a:r>
            <a:endParaRPr lang="en-US" sz="60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763675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ounded Rectangle 2"/>
          <p:cNvSpPr/>
          <p:nvPr/>
        </p:nvSpPr>
        <p:spPr>
          <a:xfrm>
            <a:off x="1219200" y="990600"/>
            <a:ext cx="9753600" cy="4876800"/>
          </a:xfrm>
          <a:prstGeom prst="roundRect">
            <a:avLst/>
          </a:prstGeom>
          <a:solidFill>
            <a:schemeClr val="accent1">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algn="just"/>
            <a:r>
              <a:rPr lang="bn-IN" sz="4000" dirty="0" smtClean="0">
                <a:latin typeface="NikoshBAN" panose="02000000000000000000" pitchFamily="2" charset="0"/>
                <a:cs typeface="NikoshBAN" panose="02000000000000000000" pitchFamily="2" charset="0"/>
              </a:rPr>
              <a:t>হযরত আয়েশা ( রাঃ) হতে বর্নিত, আসমা বিনতে আবু বকর (রাঃ) একদা রাসুল (সঃ) এর নিকট প্রবেশ করলেন, এমতাবস্থায় তার গায়ে পাতলা কাপড় ছিল। তখন রসুল </a:t>
            </a:r>
            <a:r>
              <a:rPr lang="bn-IN" sz="4000" dirty="0">
                <a:latin typeface="NikoshBAN" panose="02000000000000000000" pitchFamily="2" charset="0"/>
                <a:cs typeface="NikoshBAN" panose="02000000000000000000" pitchFamily="2" charset="0"/>
              </a:rPr>
              <a:t>(সঃ</a:t>
            </a:r>
            <a:r>
              <a:rPr lang="bn-IN" sz="4000" dirty="0" smtClean="0">
                <a:latin typeface="NikoshBAN" panose="02000000000000000000" pitchFamily="2" charset="0"/>
                <a:cs typeface="NikoshBAN" panose="02000000000000000000" pitchFamily="2" charset="0"/>
              </a:rPr>
              <a:t>) তার থেকে চেহারা ঘুরিয়ে নিলেন এবং বললেনঃ হে আসমা কোন মহিলা যখন বালেগা হয়,</a:t>
            </a:r>
          </a:p>
          <a:p>
            <a:pPr algn="just"/>
            <a:r>
              <a:rPr lang="bn-IN" sz="4000" dirty="0" smtClean="0">
                <a:latin typeface="NikoshBAN" panose="02000000000000000000" pitchFamily="2" charset="0"/>
                <a:cs typeface="NikoshBAN" panose="02000000000000000000" pitchFamily="2" charset="0"/>
              </a:rPr>
              <a:t>তখন তার এই এই তথা মুখ ও হাতের তালু ছাড়া অন্য কোন অঙ্গ দেখা দেখা যাওয়া বৈধ নয়। (আবু দাউদ)  </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91721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84" y="0"/>
            <a:ext cx="12177216" cy="6842806"/>
          </a:xfrm>
          <a:prstGeom prst="rect">
            <a:avLst/>
          </a:prstGeom>
        </p:spPr>
      </p:pic>
      <p:sp>
        <p:nvSpPr>
          <p:cNvPr id="5" name="TextBox 4"/>
          <p:cNvSpPr txBox="1"/>
          <p:nvPr/>
        </p:nvSpPr>
        <p:spPr>
          <a:xfrm>
            <a:off x="2590800" y="1143000"/>
            <a:ext cx="5791200" cy="646331"/>
          </a:xfrm>
          <a:prstGeom prst="rect">
            <a:avLst/>
          </a:prstGeom>
          <a:solidFill>
            <a:srgbClr val="00B0F0"/>
          </a:solidFill>
        </p:spPr>
        <p:txBody>
          <a:bodyPr wrap="square" rtlCol="0">
            <a:spAutoFit/>
          </a:bodyPr>
          <a:lstStyle/>
          <a:p>
            <a:r>
              <a:rPr lang="bn-BD" sz="3600" dirty="0">
                <a:latin typeface="NikoshBAN" panose="02000000000000000000" pitchFamily="2" charset="0"/>
                <a:cs typeface="NikoshBAN" panose="02000000000000000000" pitchFamily="2" charset="0"/>
              </a:rPr>
              <a:t>পুরুষের জন্য পুরুষের সতর</a:t>
            </a:r>
            <a:endParaRPr lang="en-US" sz="3600" dirty="0">
              <a:latin typeface="NikoshBAN" panose="02000000000000000000" pitchFamily="2" charset="0"/>
              <a:cs typeface="NikoshBAN" panose="02000000000000000000" pitchFamily="2" charset="0"/>
            </a:endParaRPr>
          </a:p>
        </p:txBody>
      </p:sp>
      <p:sp>
        <p:nvSpPr>
          <p:cNvPr id="7" name="Rounded Rectangle 6"/>
          <p:cNvSpPr/>
          <p:nvPr/>
        </p:nvSpPr>
        <p:spPr>
          <a:xfrm>
            <a:off x="1676400" y="2667000"/>
            <a:ext cx="4114800" cy="35052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981200" y="2895600"/>
            <a:ext cx="3429000" cy="3108543"/>
          </a:xfrm>
          <a:prstGeom prst="rect">
            <a:avLst/>
          </a:prstGeom>
          <a:noFill/>
        </p:spPr>
        <p:txBody>
          <a:bodyPr wrap="square" rtlCol="0">
            <a:spAutoFit/>
          </a:bodyPr>
          <a:lstStyle/>
          <a:p>
            <a:r>
              <a:rPr lang="bn-BD" sz="2800" dirty="0">
                <a:latin typeface="NikoshBAN" panose="02000000000000000000" pitchFamily="2" charset="0"/>
                <a:cs typeface="NikoshBAN" panose="02000000000000000000" pitchFamily="2" charset="0"/>
              </a:rPr>
              <a:t>নাভী থেকে হাটু পর্যন্ত পুরুষের সতর  সুতরাং কোন পুরুষের জন্য অপর পুরুষের বনাভী হতে হাটুর </a:t>
            </a:r>
            <a:r>
              <a:rPr lang="en-US" sz="2800" dirty="0">
                <a:latin typeface="NikoshBAN" panose="02000000000000000000" pitchFamily="2" charset="0"/>
                <a:cs typeface="NikoshBAN" panose="02000000000000000000" pitchFamily="2" charset="0"/>
              </a:rPr>
              <a:t> </a:t>
            </a:r>
            <a:r>
              <a:rPr lang="bn-BD" sz="2800" dirty="0">
                <a:latin typeface="NikoshBAN" panose="02000000000000000000" pitchFamily="2" charset="0"/>
                <a:cs typeface="NikoshBAN" panose="02000000000000000000" pitchFamily="2" charset="0"/>
              </a:rPr>
              <a:t>মধ্যবর্তী স্তান দেখা  বৈধ নয়। </a:t>
            </a:r>
            <a:endParaRPr lang="en-US" sz="2800" dirty="0">
              <a:latin typeface="NikoshBAN" panose="02000000000000000000" pitchFamily="2" charset="0"/>
              <a:cs typeface="NikoshBAN" panose="02000000000000000000" pitchFamily="2" charset="0"/>
            </a:endParaRPr>
          </a:p>
        </p:txBody>
      </p:sp>
      <p:sp>
        <p:nvSpPr>
          <p:cNvPr id="9" name="Rounded Rectangle 8"/>
          <p:cNvSpPr/>
          <p:nvPr/>
        </p:nvSpPr>
        <p:spPr>
          <a:xfrm>
            <a:off x="6248400" y="2667000"/>
            <a:ext cx="4267200" cy="35052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629400" y="2895600"/>
            <a:ext cx="3048000" cy="3108543"/>
          </a:xfrm>
          <a:prstGeom prst="rect">
            <a:avLst/>
          </a:prstGeom>
          <a:noFill/>
        </p:spPr>
        <p:txBody>
          <a:bodyPr wrap="square" rtlCol="0">
            <a:spAutoFit/>
          </a:bodyPr>
          <a:lstStyle/>
          <a:p>
            <a:r>
              <a:rPr lang="bn-BD" sz="2800" dirty="0">
                <a:latin typeface="NikoshBAN" panose="02000000000000000000" pitchFamily="2" charset="0"/>
                <a:cs typeface="NikoshBAN" panose="02000000000000000000" pitchFamily="2" charset="0"/>
              </a:rPr>
              <a:t>হাদিস শরীফে আসছে </a:t>
            </a:r>
            <a:r>
              <a:rPr lang="ar-SA" sz="2800" dirty="0">
                <a:latin typeface="NikoshBAN" panose="02000000000000000000" pitchFamily="2" charset="0"/>
                <a:cs typeface="Shonar Bangla" pitchFamily="34" charset="0"/>
              </a:rPr>
              <a:t>لا ينظر الرجل الي عوره الرجل</a:t>
            </a:r>
            <a:r>
              <a:rPr lang="bn-BD" sz="2800" dirty="0">
                <a:latin typeface="NikoshBAN" panose="02000000000000000000" pitchFamily="2" charset="0"/>
                <a:cs typeface="NikoshBAN" panose="02000000000000000000" pitchFamily="2" charset="0"/>
              </a:rPr>
              <a:t> অর্থাৎ কোন পুরুষ যেন অন্য পুরুষের লজ্জা স্থানের দিকে নয়া তাকায় ।</a:t>
            </a:r>
            <a:endParaRPr lang="en-US" sz="2800" dirty="0">
              <a:latin typeface="NikoshBAN" panose="02000000000000000000" pitchFamily="2" charset="0"/>
              <a:cs typeface="NikoshBAN" panose="02000000000000000000" pitchFamily="2" charset="0"/>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18"/>
            <a:ext cx="12192000" cy="6853982"/>
          </a:xfrm>
          <a:prstGeom prst="rect">
            <a:avLst/>
          </a:prstGeom>
        </p:spPr>
      </p:pic>
      <p:sp>
        <p:nvSpPr>
          <p:cNvPr id="3" name="TextBox 2"/>
          <p:cNvSpPr txBox="1"/>
          <p:nvPr/>
        </p:nvSpPr>
        <p:spPr>
          <a:xfrm>
            <a:off x="3276600" y="1264024"/>
            <a:ext cx="3962400" cy="1015663"/>
          </a:xfrm>
          <a:prstGeom prst="rect">
            <a:avLst/>
          </a:prstGeom>
          <a:noFill/>
        </p:spPr>
        <p:txBody>
          <a:bodyPr wrap="square" rtlCol="0">
            <a:spAutoFit/>
          </a:bodyPr>
          <a:lstStyle/>
          <a:p>
            <a:pPr algn="ctr"/>
            <a:r>
              <a:rPr lang="bn-BD" sz="6000" dirty="0">
                <a:solidFill>
                  <a:srgbClr val="00B050"/>
                </a:solidFill>
                <a:latin typeface="Shonar Bangla" pitchFamily="34" charset="0"/>
                <a:cs typeface="Shonar Bangla" pitchFamily="34" charset="0"/>
              </a:rPr>
              <a:t>দলীয় কাজ</a:t>
            </a:r>
            <a:endParaRPr lang="en-US" sz="6000" dirty="0">
              <a:solidFill>
                <a:srgbClr val="00B050"/>
              </a:solidFill>
              <a:latin typeface="Shonar Bangla" pitchFamily="34" charset="0"/>
              <a:cs typeface="Shonar Bangla" pitchFamily="34" charset="0"/>
            </a:endParaRPr>
          </a:p>
        </p:txBody>
      </p:sp>
      <p:sp>
        <p:nvSpPr>
          <p:cNvPr id="7" name="TextBox 6"/>
          <p:cNvSpPr txBox="1"/>
          <p:nvPr/>
        </p:nvSpPr>
        <p:spPr>
          <a:xfrm>
            <a:off x="533400" y="2311063"/>
            <a:ext cx="7848600" cy="1938992"/>
          </a:xfrm>
          <a:prstGeom prst="rect">
            <a:avLst/>
          </a:prstGeom>
          <a:noFill/>
        </p:spPr>
        <p:txBody>
          <a:bodyPr wrap="square" rtlCol="0">
            <a:spAutoFit/>
          </a:bodyPr>
          <a:lstStyle/>
          <a:p>
            <a:r>
              <a:rPr lang="bn-BD" sz="4000" dirty="0" smtClean="0">
                <a:latin typeface="Times New Roman" panose="02020603050405020304" pitchFamily="18" charset="0"/>
                <a:cs typeface="Shonar Bangla" pitchFamily="34" charset="0"/>
              </a:rPr>
              <a:t>¶</a:t>
            </a:r>
            <a:r>
              <a:rPr lang="en-US" sz="4000" dirty="0" smtClean="0">
                <a:latin typeface="Times New Roman" panose="02020603050405020304" pitchFamily="18" charset="0"/>
                <a:cs typeface="Shonar Bangla" pitchFamily="34" charset="0"/>
              </a:rPr>
              <a:t>   </a:t>
            </a:r>
            <a:r>
              <a:rPr lang="bn-BD" sz="4000" dirty="0" smtClean="0">
                <a:latin typeface="Shonar Bangla" pitchFamily="34" charset="0"/>
                <a:cs typeface="Shonar Bangla" pitchFamily="34" charset="0"/>
              </a:rPr>
              <a:t>পুরুষ </a:t>
            </a:r>
            <a:r>
              <a:rPr lang="bn-BD" sz="4000" dirty="0">
                <a:latin typeface="Shonar Bangla" pitchFamily="34" charset="0"/>
                <a:cs typeface="Shonar Bangla" pitchFamily="34" charset="0"/>
              </a:rPr>
              <a:t>এবং মহিলার পৃথক পৃথক </a:t>
            </a:r>
            <a:r>
              <a:rPr lang="en-US" sz="4000" dirty="0" smtClean="0">
                <a:latin typeface="Shonar Bangla" pitchFamily="34" charset="0"/>
                <a:cs typeface="Shonar Bangla" pitchFamily="34" charset="0"/>
              </a:rPr>
              <a:t>         </a:t>
            </a:r>
            <a:r>
              <a:rPr lang="bn-BD" sz="4000" dirty="0" smtClean="0">
                <a:latin typeface="Shonar Bangla" pitchFamily="34" charset="0"/>
                <a:cs typeface="Shonar Bangla" pitchFamily="34" charset="0"/>
              </a:rPr>
              <a:t>ভাবে </a:t>
            </a:r>
            <a:r>
              <a:rPr lang="bn-BD" sz="4000" dirty="0">
                <a:latin typeface="Shonar Bangla" pitchFamily="34" charset="0"/>
                <a:cs typeface="Shonar Bangla" pitchFamily="34" charset="0"/>
              </a:rPr>
              <a:t>দুটি করে পর্দার বিধান উল্লেখ কর ।</a:t>
            </a:r>
            <a:endParaRPr lang="en-US" sz="4000" dirty="0">
              <a:latin typeface="Shonar Bangla" pitchFamily="34" charset="0"/>
              <a:cs typeface="Shonar Bangla" pitchFamily="34" charset="0"/>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570"/>
            <a:ext cx="12192000" cy="6911578"/>
          </a:xfrm>
          <a:prstGeom prst="rect">
            <a:avLst/>
          </a:prstGeom>
        </p:spPr>
      </p:pic>
      <p:sp>
        <p:nvSpPr>
          <p:cNvPr id="3" name="Rectangle 2"/>
          <p:cNvSpPr/>
          <p:nvPr/>
        </p:nvSpPr>
        <p:spPr>
          <a:xfrm>
            <a:off x="5105400" y="762000"/>
            <a:ext cx="24384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Shonar Bangla" pitchFamily="34" charset="0"/>
              <a:cs typeface="Shonar Bangla" pitchFamily="34" charset="0"/>
            </a:endParaRPr>
          </a:p>
        </p:txBody>
      </p:sp>
      <p:sp>
        <p:nvSpPr>
          <p:cNvPr id="4" name="TextBox 3"/>
          <p:cNvSpPr txBox="1"/>
          <p:nvPr/>
        </p:nvSpPr>
        <p:spPr>
          <a:xfrm>
            <a:off x="5410200" y="762000"/>
            <a:ext cx="2514600" cy="830997"/>
          </a:xfrm>
          <a:prstGeom prst="rect">
            <a:avLst/>
          </a:prstGeom>
          <a:noFill/>
        </p:spPr>
        <p:txBody>
          <a:bodyPr wrap="square" rtlCol="0">
            <a:spAutoFit/>
          </a:bodyPr>
          <a:lstStyle/>
          <a:p>
            <a:r>
              <a:rPr lang="bn-BD" sz="4800" dirty="0">
                <a:latin typeface="Shonar Bangla" pitchFamily="34" charset="0"/>
                <a:cs typeface="Shonar Bangla" pitchFamily="34" charset="0"/>
              </a:rPr>
              <a:t>সমাধান</a:t>
            </a:r>
            <a:endParaRPr lang="en-US" sz="4800" dirty="0">
              <a:latin typeface="Shonar Bangla" pitchFamily="34" charset="0"/>
              <a:cs typeface="Shonar Bangla" pitchFamily="34" charset="0"/>
            </a:endParaRPr>
          </a:p>
        </p:txBody>
      </p:sp>
      <p:sp>
        <p:nvSpPr>
          <p:cNvPr id="7" name="Oval 6"/>
          <p:cNvSpPr/>
          <p:nvPr/>
        </p:nvSpPr>
        <p:spPr>
          <a:xfrm>
            <a:off x="5105400" y="1712893"/>
            <a:ext cx="2819400" cy="141851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486400" y="1981200"/>
            <a:ext cx="2209800" cy="830997"/>
          </a:xfrm>
          <a:prstGeom prst="rect">
            <a:avLst/>
          </a:prstGeom>
          <a:noFill/>
        </p:spPr>
        <p:txBody>
          <a:bodyPr wrap="square" rtlCol="0">
            <a:spAutoFit/>
          </a:bodyPr>
          <a:lstStyle/>
          <a:p>
            <a:r>
              <a:rPr lang="bn-BD" sz="2400" dirty="0" smtClean="0">
                <a:latin typeface="Shonar Bangla" pitchFamily="34" charset="0"/>
                <a:cs typeface="Shonar Bangla" pitchFamily="34" charset="0"/>
              </a:rPr>
              <a:t>পুরুষদের</a:t>
            </a:r>
            <a:r>
              <a:rPr lang="en-US" sz="2400" dirty="0" smtClean="0">
                <a:latin typeface="Shonar Bangla" pitchFamily="34" charset="0"/>
                <a:cs typeface="Shonar Bangla" pitchFamily="34" charset="0"/>
              </a:rPr>
              <a:t> </a:t>
            </a:r>
            <a:r>
              <a:rPr lang="bn-BD" sz="2400" dirty="0" smtClean="0">
                <a:latin typeface="Shonar Bangla" pitchFamily="34" charset="0"/>
                <a:cs typeface="Shonar Bangla" pitchFamily="34" charset="0"/>
              </a:rPr>
              <a:t> </a:t>
            </a:r>
            <a:r>
              <a:rPr lang="bn-BD" sz="2400" dirty="0">
                <a:latin typeface="Shonar Bangla" pitchFamily="34" charset="0"/>
                <a:cs typeface="Shonar Bangla" pitchFamily="34" charset="0"/>
              </a:rPr>
              <a:t>জন্য</a:t>
            </a:r>
          </a:p>
          <a:p>
            <a:r>
              <a:rPr lang="bn-BD" sz="2400" dirty="0">
                <a:latin typeface="Shonar Bangla" pitchFamily="34" charset="0"/>
                <a:cs typeface="Shonar Bangla" pitchFamily="34" charset="0"/>
              </a:rPr>
              <a:t>পর্দার বিধান</a:t>
            </a:r>
            <a:endParaRPr lang="en-US" sz="2400" dirty="0">
              <a:latin typeface="Shonar Bangla" pitchFamily="34" charset="0"/>
              <a:cs typeface="Shonar Bangla" pitchFamily="34" charset="0"/>
            </a:endParaRPr>
          </a:p>
        </p:txBody>
      </p:sp>
      <p:sp>
        <p:nvSpPr>
          <p:cNvPr id="10" name="TextBox 9"/>
          <p:cNvSpPr txBox="1"/>
          <p:nvPr/>
        </p:nvSpPr>
        <p:spPr>
          <a:xfrm flipH="1">
            <a:off x="3733800" y="3158297"/>
            <a:ext cx="5143500" cy="1384995"/>
          </a:xfrm>
          <a:prstGeom prst="rect">
            <a:avLst/>
          </a:prstGeom>
          <a:solidFill>
            <a:schemeClr val="accent1">
              <a:lumMod val="60000"/>
              <a:lumOff val="40000"/>
            </a:schemeClr>
          </a:solidFill>
        </p:spPr>
        <p:txBody>
          <a:bodyPr wrap="square" rtlCol="0">
            <a:spAutoFit/>
          </a:bodyPr>
          <a:lstStyle/>
          <a:p>
            <a:r>
              <a:rPr lang="bn-BD" sz="2800" dirty="0">
                <a:latin typeface="Shonar Bangla" pitchFamily="34" charset="0"/>
                <a:cs typeface="Shonar Bangla" pitchFamily="34" charset="0"/>
              </a:rPr>
              <a:t>১। একজন পুরুষের জন্য অপর পুরুষের নাভী থেকে হাটু পর্যন্ত দেখা বৈধ নয় </a:t>
            </a:r>
            <a:r>
              <a:rPr lang="bn-BD" sz="2400" dirty="0">
                <a:latin typeface="Shonar Bangla" pitchFamily="34" charset="0"/>
                <a:cs typeface="Shonar Bangla" pitchFamily="34" charset="0"/>
              </a:rPr>
              <a:t>।</a:t>
            </a:r>
            <a:endParaRPr lang="en-US" sz="2400" dirty="0">
              <a:latin typeface="Shonar Bangla" pitchFamily="34" charset="0"/>
              <a:cs typeface="Shonar Bangla" pitchFamily="34" charset="0"/>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2419110"/>
            <a:ext cx="2667000" cy="28098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TextBox 16"/>
          <p:cNvSpPr txBox="1"/>
          <p:nvPr/>
        </p:nvSpPr>
        <p:spPr>
          <a:xfrm>
            <a:off x="3733800" y="4495800"/>
            <a:ext cx="5562600" cy="954107"/>
          </a:xfrm>
          <a:prstGeom prst="rect">
            <a:avLst/>
          </a:prstGeom>
          <a:solidFill>
            <a:srgbClr val="FFFF00"/>
          </a:solidFill>
        </p:spPr>
        <p:txBody>
          <a:bodyPr wrap="square" rtlCol="0">
            <a:spAutoFit/>
          </a:bodyPr>
          <a:lstStyle/>
          <a:p>
            <a:r>
              <a:rPr lang="bn-BD" sz="2800" dirty="0">
                <a:latin typeface="Shonar Bangla" pitchFamily="34" charset="0"/>
                <a:cs typeface="Shonar Bangla" pitchFamily="34" charset="0"/>
              </a:rPr>
              <a:t>২। কোন পুরুষ অপর পুরুষের লজ্জাস্থানের দিকে তাকানো </a:t>
            </a:r>
            <a:r>
              <a:rPr lang="bn-BD" sz="2800" dirty="0" smtClean="0">
                <a:latin typeface="Shonar Bangla" pitchFamily="34" charset="0"/>
                <a:cs typeface="Shonar Bangla" pitchFamily="34" charset="0"/>
              </a:rPr>
              <a:t>নিষেধ</a:t>
            </a:r>
            <a:r>
              <a:rPr lang="en-US" sz="2800" dirty="0" smtClean="0">
                <a:latin typeface="Shonar Bangla" pitchFamily="34" charset="0"/>
                <a:cs typeface="Shonar Bangla" pitchFamily="34" charset="0"/>
              </a:rPr>
              <a:t>।</a:t>
            </a:r>
            <a:endParaRPr lang="en-US" sz="2800" dirty="0">
              <a:latin typeface="Shonar Bangla" pitchFamily="34" charset="0"/>
              <a:cs typeface="Shonar Bangla" pitchFamily="34" charset="0"/>
            </a:endParaRPr>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7">
                                            <p:txEl>
                                              <p:pRg st="0" end="0"/>
                                            </p:txEl>
                                          </p:spTgt>
                                        </p:tgtEl>
                                        <p:attrNameLst>
                                          <p:attrName>style.visibility</p:attrName>
                                        </p:attrNameLst>
                                      </p:cBhvr>
                                      <p:to>
                                        <p:strVal val="visible"/>
                                      </p:to>
                                    </p:set>
                                    <p:animEffect transition="in" filter="fade">
                                      <p:cBhvr>
                                        <p:cTn id="34"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73" y="0"/>
            <a:ext cx="12192000" cy="6969175"/>
          </a:xfrm>
          <a:prstGeom prst="rect">
            <a:avLst/>
          </a:prstGeom>
        </p:spPr>
      </p:pic>
      <p:sp>
        <p:nvSpPr>
          <p:cNvPr id="3" name="TextBox 2"/>
          <p:cNvSpPr txBox="1"/>
          <p:nvPr/>
        </p:nvSpPr>
        <p:spPr>
          <a:xfrm>
            <a:off x="4343400" y="690771"/>
            <a:ext cx="3581400" cy="830997"/>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bn-BD" sz="2400" dirty="0">
                <a:latin typeface="NikoshBAN" panose="02000000000000000000" pitchFamily="2" charset="0"/>
                <a:cs typeface="NikoshBAN" panose="02000000000000000000" pitchFamily="2" charset="0"/>
              </a:rPr>
              <a:t>মহিলাদের জন্য</a:t>
            </a:r>
          </a:p>
          <a:p>
            <a:r>
              <a:rPr lang="bn-BD" sz="2400" dirty="0">
                <a:latin typeface="NikoshBAN" panose="02000000000000000000" pitchFamily="2" charset="0"/>
                <a:cs typeface="NikoshBAN" panose="02000000000000000000" pitchFamily="2" charset="0"/>
              </a:rPr>
              <a:t>পর্দার বিধান</a:t>
            </a:r>
            <a:endParaRPr lang="en-US" sz="2400" dirty="0">
              <a:latin typeface="NikoshBAN" panose="02000000000000000000" pitchFamily="2" charset="0"/>
              <a:cs typeface="NikoshBAN" panose="02000000000000000000" pitchFamily="2" charset="0"/>
            </a:endParaRPr>
          </a:p>
        </p:txBody>
      </p:sp>
      <p:sp>
        <p:nvSpPr>
          <p:cNvPr id="4" name="Rounded Rectangle 3"/>
          <p:cNvSpPr/>
          <p:nvPr/>
        </p:nvSpPr>
        <p:spPr>
          <a:xfrm>
            <a:off x="3124200" y="1828800"/>
            <a:ext cx="5486400" cy="1161156"/>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200400" y="1828800"/>
            <a:ext cx="5257800" cy="1015663"/>
          </a:xfrm>
          <a:prstGeom prst="rect">
            <a:avLst/>
          </a:prstGeom>
          <a:noFill/>
        </p:spPr>
        <p:txBody>
          <a:bodyPr wrap="square" rtlCol="0">
            <a:spAutoFit/>
          </a:bodyPr>
          <a:lstStyle/>
          <a:p>
            <a:r>
              <a:rPr lang="bn-BD" sz="2000" dirty="0">
                <a:latin typeface="NikoshBAN" panose="02000000000000000000" pitchFamily="2" charset="0"/>
                <a:cs typeface="NikoshBAN" panose="02000000000000000000" pitchFamily="2" charset="0"/>
              </a:rPr>
              <a:t>১। মহিলাদের জন্য মাহরামদের সাথে পর্দার কোন প্রয়োজন নাই। যেমনঃ স্বামী, বাবা, ভাই, শশুর, দাদা, নানা, সহোদর বা বৈপিত্রেয় বাবৈমাত্রেও ভাই,এবং এই ৩ প্রকার ভাই বোনের পুত্রগন। </a:t>
            </a:r>
            <a:endParaRPr lang="en-US" sz="2000" dirty="0">
              <a:latin typeface="NikoshBAN" panose="02000000000000000000" pitchFamily="2" charset="0"/>
              <a:cs typeface="NikoshBAN" panose="02000000000000000000" pitchFamily="2" charset="0"/>
            </a:endParaRPr>
          </a:p>
        </p:txBody>
      </p:sp>
      <p:sp>
        <p:nvSpPr>
          <p:cNvPr id="6" name="Rounded Rectangle 5"/>
          <p:cNvSpPr/>
          <p:nvPr/>
        </p:nvSpPr>
        <p:spPr>
          <a:xfrm>
            <a:off x="3200400" y="3162868"/>
            <a:ext cx="5410200" cy="858713"/>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276600" y="3313696"/>
            <a:ext cx="5181600" cy="707886"/>
          </a:xfrm>
          <a:prstGeom prst="rect">
            <a:avLst/>
          </a:prstGeom>
          <a:noFill/>
        </p:spPr>
        <p:txBody>
          <a:bodyPr wrap="square" rtlCol="0">
            <a:spAutoFit/>
          </a:bodyPr>
          <a:lstStyle/>
          <a:p>
            <a:r>
              <a:rPr lang="bn-BD" sz="2000" dirty="0">
                <a:latin typeface="NikoshBAN" panose="02000000000000000000" pitchFamily="2" charset="0"/>
                <a:cs typeface="NikoshBAN" panose="02000000000000000000" pitchFamily="2" charset="0"/>
              </a:rPr>
              <a:t>২। মাহরাম </a:t>
            </a:r>
            <a:r>
              <a:rPr lang="bn-BD" sz="2000" dirty="0" smtClean="0">
                <a:latin typeface="NikoshBAN" panose="02000000000000000000" pitchFamily="2" charset="0"/>
                <a:cs typeface="NikoshBAN" panose="02000000000000000000" pitchFamily="2" charset="0"/>
              </a:rPr>
              <a:t>ব্যাতীত সকল পুরুষের সাথে মহিলাদের দেখা দেওয়া হারাম ।</a:t>
            </a:r>
            <a:endParaRPr lang="en-US" sz="2000" dirty="0">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1000" y="4191000"/>
            <a:ext cx="3088030" cy="2057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71225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575114" y="293668"/>
            <a:ext cx="7391400" cy="1569660"/>
          </a:xfrm>
          <a:prstGeom prst="rect">
            <a:avLst/>
          </a:prstGeom>
          <a:noFill/>
        </p:spPr>
        <p:txBody>
          <a:bodyPr wrap="square" rtlCol="0">
            <a:spAutoFit/>
          </a:bodyPr>
          <a:lstStyle/>
          <a:p>
            <a:pPr algn="ctr"/>
            <a:r>
              <a:rPr lang="bn-BD" sz="9600" dirty="0"/>
              <a:t>  </a:t>
            </a:r>
            <a:r>
              <a:rPr lang="bn-BD" sz="6600" dirty="0">
                <a:latin typeface="Shonar Bangla" pitchFamily="34" charset="0"/>
                <a:cs typeface="Shonar Bangla" pitchFamily="34" charset="0"/>
              </a:rPr>
              <a:t>শিক্ষক পরিচিতি</a:t>
            </a:r>
            <a:endParaRPr lang="en-US" sz="9600" dirty="0"/>
          </a:p>
        </p:txBody>
      </p:sp>
      <p:sp>
        <p:nvSpPr>
          <p:cNvPr id="4" name="TextBox 3"/>
          <p:cNvSpPr txBox="1"/>
          <p:nvPr/>
        </p:nvSpPr>
        <p:spPr>
          <a:xfrm>
            <a:off x="685800" y="2025908"/>
            <a:ext cx="4953000" cy="4154984"/>
          </a:xfrm>
          <a:prstGeom prst="rect">
            <a:avLst/>
          </a:prstGeom>
          <a:noFill/>
        </p:spPr>
        <p:txBody>
          <a:bodyPr wrap="square" rtlCol="0">
            <a:spAutoFit/>
          </a:bodyPr>
          <a:lstStyle/>
          <a:p>
            <a:r>
              <a:rPr lang="en-US" sz="3600" dirty="0" err="1" smtClean="0">
                <a:solidFill>
                  <a:srgbClr val="002060"/>
                </a:solidFill>
              </a:rPr>
              <a:t>জামিলাতুন</a:t>
            </a:r>
            <a:r>
              <a:rPr lang="en-US" sz="3600" dirty="0" smtClean="0">
                <a:solidFill>
                  <a:srgbClr val="002060"/>
                </a:solidFill>
              </a:rPr>
              <a:t> </a:t>
            </a:r>
            <a:r>
              <a:rPr lang="en-US" sz="3600" dirty="0" err="1" smtClean="0">
                <a:solidFill>
                  <a:srgbClr val="002060"/>
                </a:solidFill>
              </a:rPr>
              <a:t>নেছা</a:t>
            </a:r>
            <a:r>
              <a:rPr lang="en-US" sz="3600" dirty="0" smtClean="0">
                <a:solidFill>
                  <a:srgbClr val="002060"/>
                </a:solidFill>
              </a:rPr>
              <a:t>।</a:t>
            </a:r>
            <a:endParaRPr lang="en-US" sz="3600" dirty="0">
              <a:solidFill>
                <a:srgbClr val="002060"/>
              </a:solidFill>
            </a:endParaRPr>
          </a:p>
          <a:p>
            <a:r>
              <a:rPr lang="en-US" sz="3600" dirty="0" err="1">
                <a:solidFill>
                  <a:srgbClr val="002060"/>
                </a:solidFill>
              </a:rPr>
              <a:t>সহকারী</a:t>
            </a:r>
            <a:r>
              <a:rPr lang="en-US" sz="3600" dirty="0">
                <a:solidFill>
                  <a:srgbClr val="002060"/>
                </a:solidFill>
              </a:rPr>
              <a:t> </a:t>
            </a:r>
            <a:r>
              <a:rPr lang="en-US" sz="3600" dirty="0" err="1" smtClean="0">
                <a:solidFill>
                  <a:srgbClr val="002060"/>
                </a:solidFill>
              </a:rPr>
              <a:t>মৌলভী</a:t>
            </a:r>
            <a:endParaRPr lang="en-US" sz="3600" dirty="0">
              <a:solidFill>
                <a:srgbClr val="002060"/>
              </a:solidFill>
            </a:endParaRPr>
          </a:p>
          <a:p>
            <a:r>
              <a:rPr lang="en-US" sz="3200" dirty="0" err="1" smtClean="0">
                <a:solidFill>
                  <a:srgbClr val="002060"/>
                </a:solidFill>
              </a:rPr>
              <a:t>ছড়ারকুটি</a:t>
            </a:r>
            <a:r>
              <a:rPr lang="en-US" sz="3200" dirty="0" smtClean="0">
                <a:solidFill>
                  <a:srgbClr val="002060"/>
                </a:solidFill>
              </a:rPr>
              <a:t> </a:t>
            </a:r>
            <a:r>
              <a:rPr lang="en-US" sz="3200" dirty="0" err="1" smtClean="0">
                <a:solidFill>
                  <a:srgbClr val="002060"/>
                </a:solidFill>
              </a:rPr>
              <a:t>আল-ওয়াহেদীয়া</a:t>
            </a:r>
            <a:r>
              <a:rPr lang="en-US" sz="3200" dirty="0" smtClean="0">
                <a:solidFill>
                  <a:srgbClr val="002060"/>
                </a:solidFill>
              </a:rPr>
              <a:t>                </a:t>
            </a:r>
            <a:r>
              <a:rPr lang="en-US" sz="3200" dirty="0" err="1" smtClean="0">
                <a:solidFill>
                  <a:srgbClr val="002060"/>
                </a:solidFill>
              </a:rPr>
              <a:t>দ্বি-মুখী</a:t>
            </a:r>
            <a:r>
              <a:rPr lang="en-US" sz="3200" dirty="0" smtClean="0">
                <a:solidFill>
                  <a:srgbClr val="002060"/>
                </a:solidFill>
              </a:rPr>
              <a:t> </a:t>
            </a:r>
            <a:r>
              <a:rPr lang="en-US" sz="3200" dirty="0" err="1" smtClean="0">
                <a:solidFill>
                  <a:srgbClr val="002060"/>
                </a:solidFill>
              </a:rPr>
              <a:t>দাখিল</a:t>
            </a:r>
            <a:r>
              <a:rPr lang="en-US" sz="3200" dirty="0" smtClean="0">
                <a:solidFill>
                  <a:srgbClr val="002060"/>
                </a:solidFill>
              </a:rPr>
              <a:t> </a:t>
            </a:r>
            <a:r>
              <a:rPr lang="en-US" sz="3200" dirty="0" err="1" smtClean="0">
                <a:solidFill>
                  <a:srgbClr val="002060"/>
                </a:solidFill>
              </a:rPr>
              <a:t>মাদ্রাসা</a:t>
            </a:r>
            <a:r>
              <a:rPr lang="en-US" sz="3200" dirty="0" smtClean="0">
                <a:solidFill>
                  <a:srgbClr val="002060"/>
                </a:solidFill>
              </a:rPr>
              <a:t>।</a:t>
            </a:r>
          </a:p>
          <a:p>
            <a:r>
              <a:rPr lang="en-US" sz="3200" dirty="0" err="1" smtClean="0">
                <a:solidFill>
                  <a:srgbClr val="002060"/>
                </a:solidFill>
              </a:rPr>
              <a:t>সুন্দরগঞ্জ</a:t>
            </a:r>
            <a:r>
              <a:rPr lang="en-US" sz="3200" dirty="0" smtClean="0">
                <a:solidFill>
                  <a:srgbClr val="002060"/>
                </a:solidFill>
              </a:rPr>
              <a:t>, </a:t>
            </a:r>
            <a:r>
              <a:rPr lang="en-US" sz="3200" dirty="0" err="1" smtClean="0">
                <a:solidFill>
                  <a:srgbClr val="002060"/>
                </a:solidFill>
              </a:rPr>
              <a:t>গাইবান্ধা</a:t>
            </a:r>
            <a:r>
              <a:rPr lang="en-US" sz="3200" dirty="0" smtClean="0">
                <a:solidFill>
                  <a:srgbClr val="002060"/>
                </a:solidFill>
              </a:rPr>
              <a:t>।</a:t>
            </a:r>
          </a:p>
          <a:p>
            <a:r>
              <a:rPr lang="en-US" sz="3200" dirty="0" err="1" smtClean="0">
                <a:solidFill>
                  <a:srgbClr val="002060"/>
                </a:solidFill>
              </a:rPr>
              <a:t>মোবাইল</a:t>
            </a:r>
            <a:r>
              <a:rPr lang="en-US" sz="3200" dirty="0" smtClean="0">
                <a:solidFill>
                  <a:srgbClr val="002060"/>
                </a:solidFill>
              </a:rPr>
              <a:t> </a:t>
            </a:r>
            <a:r>
              <a:rPr lang="en-US" sz="3200" dirty="0" err="1" smtClean="0">
                <a:solidFill>
                  <a:srgbClr val="002060"/>
                </a:solidFill>
              </a:rPr>
              <a:t>নং</a:t>
            </a:r>
            <a:r>
              <a:rPr lang="en-US" sz="3200" dirty="0" smtClean="0">
                <a:solidFill>
                  <a:srgbClr val="002060"/>
                </a:solidFill>
              </a:rPr>
              <a:t>- ০১৭৩৭৯৬২২৮১</a:t>
            </a:r>
          </a:p>
          <a:p>
            <a:r>
              <a:rPr lang="en-US" sz="3200" dirty="0" smtClean="0">
                <a:solidFill>
                  <a:srgbClr val="002060"/>
                </a:solidFill>
              </a:rPr>
              <a:t>nasrindakua@gmail.com</a:t>
            </a:r>
            <a:endParaRPr lang="en-US" sz="3200" dirty="0">
              <a:solidFill>
                <a:srgbClr val="002060"/>
              </a:solidFill>
            </a:endParaRPr>
          </a:p>
        </p:txBody>
      </p:sp>
      <p:sp>
        <p:nvSpPr>
          <p:cNvPr id="5" name="TextBox 4"/>
          <p:cNvSpPr txBox="1"/>
          <p:nvPr/>
        </p:nvSpPr>
        <p:spPr>
          <a:xfrm>
            <a:off x="2779059" y="3528343"/>
            <a:ext cx="1219200" cy="523220"/>
          </a:xfrm>
          <a:prstGeom prst="rect">
            <a:avLst/>
          </a:prstGeom>
          <a:noFill/>
        </p:spPr>
        <p:txBody>
          <a:bodyPr wrap="square" rtlCol="0">
            <a:spAutoFit/>
          </a:bodyPr>
          <a:lstStyle/>
          <a:p>
            <a:r>
              <a:rPr lang="bn-BD" sz="2800" dirty="0">
                <a:latin typeface="Shonar Bangla" pitchFamily="34" charset="0"/>
                <a:cs typeface="Shonar Bangla" pitchFamily="34" charset="0"/>
              </a:rPr>
              <a:t>  </a:t>
            </a:r>
            <a:endParaRPr lang="en-US" sz="2800" dirty="0">
              <a:latin typeface="Shonar Bangla" pitchFamily="34" charset="0"/>
              <a:cs typeface="Shonar Bangla" pitchFamily="34" charset="0"/>
            </a:endParaRPr>
          </a:p>
        </p:txBody>
      </p:sp>
      <p:sp>
        <p:nvSpPr>
          <p:cNvPr id="6" name="TextBox 5"/>
          <p:cNvSpPr txBox="1"/>
          <p:nvPr/>
        </p:nvSpPr>
        <p:spPr>
          <a:xfrm>
            <a:off x="2286000" y="4267201"/>
            <a:ext cx="4876800" cy="523220"/>
          </a:xfrm>
          <a:prstGeom prst="rect">
            <a:avLst/>
          </a:prstGeom>
          <a:noFill/>
        </p:spPr>
        <p:txBody>
          <a:bodyPr wrap="square" rtlCol="0">
            <a:spAutoFit/>
          </a:bodyPr>
          <a:lstStyle/>
          <a:p>
            <a:r>
              <a:rPr lang="bn-BD" sz="2800" dirty="0">
                <a:latin typeface="Shonar Bangla" pitchFamily="34" charset="0"/>
                <a:cs typeface="Shonar Bangla" pitchFamily="34" charset="0"/>
              </a:rPr>
              <a:t>    </a:t>
            </a:r>
            <a:endParaRPr lang="en-US" sz="2800" dirty="0">
              <a:latin typeface="Shonar Bangla" pitchFamily="34" charset="0"/>
              <a:cs typeface="Shonar Bangla" pitchFamily="34" charset="0"/>
            </a:endParaRPr>
          </a:p>
        </p:txBody>
      </p:sp>
      <p:sp>
        <p:nvSpPr>
          <p:cNvPr id="7" name="TextBox 6"/>
          <p:cNvSpPr txBox="1"/>
          <p:nvPr/>
        </p:nvSpPr>
        <p:spPr>
          <a:xfrm>
            <a:off x="2743200" y="4953001"/>
            <a:ext cx="2895600" cy="523220"/>
          </a:xfrm>
          <a:prstGeom prst="rect">
            <a:avLst/>
          </a:prstGeom>
          <a:noFill/>
        </p:spPr>
        <p:txBody>
          <a:bodyPr wrap="square" rtlCol="0">
            <a:spAutoFit/>
          </a:bodyPr>
          <a:lstStyle/>
          <a:p>
            <a:r>
              <a:rPr lang="bn-BD" sz="2800" dirty="0">
                <a:latin typeface="Shonar Bangla" pitchFamily="34" charset="0"/>
                <a:cs typeface="Shonar Bangla" pitchFamily="34" charset="0"/>
              </a:rPr>
              <a:t>       </a:t>
            </a:r>
            <a:endParaRPr lang="en-US" sz="2800" dirty="0">
              <a:latin typeface="Shonar Bangla" pitchFamily="34" charset="0"/>
              <a:cs typeface="Shonar Bangla"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63000" y="1541938"/>
            <a:ext cx="2658902" cy="2986873"/>
          </a:xfrm>
          <a:prstGeom prst="rect">
            <a:avLst/>
          </a:prstGeom>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34" y="0"/>
            <a:ext cx="12211334" cy="6868595"/>
          </a:xfrm>
          <a:prstGeom prst="rect">
            <a:avLst/>
          </a:prstGeom>
        </p:spPr>
      </p:pic>
      <p:sp>
        <p:nvSpPr>
          <p:cNvPr id="2" name="Oval 1"/>
          <p:cNvSpPr/>
          <p:nvPr/>
        </p:nvSpPr>
        <p:spPr>
          <a:xfrm>
            <a:off x="5029200" y="860311"/>
            <a:ext cx="2590800" cy="990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4800600" y="997023"/>
            <a:ext cx="3048000" cy="769441"/>
          </a:xfrm>
          <a:prstGeom prst="rect">
            <a:avLst/>
          </a:prstGeom>
          <a:noFill/>
        </p:spPr>
        <p:txBody>
          <a:bodyPr wrap="square" rtlCol="0">
            <a:spAutoFit/>
          </a:bodyPr>
          <a:lstStyle/>
          <a:p>
            <a:pPr algn="ctr"/>
            <a:r>
              <a:rPr lang="bn-BD" sz="4400" dirty="0">
                <a:latin typeface="Shonar Bangla" pitchFamily="34" charset="0"/>
                <a:cs typeface="Shonar Bangla" pitchFamily="34" charset="0"/>
              </a:rPr>
              <a:t>মুল্যায়ন</a:t>
            </a:r>
            <a:endParaRPr lang="en-US" sz="4400" dirty="0">
              <a:latin typeface="Shonar Bangla" pitchFamily="34" charset="0"/>
              <a:cs typeface="Shonar Bangla" pitchFamily="34" charset="0"/>
            </a:endParaRPr>
          </a:p>
        </p:txBody>
      </p:sp>
      <p:sp>
        <p:nvSpPr>
          <p:cNvPr id="5" name="Rectangle 4"/>
          <p:cNvSpPr/>
          <p:nvPr/>
        </p:nvSpPr>
        <p:spPr>
          <a:xfrm>
            <a:off x="3807725" y="1976642"/>
            <a:ext cx="4648200" cy="7620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 name="TextBox 5"/>
          <p:cNvSpPr txBox="1"/>
          <p:nvPr/>
        </p:nvSpPr>
        <p:spPr>
          <a:xfrm>
            <a:off x="3657600" y="2141548"/>
            <a:ext cx="4303025" cy="584775"/>
          </a:xfrm>
          <a:prstGeom prst="rect">
            <a:avLst/>
          </a:prstGeom>
          <a:noFill/>
        </p:spPr>
        <p:txBody>
          <a:bodyPr wrap="square" rtlCol="0">
            <a:spAutoFit/>
          </a:bodyPr>
          <a:lstStyle/>
          <a:p>
            <a:r>
              <a:rPr lang="bn-BD" sz="3200" dirty="0">
                <a:latin typeface="Shonar Bangla" pitchFamily="34" charset="0"/>
                <a:cs typeface="Shonar Bangla" pitchFamily="34" charset="0"/>
              </a:rPr>
              <a:t>১। পর্দা কাকে বলে ?</a:t>
            </a:r>
            <a:endParaRPr lang="en-US" sz="3200" dirty="0">
              <a:latin typeface="Shonar Bangla" pitchFamily="34" charset="0"/>
              <a:cs typeface="Shonar Bangla" pitchFamily="34" charset="0"/>
            </a:endParaRPr>
          </a:p>
        </p:txBody>
      </p:sp>
      <p:sp>
        <p:nvSpPr>
          <p:cNvPr id="13" name="Rectangle 12"/>
          <p:cNvSpPr/>
          <p:nvPr/>
        </p:nvSpPr>
        <p:spPr>
          <a:xfrm>
            <a:off x="3807725" y="2883513"/>
            <a:ext cx="4648200" cy="762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4" name="Rectangle 13"/>
          <p:cNvSpPr/>
          <p:nvPr/>
        </p:nvSpPr>
        <p:spPr>
          <a:xfrm>
            <a:off x="3807725" y="3810000"/>
            <a:ext cx="4648200" cy="7620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15" name="Rectangle 14"/>
          <p:cNvSpPr/>
          <p:nvPr/>
        </p:nvSpPr>
        <p:spPr>
          <a:xfrm>
            <a:off x="3807725" y="4745886"/>
            <a:ext cx="4648200" cy="762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ar-AE" sz="3600" dirty="0">
                <a:latin typeface="Sakkal Majalla" panose="02000000000000000000" pitchFamily="2" charset="-78"/>
                <a:cs typeface="Sakkal Majalla" panose="02000000000000000000" pitchFamily="2" charset="-78"/>
              </a:rPr>
              <a:t>الاَّ ماَ ظهر منها</a:t>
            </a:r>
            <a:endParaRPr lang="en-US" sz="3600" dirty="0">
              <a:latin typeface="Sakkal Majalla" panose="02000000000000000000" pitchFamily="2" charset="-78"/>
              <a:cs typeface="Sakkal Majalla" panose="02000000000000000000" pitchFamily="2" charset="-78"/>
            </a:endParaRPr>
          </a:p>
        </p:txBody>
      </p:sp>
      <p:sp>
        <p:nvSpPr>
          <p:cNvPr id="10" name="TextBox 9"/>
          <p:cNvSpPr txBox="1"/>
          <p:nvPr/>
        </p:nvSpPr>
        <p:spPr>
          <a:xfrm>
            <a:off x="3657600" y="2972807"/>
            <a:ext cx="5486400" cy="523220"/>
          </a:xfrm>
          <a:prstGeom prst="rect">
            <a:avLst/>
          </a:prstGeom>
          <a:noFill/>
        </p:spPr>
        <p:txBody>
          <a:bodyPr wrap="square" rtlCol="0">
            <a:spAutoFit/>
          </a:bodyPr>
          <a:lstStyle/>
          <a:p>
            <a:r>
              <a:rPr lang="bn-BD" sz="2800" dirty="0">
                <a:latin typeface="Shonar Bangla" pitchFamily="34" charset="0"/>
                <a:cs typeface="Shonar Bangla" pitchFamily="34" charset="0"/>
              </a:rPr>
              <a:t>২</a:t>
            </a:r>
            <a:r>
              <a:rPr lang="bn-BD" sz="2800" dirty="0" smtClean="0">
                <a:latin typeface="Shonar Bangla" pitchFamily="34" charset="0"/>
                <a:cs typeface="Shonar Bangla" pitchFamily="34" charset="0"/>
              </a:rPr>
              <a:t>।</a:t>
            </a:r>
            <a:r>
              <a:rPr lang="en-US" sz="2800" dirty="0" smtClean="0">
                <a:latin typeface="Shonar Bangla" pitchFamily="34" charset="0"/>
                <a:cs typeface="Shonar Bangla" pitchFamily="34" charset="0"/>
              </a:rPr>
              <a:t> </a:t>
            </a:r>
            <a:r>
              <a:rPr lang="bn-BD" sz="2800" dirty="0" smtClean="0">
                <a:latin typeface="Shonar Bangla" pitchFamily="34" charset="0"/>
                <a:cs typeface="Shonar Bangla" pitchFamily="34" charset="0"/>
              </a:rPr>
              <a:t>পুরুষের </a:t>
            </a:r>
            <a:r>
              <a:rPr lang="bn-BD" sz="2800" dirty="0">
                <a:latin typeface="Shonar Bangla" pitchFamily="34" charset="0"/>
                <a:cs typeface="Shonar Bangla" pitchFamily="34" charset="0"/>
              </a:rPr>
              <a:t>সতর কতটুকু?</a:t>
            </a:r>
            <a:endParaRPr lang="en-US" sz="2800" dirty="0">
              <a:latin typeface="Shonar Bangla" pitchFamily="34" charset="0"/>
              <a:cs typeface="Shonar Bangla" pitchFamily="34" charset="0"/>
            </a:endParaRPr>
          </a:p>
        </p:txBody>
      </p:sp>
      <p:sp>
        <p:nvSpPr>
          <p:cNvPr id="12" name="TextBox 11"/>
          <p:cNvSpPr txBox="1"/>
          <p:nvPr/>
        </p:nvSpPr>
        <p:spPr>
          <a:xfrm>
            <a:off x="3657599" y="3874113"/>
            <a:ext cx="5105401" cy="523220"/>
          </a:xfrm>
          <a:prstGeom prst="rect">
            <a:avLst/>
          </a:prstGeom>
          <a:noFill/>
        </p:spPr>
        <p:txBody>
          <a:bodyPr wrap="square" rtlCol="0">
            <a:spAutoFit/>
          </a:bodyPr>
          <a:lstStyle/>
          <a:p>
            <a:r>
              <a:rPr lang="bn-BD" sz="2800" dirty="0">
                <a:latin typeface="Shonar Bangla" pitchFamily="34" charset="0"/>
                <a:cs typeface="Shonar Bangla" pitchFamily="34" charset="0"/>
              </a:rPr>
              <a:t>৩। মহিলাদের সতর কতটুকু?</a:t>
            </a:r>
            <a:endParaRPr lang="en-US" sz="2800" dirty="0">
              <a:latin typeface="Shonar Bangla" pitchFamily="34" charset="0"/>
              <a:cs typeface="Shonar Bangla" pitchFamily="34" charset="0"/>
            </a:endParaRPr>
          </a:p>
        </p:txBody>
      </p:sp>
      <p:sp>
        <p:nvSpPr>
          <p:cNvPr id="16" name="Rectangle 15"/>
          <p:cNvSpPr/>
          <p:nvPr/>
        </p:nvSpPr>
        <p:spPr>
          <a:xfrm>
            <a:off x="3791234" y="5507886"/>
            <a:ext cx="4648200" cy="762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bn-IN" sz="2400" dirty="0" smtClean="0">
                <a:latin typeface="Sakkal Majalla" panose="02000000000000000000" pitchFamily="2" charset="-78"/>
                <a:cs typeface="Sakkal Majalla" panose="02000000000000000000" pitchFamily="2" charset="-78"/>
              </a:rPr>
              <a:t>বলে  কোন কোন  অঙ্গ  বোঝানো হয়েছে ।</a:t>
            </a:r>
            <a:endParaRPr lang="en-US" sz="2400" dirty="0">
              <a:latin typeface="Sakkal Majalla" panose="02000000000000000000" pitchFamily="2" charset="-78"/>
              <a:cs typeface="Sakkal Majalla" panose="020000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ircle(in)">
                                      <p:cBhvr>
                                        <p:cTn id="16" dur="20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animEffect transition="in" filter="circle(in)">
                                      <p:cBhvr>
                                        <p:cTn id="21" dur="2000"/>
                                        <p:tgtEl>
                                          <p:spTgt spid="12">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fill="hold"/>
                                        <p:tgtEl>
                                          <p:spTgt spid="15"/>
                                        </p:tgtEl>
                                        <p:attrNameLst>
                                          <p:attrName>ppt_x</p:attrName>
                                        </p:attrNameLst>
                                      </p:cBhvr>
                                      <p:tavLst>
                                        <p:tav tm="0">
                                          <p:val>
                                            <p:strVal val="#ppt_x"/>
                                          </p:val>
                                        </p:tav>
                                        <p:tav tm="100000">
                                          <p:val>
                                            <p:strVal val="#ppt_x"/>
                                          </p:val>
                                        </p:tav>
                                      </p:tavLst>
                                    </p:anim>
                                    <p:anim calcmode="lin" valueType="num">
                                      <p:cBhvr additive="base">
                                        <p:cTn id="2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ppt_x"/>
                                          </p:val>
                                        </p:tav>
                                        <p:tav tm="100000">
                                          <p:val>
                                            <p:strVal val="#ppt_x"/>
                                          </p:val>
                                        </p:tav>
                                      </p:tavLst>
                                    </p:anim>
                                    <p:anim calcmode="lin" valueType="num">
                                      <p:cBhvr additive="base">
                                        <p:cTn id="3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15" grpId="0" animBg="1"/>
      <p:bldP spid="10" grpId="0"/>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18"/>
            <a:ext cx="12192000" cy="6853982"/>
          </a:xfrm>
          <a:prstGeom prst="rect">
            <a:avLst/>
          </a:prstGeom>
        </p:spPr>
      </p:pic>
      <p:sp>
        <p:nvSpPr>
          <p:cNvPr id="2" name="Oval 1"/>
          <p:cNvSpPr/>
          <p:nvPr/>
        </p:nvSpPr>
        <p:spPr>
          <a:xfrm>
            <a:off x="3810000" y="533400"/>
            <a:ext cx="2057400" cy="762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810000" y="685800"/>
            <a:ext cx="1828800" cy="584775"/>
          </a:xfrm>
          <a:prstGeom prst="rect">
            <a:avLst/>
          </a:prstGeom>
          <a:noFill/>
        </p:spPr>
        <p:txBody>
          <a:bodyPr wrap="square" rtlCol="0">
            <a:spAutoFit/>
          </a:bodyPr>
          <a:lstStyle/>
          <a:p>
            <a:pPr algn="ctr"/>
            <a:r>
              <a:rPr lang="bn-BD" sz="3200" dirty="0">
                <a:latin typeface="NikoshBAN" panose="02000000000000000000" pitchFamily="2" charset="0"/>
                <a:cs typeface="NikoshBAN" panose="02000000000000000000" pitchFamily="2" charset="0"/>
              </a:rPr>
              <a:t>সমাধান</a:t>
            </a:r>
            <a:endParaRPr lang="en-US" sz="3200" dirty="0">
              <a:latin typeface="NikoshBAN" panose="02000000000000000000" pitchFamily="2" charset="0"/>
              <a:cs typeface="NikoshBAN" panose="02000000000000000000" pitchFamily="2" charset="0"/>
            </a:endParaRPr>
          </a:p>
        </p:txBody>
      </p:sp>
      <p:sp>
        <p:nvSpPr>
          <p:cNvPr id="4" name="Rounded Rectangle 3"/>
          <p:cNvSpPr/>
          <p:nvPr/>
        </p:nvSpPr>
        <p:spPr>
          <a:xfrm>
            <a:off x="2297372" y="1676400"/>
            <a:ext cx="4560628" cy="838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7600" y="1447800"/>
            <a:ext cx="1524000" cy="1066800"/>
          </a:xfrm>
          <a:prstGeom prst="rect">
            <a:avLst/>
          </a:prstGeom>
        </p:spPr>
      </p:pic>
      <p:sp>
        <p:nvSpPr>
          <p:cNvPr id="8" name="TextBox 7"/>
          <p:cNvSpPr txBox="1"/>
          <p:nvPr/>
        </p:nvSpPr>
        <p:spPr>
          <a:xfrm>
            <a:off x="2514600" y="1752601"/>
            <a:ext cx="4343400"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bn-BD" sz="2400" dirty="0">
                <a:latin typeface="NikoshBAN" panose="02000000000000000000" pitchFamily="2" charset="0"/>
                <a:cs typeface="NikoshBAN" panose="02000000000000000000" pitchFamily="2" charset="0"/>
              </a:rPr>
              <a:t> ১। পর্দা শব্দের অর্থ আবৃত করা, ঢেকে রাখা।</a:t>
            </a:r>
            <a:endParaRPr lang="en-US" sz="2400" dirty="0">
              <a:latin typeface="NikoshBAN" panose="02000000000000000000" pitchFamily="2" charset="0"/>
              <a:cs typeface="NikoshBAN" panose="02000000000000000000" pitchFamily="2" charset="0"/>
            </a:endParaRPr>
          </a:p>
        </p:txBody>
      </p:sp>
      <p:sp>
        <p:nvSpPr>
          <p:cNvPr id="9" name="Frame 8"/>
          <p:cNvSpPr/>
          <p:nvPr/>
        </p:nvSpPr>
        <p:spPr>
          <a:xfrm>
            <a:off x="7315200" y="1295400"/>
            <a:ext cx="1828800" cy="1371600"/>
          </a:xfrm>
          <a:prstGeom prst="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ounded Rectangle 10"/>
          <p:cNvSpPr/>
          <p:nvPr/>
        </p:nvSpPr>
        <p:spPr>
          <a:xfrm>
            <a:off x="2438400" y="2971800"/>
            <a:ext cx="4419600" cy="6096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latin typeface="Shonar Bangla" pitchFamily="34" charset="0"/>
              <a:cs typeface="Shonar Bangla" pitchFamily="34" charset="0"/>
            </a:endParaRPr>
          </a:p>
        </p:txBody>
      </p:sp>
      <p:sp>
        <p:nvSpPr>
          <p:cNvPr id="12" name="TextBox 11"/>
          <p:cNvSpPr txBox="1"/>
          <p:nvPr/>
        </p:nvSpPr>
        <p:spPr>
          <a:xfrm>
            <a:off x="2297372" y="2887681"/>
            <a:ext cx="4636828" cy="830997"/>
          </a:xfrm>
          <a:prstGeom prst="rect">
            <a:avLst/>
          </a:prstGeom>
          <a:noFill/>
        </p:spPr>
        <p:txBody>
          <a:bodyPr wrap="square" rtlCol="0">
            <a:spAutoFit/>
          </a:bodyPr>
          <a:lstStyle/>
          <a:p>
            <a:r>
              <a:rPr lang="bn-BD" sz="2400" dirty="0">
                <a:latin typeface="Shonar Bangla" pitchFamily="34" charset="0"/>
                <a:cs typeface="Shonar Bangla" pitchFamily="34" charset="0"/>
              </a:rPr>
              <a:t> </a:t>
            </a:r>
            <a:r>
              <a:rPr lang="bn-BD" sz="2400" dirty="0">
                <a:latin typeface="NikoshBAN" panose="02000000000000000000" pitchFamily="2" charset="0"/>
                <a:cs typeface="NikoshBAN" panose="02000000000000000000" pitchFamily="2" charset="0"/>
              </a:rPr>
              <a:t>২। পুরুষের সতর নাভী থেকে হাটু পর্যন্ত। </a:t>
            </a:r>
            <a:endParaRPr lang="en-US" sz="2400" dirty="0">
              <a:latin typeface="NikoshBAN" panose="02000000000000000000" pitchFamily="2" charset="0"/>
              <a:cs typeface="NikoshBAN" panose="02000000000000000000" pitchFamily="2" charset="0"/>
            </a:endParaRPr>
          </a:p>
        </p:txBody>
      </p:sp>
      <p:sp>
        <p:nvSpPr>
          <p:cNvPr id="13" name="Rounded Rectangle 12"/>
          <p:cNvSpPr/>
          <p:nvPr/>
        </p:nvSpPr>
        <p:spPr>
          <a:xfrm>
            <a:off x="2362200" y="4310418"/>
            <a:ext cx="4572000" cy="13716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4" name="TextBox 13"/>
          <p:cNvSpPr txBox="1"/>
          <p:nvPr/>
        </p:nvSpPr>
        <p:spPr>
          <a:xfrm>
            <a:off x="2514600" y="4419600"/>
            <a:ext cx="4495800" cy="1015663"/>
          </a:xfrm>
          <a:prstGeom prst="rect">
            <a:avLst/>
          </a:prstGeom>
          <a:noFill/>
        </p:spPr>
        <p:txBody>
          <a:bodyPr wrap="square" rtlCol="0">
            <a:spAutoFit/>
          </a:bodyPr>
          <a:lstStyle/>
          <a:p>
            <a:r>
              <a:rPr lang="bn-BD" sz="2000" dirty="0">
                <a:latin typeface="NikoshBAN" panose="02000000000000000000" pitchFamily="2" charset="0"/>
                <a:cs typeface="NikoshBAN" panose="02000000000000000000" pitchFamily="2" charset="0"/>
              </a:rPr>
              <a:t>৩। মুখ ও হাতের তালু বাদে মহিলার সমস্ত শরীরই সতর। তবে বেগানা পুরুষের </a:t>
            </a:r>
            <a:r>
              <a:rPr lang="bn-BD" sz="2000" dirty="0" smtClean="0">
                <a:latin typeface="NikoshBAN" panose="02000000000000000000" pitchFamily="2" charset="0"/>
                <a:cs typeface="NikoshBAN" panose="02000000000000000000" pitchFamily="2" charset="0"/>
              </a:rPr>
              <a:t>জ</a:t>
            </a:r>
            <a:r>
              <a:rPr lang="bn-IN" sz="2000" dirty="0" smtClean="0">
                <a:latin typeface="NikoshBAN" panose="02000000000000000000" pitchFamily="2" charset="0"/>
                <a:cs typeface="NikoshBAN" panose="02000000000000000000" pitchFamily="2" charset="0"/>
              </a:rPr>
              <a:t>ন্য</a:t>
            </a:r>
            <a:r>
              <a:rPr lang="bn-BD" sz="2000" dirty="0" smtClean="0">
                <a:latin typeface="NikoshBAN" panose="02000000000000000000" pitchFamily="2" charset="0"/>
                <a:cs typeface="NikoshBAN" panose="02000000000000000000" pitchFamily="2" charset="0"/>
              </a:rPr>
              <a:t> </a:t>
            </a:r>
            <a:r>
              <a:rPr lang="bn-BD" sz="2000" dirty="0">
                <a:latin typeface="NikoshBAN" panose="02000000000000000000" pitchFamily="2" charset="0"/>
                <a:cs typeface="NikoshBAN" panose="02000000000000000000" pitchFamily="2" charset="0"/>
              </a:rPr>
              <a:t>মহিলার কোন অংশই দেখা </a:t>
            </a:r>
            <a:r>
              <a:rPr lang="bn-BD" sz="2000" dirty="0" smtClean="0">
                <a:latin typeface="NikoshBAN" panose="02000000000000000000" pitchFamily="2" charset="0"/>
                <a:cs typeface="NikoshBAN" panose="02000000000000000000" pitchFamily="2" charset="0"/>
              </a:rPr>
              <a:t>জা</a:t>
            </a:r>
            <a:r>
              <a:rPr lang="bn-IN" sz="2000" dirty="0" smtClean="0">
                <a:latin typeface="NikoshBAN" panose="02000000000000000000" pitchFamily="2" charset="0"/>
                <a:cs typeface="NikoshBAN" panose="02000000000000000000" pitchFamily="2" charset="0"/>
              </a:rPr>
              <a:t>য়ে</a:t>
            </a:r>
            <a:r>
              <a:rPr lang="bn-BD" sz="2000" dirty="0" smtClean="0">
                <a:latin typeface="NikoshBAN" panose="02000000000000000000" pitchFamily="2" charset="0"/>
                <a:cs typeface="NikoshBAN" panose="02000000000000000000" pitchFamily="2" charset="0"/>
              </a:rPr>
              <a:t>জ </a:t>
            </a:r>
            <a:r>
              <a:rPr lang="bn-BD" sz="2000" dirty="0">
                <a:latin typeface="NikoshBAN" panose="02000000000000000000" pitchFamily="2" charset="0"/>
                <a:cs typeface="NikoshBAN" panose="02000000000000000000" pitchFamily="2" charset="0"/>
              </a:rPr>
              <a:t>নাই। </a:t>
            </a:r>
            <a:endParaRPr lang="en-US" sz="2000" dirty="0">
              <a:latin typeface="NikoshBAN" panose="02000000000000000000" pitchFamily="2" charset="0"/>
              <a:cs typeface="NikoshBAN" panose="02000000000000000000" pitchFamily="2" charset="0"/>
            </a:endParaRP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0" y="4343400"/>
            <a:ext cx="1371600" cy="1066800"/>
          </a:xfrm>
          <a:prstGeom prst="rect">
            <a:avLst/>
          </a:prstGeom>
        </p:spPr>
      </p:pic>
      <p:sp>
        <p:nvSpPr>
          <p:cNvPr id="16" name="Frame 15"/>
          <p:cNvSpPr/>
          <p:nvPr/>
        </p:nvSpPr>
        <p:spPr>
          <a:xfrm>
            <a:off x="7391400" y="4191000"/>
            <a:ext cx="1752600" cy="1447800"/>
          </a:xfrm>
          <a:prstGeom prst="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78973" y="3048001"/>
            <a:ext cx="1600199" cy="838201"/>
          </a:xfrm>
          <a:prstGeom prst="rect">
            <a:avLst/>
          </a:prstGeom>
        </p:spPr>
      </p:pic>
      <p:sp>
        <p:nvSpPr>
          <p:cNvPr id="18" name="Frame 17"/>
          <p:cNvSpPr/>
          <p:nvPr/>
        </p:nvSpPr>
        <p:spPr>
          <a:xfrm>
            <a:off x="7315200" y="2895600"/>
            <a:ext cx="1905000" cy="11430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circle(in)">
                                      <p:cBhvr>
                                        <p:cTn id="34" dur="20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circle(in)">
                                      <p:cBhvr>
                                        <p:cTn id="39"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12"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3982"/>
          </a:xfrm>
          <a:prstGeom prst="rect">
            <a:avLst/>
          </a:prstGeom>
        </p:spPr>
      </p:pic>
      <p:sp>
        <p:nvSpPr>
          <p:cNvPr id="2" name="Rectangle 1"/>
          <p:cNvSpPr/>
          <p:nvPr/>
        </p:nvSpPr>
        <p:spPr>
          <a:xfrm>
            <a:off x="533400" y="607591"/>
            <a:ext cx="10668000" cy="5638800"/>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bn-IN" sz="3600" dirty="0" smtClean="0">
                <a:latin typeface="NikoshBAN" panose="02000000000000000000" pitchFamily="2" charset="0"/>
                <a:cs typeface="NikoshBAN" panose="02000000000000000000" pitchFamily="2" charset="0"/>
              </a:rPr>
              <a:t>৪।</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আর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তারা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যেন</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তাদের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সৌন্দর্য</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প্রকাশ</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না</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তবে</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যা</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এমনিতেই</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প্রকাশ</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পেয়ে</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যায়</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তার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কথা</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আলাদা</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অর্থা</a:t>
            </a:r>
            <a:r>
              <a:rPr lang="en-US" sz="3600" dirty="0" smtClean="0">
                <a:latin typeface="NikoshBAN" panose="02000000000000000000" pitchFamily="2" charset="0"/>
                <a:cs typeface="NikoshBAN" panose="02000000000000000000" pitchFamily="2" charset="0"/>
              </a:rPr>
              <a:t>ৎ, </a:t>
            </a:r>
            <a:r>
              <a:rPr lang="en-US" sz="3600" dirty="0" err="1" smtClean="0">
                <a:latin typeface="NikoshBAN" panose="02000000000000000000" pitchFamily="2" charset="0"/>
                <a:cs typeface="NikoshBAN" panose="02000000000000000000" pitchFamily="2" charset="0"/>
              </a:rPr>
              <a:t>নারীর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কোন</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সাজ</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সজ্জার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অঙ্গ</a:t>
            </a:r>
            <a:r>
              <a:rPr lang="en-US" sz="3600" dirty="0" smtClean="0">
                <a:latin typeface="NikoshBAN" panose="02000000000000000000" pitchFamily="2" charset="0"/>
                <a:cs typeface="NikoshBAN" panose="02000000000000000000" pitchFamily="2" charset="0"/>
              </a:rPr>
              <a:t> </a:t>
            </a:r>
          </a:p>
          <a:p>
            <a:pPr algn="ctr"/>
            <a:r>
              <a:rPr lang="en-US" sz="3600" dirty="0" err="1" smtClean="0">
                <a:latin typeface="NikoshBAN" panose="02000000000000000000" pitchFamily="2" charset="0"/>
                <a:cs typeface="NikoshBAN" panose="02000000000000000000" pitchFamily="2" charset="0"/>
              </a:rPr>
              <a:t>পুরুষের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সামনে</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প্রকাশ</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বৈধ</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নয়</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অবশ্য</a:t>
            </a:r>
            <a:r>
              <a:rPr lang="bn-IN"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সে</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সব</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অঙ্গ</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ব্যতীত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যেগুলো</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আপনা</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আপনি</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প্রকাশ</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হয়ে</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পড়ে</a:t>
            </a:r>
            <a:r>
              <a:rPr lang="en-US" sz="3600" dirty="0" smtClean="0">
                <a:latin typeface="NikoshBAN" panose="02000000000000000000" pitchFamily="2" charset="0"/>
                <a:cs typeface="NikoshBAN" panose="02000000000000000000" pitchFamily="2" charset="0"/>
              </a:rPr>
              <a:t>। </a:t>
            </a:r>
          </a:p>
          <a:p>
            <a:pPr algn="ct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ইবেন</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আব্বাস</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এর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মতে</a:t>
            </a:r>
            <a:r>
              <a:rPr lang="bn-IN" sz="3600" dirty="0" smtClean="0">
                <a:latin typeface="NikoshBAN" panose="02000000000000000000" pitchFamily="2" charset="0"/>
                <a:cs typeface="NikoshBAN" panose="02000000000000000000" pitchFamily="2" charset="0"/>
              </a:rPr>
              <a:t> </a:t>
            </a:r>
            <a:r>
              <a:rPr lang="ar-AE" sz="3600" dirty="0">
                <a:latin typeface="Sakkal Majalla" panose="02000000000000000000" pitchFamily="2" charset="-78"/>
                <a:cs typeface="Sakkal Majalla" panose="02000000000000000000" pitchFamily="2" charset="-78"/>
              </a:rPr>
              <a:t>الاَّ ماَ ظهر منها</a:t>
            </a:r>
            <a:endParaRPr lang="en-US" sz="3600" dirty="0">
              <a:latin typeface="Sakkal Majalla" panose="02000000000000000000" pitchFamily="2" charset="-78"/>
              <a:cs typeface="Sakkal Majalla" panose="02000000000000000000" pitchFamily="2" charset="-78"/>
            </a:endParaRPr>
          </a:p>
          <a:p>
            <a:pPr algn="ctr"/>
            <a:r>
              <a:rPr lang="bn-IN" sz="3600" dirty="0" smtClean="0">
                <a:latin typeface="NikoshBAN" panose="02000000000000000000" pitchFamily="2" charset="0"/>
                <a:cs typeface="NikoshBAN" panose="02000000000000000000" pitchFamily="2" charset="0"/>
              </a:rPr>
              <a:t>বলে মুখমন্ডল ও হাতের তালু  বোঝানো হয়েছে। কেননা কোন নারী প্রয়োজনবশতঃ বাইরে যেতে বাধ্য হলে  কিংবা চলাফেরা ও লেনদেনের সময় </a:t>
            </a:r>
          </a:p>
          <a:p>
            <a:pPr algn="ctr"/>
            <a:r>
              <a:rPr lang="bn-IN" sz="3600" dirty="0" smtClean="0">
                <a:latin typeface="NikoshBAN" panose="02000000000000000000" pitchFamily="2" charset="0"/>
                <a:cs typeface="NikoshBAN" panose="02000000000000000000" pitchFamily="2" charset="0"/>
              </a:rPr>
              <a:t>মুখমন্ডল ও হাতের তালু আবৃত রাখা খুবই দুরহ হয়।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569542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750" fill="hold"/>
                                        <p:tgtEl>
                                          <p:spTgt spid="2"/>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3982"/>
          </a:xfrm>
          <a:prstGeom prst="rect">
            <a:avLst/>
          </a:prstGeom>
        </p:spPr>
      </p:pic>
      <p:sp>
        <p:nvSpPr>
          <p:cNvPr id="2" name="Rounded Rectangle 1"/>
          <p:cNvSpPr/>
          <p:nvPr/>
        </p:nvSpPr>
        <p:spPr>
          <a:xfrm>
            <a:off x="3886200" y="609600"/>
            <a:ext cx="4419600" cy="14478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honar Bangla" pitchFamily="34" charset="0"/>
              <a:cs typeface="Shonar Bangla" pitchFamily="34" charset="0"/>
            </a:endParaRPr>
          </a:p>
        </p:txBody>
      </p:sp>
      <p:sp>
        <p:nvSpPr>
          <p:cNvPr id="3" name="TextBox 2"/>
          <p:cNvSpPr txBox="1"/>
          <p:nvPr/>
        </p:nvSpPr>
        <p:spPr>
          <a:xfrm>
            <a:off x="4191000" y="914400"/>
            <a:ext cx="4114800" cy="1015663"/>
          </a:xfrm>
          <a:prstGeom prst="rect">
            <a:avLst/>
          </a:prstGeom>
          <a:noFill/>
        </p:spPr>
        <p:txBody>
          <a:bodyPr wrap="square" rtlCol="0">
            <a:spAutoFit/>
          </a:bodyPr>
          <a:lstStyle/>
          <a:p>
            <a:r>
              <a:rPr lang="bn-BD" sz="6000" dirty="0">
                <a:latin typeface="Shonar Bangla" pitchFamily="34" charset="0"/>
                <a:cs typeface="Shonar Bangla" pitchFamily="34" charset="0"/>
              </a:rPr>
              <a:t>বাড়ীর কাজ</a:t>
            </a:r>
            <a:endParaRPr lang="en-US" sz="6000" dirty="0">
              <a:latin typeface="Shonar Bangla" pitchFamily="34" charset="0"/>
              <a:cs typeface="Shonar Bangla" pitchFamily="34" charset="0"/>
            </a:endParaRPr>
          </a:p>
        </p:txBody>
      </p:sp>
      <p:sp>
        <p:nvSpPr>
          <p:cNvPr id="4" name="Flowchart: Alternate Process 3"/>
          <p:cNvSpPr/>
          <p:nvPr/>
        </p:nvSpPr>
        <p:spPr>
          <a:xfrm>
            <a:off x="2819400" y="2286000"/>
            <a:ext cx="5943600" cy="2895600"/>
          </a:xfrm>
          <a:prstGeom prst="flowChartAlternateProcess">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048000" y="2362201"/>
            <a:ext cx="5562600" cy="2308324"/>
          </a:xfrm>
          <a:prstGeom prst="rect">
            <a:avLst/>
          </a:prstGeom>
          <a:noFill/>
        </p:spPr>
        <p:txBody>
          <a:bodyPr wrap="square" rtlCol="0">
            <a:spAutoFit/>
          </a:bodyPr>
          <a:lstStyle/>
          <a:p>
            <a:r>
              <a:rPr lang="bn-BD" sz="4800" dirty="0">
                <a:latin typeface="Shonar Bangla" pitchFamily="34" charset="0"/>
                <a:cs typeface="Shonar Bangla" pitchFamily="34" charset="0"/>
              </a:rPr>
              <a:t>মহিলাদের মাহরাম সম্পর্কে কুরআনের আয়াত খানা মুখস্ত করে আসবে।</a:t>
            </a:r>
            <a:endParaRPr lang="en-US" sz="4800" dirty="0">
              <a:latin typeface="Shonar Bangla" pitchFamily="34" charset="0"/>
              <a:cs typeface="Shonar Bangla" pitchFamily="34" charset="0"/>
            </a:endParaRPr>
          </a:p>
        </p:txBody>
      </p:sp>
      <p:pic>
        <p:nvPicPr>
          <p:cNvPr id="8" name="Picture 7"/>
          <p:cNvPicPr/>
          <p:nvPr/>
        </p:nvPicPr>
        <p:blipFill>
          <a:blip r:embed="rId3" cstate="print"/>
          <a:srcRect/>
          <a:stretch>
            <a:fillRect/>
          </a:stretch>
        </p:blipFill>
        <p:spPr bwMode="auto">
          <a:xfrm>
            <a:off x="685800" y="762000"/>
            <a:ext cx="1514475" cy="1168063"/>
          </a:xfrm>
          <a:prstGeom prst="rect">
            <a:avLst/>
          </a:prstGeom>
          <a:noFill/>
          <a:ln w="38100">
            <a:noFill/>
            <a:miter lim="800000"/>
            <a:headEnd/>
            <a:tailEnd/>
          </a:ln>
          <a:effectLst>
            <a:glow rad="101600">
              <a:schemeClr val="accent6">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58698" y="838200"/>
            <a:ext cx="1885501" cy="938096"/>
          </a:xfrm>
          <a:prstGeom prst="rect">
            <a:avLst/>
          </a:prstGeom>
          <a:ln w="38100">
            <a:solidFill>
              <a:srgbClr val="92D050"/>
            </a:solidFill>
          </a:ln>
          <a:effectLst>
            <a:glow rad="139700">
              <a:schemeClr val="accent3">
                <a:satMod val="175000"/>
                <a:alpha val="40000"/>
              </a:schemeClr>
            </a:glow>
          </a:effectLst>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65" y="0"/>
            <a:ext cx="12192000" cy="6853982"/>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373588"/>
            <a:ext cx="11564948" cy="5894984"/>
          </a:xfrm>
          <a:prstGeom prst="rect">
            <a:avLst/>
          </a:prstGeom>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0"/>
            <a:ext cx="12203374" cy="6920175"/>
          </a:xfrm>
          <a:prstGeom prst="rect">
            <a:avLst/>
          </a:prstGeom>
        </p:spPr>
      </p:pic>
      <p:sp>
        <p:nvSpPr>
          <p:cNvPr id="3" name="Rectangle 2"/>
          <p:cNvSpPr/>
          <p:nvPr/>
        </p:nvSpPr>
        <p:spPr>
          <a:xfrm>
            <a:off x="4038600" y="609600"/>
            <a:ext cx="4800600" cy="1015663"/>
          </a:xfrm>
          <a:prstGeom prst="rect">
            <a:avLst/>
          </a:prstGeom>
        </p:spPr>
        <p:txBody>
          <a:bodyPr wrap="square">
            <a:spAutoFit/>
          </a:bodyPr>
          <a:lstStyle/>
          <a:p>
            <a:r>
              <a:rPr lang="bn-BD" sz="6000" dirty="0">
                <a:solidFill>
                  <a:srgbClr val="002060"/>
                </a:solidFill>
                <a:latin typeface="Shonar Bangla" pitchFamily="34" charset="0"/>
                <a:cs typeface="Shonar Bangla" pitchFamily="34" charset="0"/>
              </a:rPr>
              <a:t>পাঠ </a:t>
            </a:r>
            <a:r>
              <a:rPr lang="bn-BD" sz="6000" dirty="0" smtClean="0">
                <a:solidFill>
                  <a:srgbClr val="002060"/>
                </a:solidFill>
                <a:latin typeface="Shonar Bangla" pitchFamily="34" charset="0"/>
                <a:cs typeface="Shonar Bangla" pitchFamily="34" charset="0"/>
              </a:rPr>
              <a:t>পরি</a:t>
            </a:r>
            <a:r>
              <a:rPr lang="en-US" sz="6000" dirty="0" err="1" smtClean="0">
                <a:solidFill>
                  <a:srgbClr val="002060"/>
                </a:solidFill>
                <a:latin typeface="Shonar Bangla" pitchFamily="34" charset="0"/>
                <a:cs typeface="Shonar Bangla" pitchFamily="34" charset="0"/>
              </a:rPr>
              <a:t>চিতি</a:t>
            </a:r>
            <a:endParaRPr lang="en-US" sz="6000" dirty="0">
              <a:solidFill>
                <a:srgbClr val="002060"/>
              </a:solidFill>
              <a:latin typeface="Shonar Bangla" pitchFamily="34" charset="0"/>
              <a:cs typeface="Shonar Bangla" pitchFamily="34" charset="0"/>
            </a:endParaRPr>
          </a:p>
        </p:txBody>
      </p:sp>
      <p:sp>
        <p:nvSpPr>
          <p:cNvPr id="4" name="TextBox 3"/>
          <p:cNvSpPr txBox="1"/>
          <p:nvPr/>
        </p:nvSpPr>
        <p:spPr>
          <a:xfrm>
            <a:off x="457200" y="1719962"/>
            <a:ext cx="7467600" cy="769441"/>
          </a:xfrm>
          <a:prstGeom prst="rect">
            <a:avLst/>
          </a:prstGeom>
          <a:noFill/>
        </p:spPr>
        <p:txBody>
          <a:bodyPr wrap="square" rtlCol="0">
            <a:spAutoFit/>
          </a:bodyPr>
          <a:lstStyle/>
          <a:p>
            <a:r>
              <a:rPr lang="bn-BD" sz="4400" dirty="0" smtClean="0">
                <a:latin typeface="Shonar Bangla" pitchFamily="34" charset="0"/>
                <a:cs typeface="Shonar Bangla" pitchFamily="34" charset="0"/>
              </a:rPr>
              <a:t>শ্রেনী</a:t>
            </a:r>
            <a:r>
              <a:rPr lang="en-US" sz="4400" dirty="0" smtClean="0">
                <a:latin typeface="Shonar Bangla" pitchFamily="34" charset="0"/>
                <a:cs typeface="Shonar Bangla" pitchFamily="34" charset="0"/>
              </a:rPr>
              <a:t>:</a:t>
            </a:r>
            <a:r>
              <a:rPr lang="bn-BD" sz="4400" dirty="0" smtClean="0">
                <a:latin typeface="Shonar Bangla" pitchFamily="34" charset="0"/>
                <a:cs typeface="Shonar Bangla" pitchFamily="34" charset="0"/>
              </a:rPr>
              <a:t> </a:t>
            </a:r>
            <a:r>
              <a:rPr lang="bn-BD" sz="4400" dirty="0">
                <a:latin typeface="Shonar Bangla" pitchFamily="34" charset="0"/>
                <a:cs typeface="Shonar Bangla" pitchFamily="34" charset="0"/>
              </a:rPr>
              <a:t>৮ম</a:t>
            </a:r>
            <a:endParaRPr lang="en-US" sz="4400" dirty="0">
              <a:latin typeface="Shonar Bangla" pitchFamily="34" charset="0"/>
              <a:cs typeface="Shonar Bangla" pitchFamily="34" charset="0"/>
            </a:endParaRPr>
          </a:p>
        </p:txBody>
      </p:sp>
      <p:sp>
        <p:nvSpPr>
          <p:cNvPr id="5" name="TextBox 4"/>
          <p:cNvSpPr txBox="1"/>
          <p:nvPr/>
        </p:nvSpPr>
        <p:spPr>
          <a:xfrm>
            <a:off x="457200" y="2517687"/>
            <a:ext cx="9646024" cy="769441"/>
          </a:xfrm>
          <a:prstGeom prst="rect">
            <a:avLst/>
          </a:prstGeom>
          <a:noFill/>
        </p:spPr>
        <p:txBody>
          <a:bodyPr wrap="square" rtlCol="0">
            <a:spAutoFit/>
          </a:bodyPr>
          <a:lstStyle/>
          <a:p>
            <a:r>
              <a:rPr lang="bn-BD" sz="4400" dirty="0">
                <a:latin typeface="Shonar Bangla" pitchFamily="34" charset="0"/>
                <a:cs typeface="Shonar Bangla" pitchFamily="34" charset="0"/>
              </a:rPr>
              <a:t>কুরআন মাজিদ </a:t>
            </a:r>
            <a:r>
              <a:rPr lang="bn-BD" sz="4400" dirty="0" smtClean="0">
                <a:latin typeface="Shonar Bangla" pitchFamily="34" charset="0"/>
                <a:cs typeface="Shonar Bangla" pitchFamily="34" charset="0"/>
              </a:rPr>
              <a:t>ও</a:t>
            </a:r>
            <a:r>
              <a:rPr lang="en-US" sz="4400" dirty="0" smtClean="0">
                <a:latin typeface="Shonar Bangla" pitchFamily="34" charset="0"/>
                <a:cs typeface="Shonar Bangla" pitchFamily="34" charset="0"/>
              </a:rPr>
              <a:t> </a:t>
            </a:r>
            <a:r>
              <a:rPr lang="en-US" sz="4400" dirty="0" err="1" smtClean="0">
                <a:latin typeface="Shonar Bangla" pitchFamily="34" charset="0"/>
                <a:cs typeface="Shonar Bangla" pitchFamily="34" charset="0"/>
              </a:rPr>
              <a:t>তাজবীদ</a:t>
            </a:r>
            <a:r>
              <a:rPr lang="bn-BD" sz="4400" dirty="0" smtClean="0">
                <a:latin typeface="Shonar Bangla" pitchFamily="34" charset="0"/>
                <a:cs typeface="Shonar Bangla" pitchFamily="34" charset="0"/>
              </a:rPr>
              <a:t> </a:t>
            </a:r>
            <a:endParaRPr lang="en-US" sz="4400" dirty="0">
              <a:latin typeface="Shonar Bangla" pitchFamily="34" charset="0"/>
              <a:cs typeface="Shonar Bangla" pitchFamily="34" charset="0"/>
            </a:endParaRPr>
          </a:p>
        </p:txBody>
      </p:sp>
      <p:sp>
        <p:nvSpPr>
          <p:cNvPr id="6" name="TextBox 5"/>
          <p:cNvSpPr txBox="1"/>
          <p:nvPr/>
        </p:nvSpPr>
        <p:spPr>
          <a:xfrm>
            <a:off x="304800" y="3380164"/>
            <a:ext cx="9448800" cy="769441"/>
          </a:xfrm>
          <a:prstGeom prst="rect">
            <a:avLst/>
          </a:prstGeom>
          <a:noFill/>
        </p:spPr>
        <p:txBody>
          <a:bodyPr wrap="square" rtlCol="0">
            <a:spAutoFit/>
          </a:bodyPr>
          <a:lstStyle/>
          <a:p>
            <a:r>
              <a:rPr lang="bn-BD" sz="4400" dirty="0">
                <a:latin typeface="Shonar Bangla" pitchFamily="34" charset="0"/>
                <a:cs typeface="Shonar Bangla" pitchFamily="34" charset="0"/>
              </a:rPr>
              <a:t> ৪র্থ পরিচ্ছেদের ২য় পাঠ</a:t>
            </a:r>
            <a:endParaRPr lang="en-US" sz="4400" dirty="0">
              <a:latin typeface="Shonar Bangla" pitchFamily="34" charset="0"/>
              <a:cs typeface="Shonar Bangla" pitchFamily="34" charset="0"/>
            </a:endParaRPr>
          </a:p>
        </p:txBody>
      </p:sp>
      <p:sp>
        <p:nvSpPr>
          <p:cNvPr id="7" name="TextBox 6"/>
          <p:cNvSpPr txBox="1"/>
          <p:nvPr/>
        </p:nvSpPr>
        <p:spPr>
          <a:xfrm>
            <a:off x="609600" y="4142950"/>
            <a:ext cx="6499412" cy="1323439"/>
          </a:xfrm>
          <a:prstGeom prst="rect">
            <a:avLst/>
          </a:prstGeom>
          <a:noFill/>
        </p:spPr>
        <p:txBody>
          <a:bodyPr wrap="square" rtlCol="0">
            <a:spAutoFit/>
          </a:bodyPr>
          <a:lstStyle/>
          <a:p>
            <a:r>
              <a:rPr lang="bn-BD" sz="4000" dirty="0" smtClean="0">
                <a:latin typeface="Shonar Bangla" pitchFamily="34" charset="0"/>
                <a:cs typeface="Shonar Bangla" pitchFamily="34" charset="0"/>
              </a:rPr>
              <a:t>সময়</a:t>
            </a:r>
            <a:r>
              <a:rPr lang="en-US" sz="4000" dirty="0" smtClean="0">
                <a:latin typeface="Shonar Bangla" pitchFamily="34" charset="0"/>
                <a:cs typeface="Shonar Bangla" pitchFamily="34" charset="0"/>
              </a:rPr>
              <a:t>:</a:t>
            </a:r>
            <a:r>
              <a:rPr lang="bn-BD" sz="4000" dirty="0" smtClean="0">
                <a:latin typeface="Shonar Bangla" pitchFamily="34" charset="0"/>
                <a:cs typeface="Shonar Bangla" pitchFamily="34" charset="0"/>
              </a:rPr>
              <a:t> </a:t>
            </a:r>
            <a:r>
              <a:rPr lang="bn-BD" sz="4000" dirty="0">
                <a:latin typeface="Shonar Bangla" pitchFamily="34" charset="0"/>
                <a:cs typeface="Shonar Bangla" pitchFamily="34" charset="0"/>
              </a:rPr>
              <a:t>৪৫মিনিট </a:t>
            </a:r>
            <a:endParaRPr lang="en-US" sz="4000" dirty="0" smtClean="0">
              <a:latin typeface="Shonar Bangla" pitchFamily="34" charset="0"/>
              <a:cs typeface="Shonar Bangla" pitchFamily="34" charset="0"/>
            </a:endParaRPr>
          </a:p>
          <a:p>
            <a:r>
              <a:rPr lang="en-US" sz="4000" dirty="0" err="1" smtClean="0">
                <a:latin typeface="Shonar Bangla" pitchFamily="34" charset="0"/>
                <a:cs typeface="Shonar Bangla" pitchFamily="34" charset="0"/>
              </a:rPr>
              <a:t>তারিখ</a:t>
            </a:r>
            <a:r>
              <a:rPr lang="en-US" sz="4000" dirty="0" smtClean="0">
                <a:latin typeface="Shonar Bangla" pitchFamily="34" charset="0"/>
                <a:cs typeface="Shonar Bangla" pitchFamily="34" charset="0"/>
              </a:rPr>
              <a:t>: ১৯/১১/২০২ </a:t>
            </a:r>
            <a:endParaRPr lang="en-US" sz="4000" dirty="0">
              <a:latin typeface="Shonar Bangla" pitchFamily="34" charset="0"/>
              <a:cs typeface="Shonar Bangla" pitchFamily="34" charset="0"/>
            </a:endParaRPr>
          </a:p>
        </p:txBody>
      </p:sp>
    </p:spTree>
    <p:extLst>
      <p:ext uri="{BB962C8B-B14F-4D97-AF65-F5344CB8AC3E}">
        <p14:creationId xmlns:p14="http://schemas.microsoft.com/office/powerpoint/2010/main" val="3059766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fade">
                                      <p:cBhvr>
                                        <p:cTn id="26" dur="500"/>
                                        <p:tgtEl>
                                          <p:spTgt spid="6">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1600200"/>
            <a:ext cx="4343400" cy="3809058"/>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0" y="1600200"/>
            <a:ext cx="4349332" cy="3886200"/>
          </a:xfrm>
          <a:prstGeom prst="rect">
            <a:avLst/>
          </a:prstGeom>
        </p:spPr>
      </p:pic>
      <p:sp>
        <p:nvSpPr>
          <p:cNvPr id="8" name="TextBox 7"/>
          <p:cNvSpPr txBox="1"/>
          <p:nvPr/>
        </p:nvSpPr>
        <p:spPr>
          <a:xfrm>
            <a:off x="1676400" y="457200"/>
            <a:ext cx="8153400" cy="646331"/>
          </a:xfrm>
          <a:prstGeom prst="rect">
            <a:avLst/>
          </a:prstGeom>
          <a:noFill/>
        </p:spPr>
        <p:txBody>
          <a:bodyPr wrap="square" rtlCol="0">
            <a:spAutoFit/>
          </a:bodyPr>
          <a:lstStyle/>
          <a:p>
            <a:pPr algn="ctr"/>
            <a:r>
              <a:rPr lang="bn-BD" sz="3600" dirty="0">
                <a:latin typeface="NikoshBAN" panose="02000000000000000000" pitchFamily="2" charset="0"/>
                <a:cs typeface="NikoshBAN" panose="02000000000000000000" pitchFamily="2" charset="0"/>
              </a:rPr>
              <a:t>ছবি গুলোর দিকে লক্ষ করি</a:t>
            </a:r>
            <a:endParaRPr lang="en-US" sz="3600" dirty="0">
              <a:latin typeface="NikoshBAN" panose="02000000000000000000" pitchFamily="2" charset="0"/>
              <a:cs typeface="NikoshBAN" panose="02000000000000000000" pitchFamily="2" charset="0"/>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922"/>
            <a:ext cx="12192000" cy="6853982"/>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1295400"/>
            <a:ext cx="4267200" cy="396240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38800" y="1295400"/>
            <a:ext cx="4038600" cy="3962400"/>
          </a:xfrm>
          <a:prstGeom prst="rect">
            <a:avLst/>
          </a:prstGeom>
        </p:spPr>
      </p:pic>
      <p:sp>
        <p:nvSpPr>
          <p:cNvPr id="6" name="TextBox 5"/>
          <p:cNvSpPr txBox="1"/>
          <p:nvPr/>
        </p:nvSpPr>
        <p:spPr>
          <a:xfrm>
            <a:off x="1371600" y="381000"/>
            <a:ext cx="8077200" cy="584775"/>
          </a:xfrm>
          <a:prstGeom prst="rect">
            <a:avLst/>
          </a:prstGeom>
          <a:noFill/>
        </p:spPr>
        <p:txBody>
          <a:bodyPr wrap="square" rtlCol="0">
            <a:spAutoFit/>
          </a:bodyPr>
          <a:lstStyle/>
          <a:p>
            <a:pPr algn="ctr"/>
            <a:r>
              <a:rPr lang="bn-BD" sz="3200" dirty="0">
                <a:latin typeface="NikoshBAN" panose="02000000000000000000" pitchFamily="2" charset="0"/>
                <a:cs typeface="NikoshBAN" panose="02000000000000000000" pitchFamily="2" charset="0"/>
              </a:rPr>
              <a:t> ছবি গুলোর দিকে লক্ষ করি</a:t>
            </a:r>
            <a:endParaRPr lang="en-US" sz="3200" dirty="0">
              <a:latin typeface="NikoshBAN" panose="02000000000000000000" pitchFamily="2" charset="0"/>
              <a:cs typeface="NikoshBAN" panose="02000000000000000000" pitchFamily="2" charset="0"/>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2000"/>
                                        <p:tgtEl>
                                          <p:spTgt spid="3"/>
                                        </p:tgtEl>
                                      </p:cBhvr>
                                    </p:animEffect>
                                    <p:anim calcmode="lin" valueType="num">
                                      <p:cBhvr>
                                        <p:cTn id="20" dur="2000" fill="hold"/>
                                        <p:tgtEl>
                                          <p:spTgt spid="3"/>
                                        </p:tgtEl>
                                        <p:attrNameLst>
                                          <p:attrName>ppt_w</p:attrName>
                                        </p:attrNameLst>
                                      </p:cBhvr>
                                      <p:tavLst>
                                        <p:tav tm="0" fmla="#ppt_w*sin(2.5*pi*$)">
                                          <p:val>
                                            <p:fltVal val="0"/>
                                          </p:val>
                                        </p:tav>
                                        <p:tav tm="100000">
                                          <p:val>
                                            <p:fltVal val="1"/>
                                          </p:val>
                                        </p:tav>
                                      </p:tavLst>
                                    </p:anim>
                                    <p:anim calcmode="lin" valueType="num">
                                      <p:cBhvr>
                                        <p:cTn id="21"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44400" cy="6853982"/>
          </a:xfrm>
          <a:prstGeom prst="rect">
            <a:avLst/>
          </a:prstGeom>
        </p:spPr>
      </p:pic>
      <p:sp>
        <p:nvSpPr>
          <p:cNvPr id="2" name="Flowchart: Decision 1"/>
          <p:cNvSpPr/>
          <p:nvPr/>
        </p:nvSpPr>
        <p:spPr>
          <a:xfrm rot="16200000">
            <a:off x="4267200" y="-1371600"/>
            <a:ext cx="2971800" cy="6324600"/>
          </a:xfrm>
          <a:prstGeom prst="flowChartDecision">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rot="20612322">
            <a:off x="3061996" y="972425"/>
            <a:ext cx="3258898" cy="1107996"/>
          </a:xfrm>
          <a:prstGeom prst="rect">
            <a:avLst/>
          </a:prstGeom>
          <a:noFill/>
        </p:spPr>
        <p:txBody>
          <a:bodyPr wrap="square" rtlCol="0">
            <a:spAutoFit/>
          </a:bodyPr>
          <a:lstStyle/>
          <a:p>
            <a:r>
              <a:rPr lang="bn-BD" sz="6600" dirty="0">
                <a:latin typeface="Shonar Bangla" pitchFamily="34" charset="0"/>
                <a:cs typeface="Shonar Bangla" pitchFamily="34" charset="0"/>
              </a:rPr>
              <a:t>আজকের</a:t>
            </a:r>
            <a:endParaRPr lang="en-US" sz="6600" dirty="0">
              <a:latin typeface="Shonar Bangla" pitchFamily="34" charset="0"/>
              <a:cs typeface="Shonar Bangla" pitchFamily="34" charset="0"/>
            </a:endParaRPr>
          </a:p>
        </p:txBody>
      </p:sp>
      <p:sp>
        <p:nvSpPr>
          <p:cNvPr id="5" name="TextBox 4"/>
          <p:cNvSpPr txBox="1"/>
          <p:nvPr/>
        </p:nvSpPr>
        <p:spPr>
          <a:xfrm rot="1145690">
            <a:off x="6248311" y="1066918"/>
            <a:ext cx="1600200" cy="1200329"/>
          </a:xfrm>
          <a:prstGeom prst="rect">
            <a:avLst/>
          </a:prstGeom>
          <a:noFill/>
        </p:spPr>
        <p:txBody>
          <a:bodyPr wrap="square" rtlCol="0">
            <a:spAutoFit/>
          </a:bodyPr>
          <a:lstStyle/>
          <a:p>
            <a:r>
              <a:rPr lang="bn-BD" sz="7200" dirty="0">
                <a:latin typeface="Shonar Bangla" pitchFamily="34" charset="0"/>
                <a:cs typeface="Shonar Bangla" pitchFamily="34" charset="0"/>
              </a:rPr>
              <a:t>পাঠ</a:t>
            </a:r>
            <a:endParaRPr lang="en-US" sz="7200" dirty="0">
              <a:latin typeface="Shonar Bangla" pitchFamily="34" charset="0"/>
              <a:cs typeface="Shonar Bangla" pitchFamily="34" charset="0"/>
            </a:endParaRPr>
          </a:p>
        </p:txBody>
      </p:sp>
      <p:pic>
        <p:nvPicPr>
          <p:cNvPr id="6" name="Picture 5" descr="BitterDangerousChinesecrocodilelizard-max-1mb.gif"/>
          <p:cNvPicPr>
            <a:picLocks noChangeAspect="1"/>
          </p:cNvPicPr>
          <p:nvPr/>
        </p:nvPicPr>
        <p:blipFill>
          <a:blip r:embed="rId3"/>
          <a:stretch>
            <a:fillRect/>
          </a:stretch>
        </p:blipFill>
        <p:spPr>
          <a:xfrm>
            <a:off x="5462569" y="979171"/>
            <a:ext cx="914401" cy="762000"/>
          </a:xfrm>
          <a:prstGeom prst="rect">
            <a:avLst/>
          </a:prstGeom>
        </p:spPr>
      </p:pic>
      <p:sp>
        <p:nvSpPr>
          <p:cNvPr id="8" name="6-Point Star 7"/>
          <p:cNvSpPr/>
          <p:nvPr/>
        </p:nvSpPr>
        <p:spPr>
          <a:xfrm>
            <a:off x="3657600" y="3886200"/>
            <a:ext cx="4191000" cy="2057400"/>
          </a:xfrm>
          <a:prstGeom prst="star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495800" y="4495800"/>
            <a:ext cx="3505200" cy="923330"/>
          </a:xfrm>
          <a:prstGeom prst="rect">
            <a:avLst/>
          </a:prstGeom>
          <a:noFill/>
        </p:spPr>
        <p:txBody>
          <a:bodyPr wrap="square" rtlCol="0">
            <a:spAutoFit/>
          </a:bodyPr>
          <a:lstStyle/>
          <a:p>
            <a:r>
              <a:rPr lang="bn-BD" sz="5400" dirty="0">
                <a:latin typeface="Shonar Bangla" pitchFamily="34" charset="0"/>
                <a:cs typeface="Shonar Bangla" pitchFamily="34" charset="0"/>
              </a:rPr>
              <a:t>পর্দার বিধান </a:t>
            </a:r>
            <a:endParaRPr lang="en-US" sz="5400" dirty="0">
              <a:latin typeface="Shonar Bangla" pitchFamily="34" charset="0"/>
              <a:cs typeface="Shonar Bangla" pitchFamily="34" charset="0"/>
            </a:endParaRPr>
          </a:p>
        </p:txBody>
      </p:sp>
      <p:pic>
        <p:nvPicPr>
          <p:cNvPr id="10" name="Picture 9"/>
          <p:cNvPicPr/>
          <p:nvPr/>
        </p:nvPicPr>
        <p:blipFill>
          <a:blip r:embed="rId4" cstate="print"/>
          <a:srcRect/>
          <a:stretch>
            <a:fillRect/>
          </a:stretch>
        </p:blipFill>
        <p:spPr bwMode="auto">
          <a:xfrm>
            <a:off x="914400" y="685800"/>
            <a:ext cx="1285875" cy="678831"/>
          </a:xfrm>
          <a:prstGeom prst="rect">
            <a:avLst/>
          </a:prstGeom>
          <a:noFill/>
          <a:ln w="38100">
            <a:noFill/>
            <a:miter lim="800000"/>
            <a:headEnd/>
            <a:tailEnd/>
          </a:ln>
          <a:effectLst>
            <a:glow rad="101600">
              <a:schemeClr val="accent6">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96400" y="762000"/>
            <a:ext cx="1400173" cy="696630"/>
          </a:xfrm>
          <a:prstGeom prst="rect">
            <a:avLst/>
          </a:prstGeom>
          <a:ln w="38100">
            <a:solidFill>
              <a:srgbClr val="92D050"/>
            </a:solidFill>
          </a:ln>
          <a:effectLst>
            <a:glow rad="139700">
              <a:schemeClr val="accent3">
                <a:satMod val="175000"/>
                <a:alpha val="40000"/>
              </a:schemeClr>
            </a:glow>
          </a:effec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87"/>
            <a:ext cx="12192000" cy="6853982"/>
          </a:xfrm>
          <a:prstGeom prst="rect">
            <a:avLst/>
          </a:prstGeom>
        </p:spPr>
      </p:pic>
      <p:sp>
        <p:nvSpPr>
          <p:cNvPr id="5" name="Quad Arrow 4"/>
          <p:cNvSpPr/>
          <p:nvPr/>
        </p:nvSpPr>
        <p:spPr>
          <a:xfrm rot="5400000">
            <a:off x="4800601" y="609599"/>
            <a:ext cx="1752598" cy="2362200"/>
          </a:xfrm>
          <a:prstGeom prst="quadArrow">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343400" y="1524000"/>
            <a:ext cx="2895600" cy="461665"/>
          </a:xfrm>
          <a:prstGeom prst="rect">
            <a:avLst/>
          </a:prstGeom>
          <a:noFill/>
        </p:spPr>
        <p:txBody>
          <a:bodyPr wrap="square" rtlCol="0">
            <a:spAutoFit/>
          </a:bodyPr>
          <a:lstStyle/>
          <a:p>
            <a:pPr algn="ctr"/>
            <a:r>
              <a:rPr lang="bn-BD" sz="2400" dirty="0">
                <a:latin typeface="NikoshBAN" panose="02000000000000000000" pitchFamily="2" charset="0"/>
                <a:cs typeface="NikoshBAN" panose="02000000000000000000" pitchFamily="2" charset="0"/>
              </a:rPr>
              <a:t>শিখন ফল</a:t>
            </a:r>
            <a:endParaRPr lang="en-US" sz="2400" dirty="0">
              <a:latin typeface="NikoshBAN" panose="02000000000000000000" pitchFamily="2" charset="0"/>
              <a:cs typeface="NikoshBAN" panose="02000000000000000000" pitchFamily="2" charset="0"/>
            </a:endParaRPr>
          </a:p>
        </p:txBody>
      </p:sp>
      <p:sp>
        <p:nvSpPr>
          <p:cNvPr id="8" name="Rectangle 7"/>
          <p:cNvSpPr/>
          <p:nvPr/>
        </p:nvSpPr>
        <p:spPr>
          <a:xfrm>
            <a:off x="1981200" y="533400"/>
            <a:ext cx="8305800" cy="5562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p:nvPr/>
        </p:nvPicPr>
        <p:blipFill>
          <a:blip r:embed="rId3" cstate="print"/>
          <a:srcRect/>
          <a:stretch>
            <a:fillRect/>
          </a:stretch>
        </p:blipFill>
        <p:spPr bwMode="auto">
          <a:xfrm>
            <a:off x="2286000" y="1066800"/>
            <a:ext cx="1285875" cy="678831"/>
          </a:xfrm>
          <a:prstGeom prst="rect">
            <a:avLst/>
          </a:prstGeom>
          <a:noFill/>
          <a:ln w="38100">
            <a:noFill/>
            <a:miter lim="800000"/>
            <a:headEnd/>
            <a:tailEnd/>
          </a:ln>
          <a:effectLst>
            <a:glow rad="101600">
              <a:schemeClr val="accent6">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0" y="990600"/>
            <a:ext cx="1400173" cy="696630"/>
          </a:xfrm>
          <a:prstGeom prst="rect">
            <a:avLst/>
          </a:prstGeom>
          <a:ln w="38100">
            <a:solidFill>
              <a:srgbClr val="92D050"/>
            </a:solidFill>
          </a:ln>
          <a:effectLst>
            <a:glow rad="139700">
              <a:schemeClr val="accent3">
                <a:satMod val="175000"/>
                <a:alpha val="40000"/>
              </a:schemeClr>
            </a:glow>
          </a:effectLst>
        </p:spPr>
      </p:pic>
      <p:sp>
        <p:nvSpPr>
          <p:cNvPr id="10" name="Rectangle 9"/>
          <p:cNvSpPr/>
          <p:nvPr/>
        </p:nvSpPr>
        <p:spPr>
          <a:xfrm>
            <a:off x="3657600" y="2743200"/>
            <a:ext cx="4419600" cy="914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733800" y="2971800"/>
            <a:ext cx="4419600" cy="461665"/>
          </a:xfrm>
          <a:prstGeom prst="rect">
            <a:avLst/>
          </a:prstGeom>
          <a:noFill/>
        </p:spPr>
        <p:txBody>
          <a:bodyPr wrap="square" rtlCol="0">
            <a:spAutoFit/>
          </a:bodyPr>
          <a:lstStyle/>
          <a:p>
            <a:r>
              <a:rPr lang="bn-BD" sz="2400" dirty="0" smtClean="0">
                <a:latin typeface="NikoshBAN" panose="02000000000000000000" pitchFamily="2" charset="0"/>
                <a:cs typeface="NikoshBAN" panose="02000000000000000000" pitchFamily="2" charset="0"/>
              </a:rPr>
              <a:t> ১। পর্দার বিধান সম্পর্কে বলতে পারবে ।</a:t>
            </a:r>
            <a:endParaRPr lang="en-US" sz="2400" dirty="0">
              <a:latin typeface="NikoshBAN" panose="02000000000000000000" pitchFamily="2" charset="0"/>
              <a:cs typeface="NikoshBAN" panose="02000000000000000000" pitchFamily="2" charset="0"/>
            </a:endParaRPr>
          </a:p>
        </p:txBody>
      </p:sp>
      <p:sp>
        <p:nvSpPr>
          <p:cNvPr id="13" name="Rectangle 12"/>
          <p:cNvSpPr/>
          <p:nvPr/>
        </p:nvSpPr>
        <p:spPr>
          <a:xfrm>
            <a:off x="3657600" y="3886200"/>
            <a:ext cx="4419600" cy="762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848100" y="3888473"/>
            <a:ext cx="4038600" cy="707886"/>
          </a:xfrm>
          <a:prstGeom prst="rect">
            <a:avLst/>
          </a:prstGeom>
          <a:noFill/>
        </p:spPr>
        <p:txBody>
          <a:bodyPr wrap="square" rtlCol="0">
            <a:spAutoFit/>
          </a:bodyPr>
          <a:lstStyle/>
          <a:p>
            <a:r>
              <a:rPr lang="bn-BD" sz="2000" dirty="0">
                <a:latin typeface="NikoshBAN" panose="02000000000000000000" pitchFamily="2" charset="0"/>
                <a:cs typeface="NikoshBAN" panose="02000000000000000000" pitchFamily="2" charset="0"/>
              </a:rPr>
              <a:t>২। পুরুষের সাথে পুরুষের আওরাত বা সতর সম্পর্কে লিখতে পারবে ।  </a:t>
            </a:r>
            <a:endParaRPr lang="en-US" sz="2000" dirty="0">
              <a:latin typeface="NikoshBAN" panose="02000000000000000000" pitchFamily="2" charset="0"/>
              <a:cs typeface="NikoshBAN" panose="02000000000000000000" pitchFamily="2" charset="0"/>
            </a:endParaRPr>
          </a:p>
        </p:txBody>
      </p:sp>
      <p:sp>
        <p:nvSpPr>
          <p:cNvPr id="15" name="Rectangle 14"/>
          <p:cNvSpPr/>
          <p:nvPr/>
        </p:nvSpPr>
        <p:spPr>
          <a:xfrm>
            <a:off x="3657600" y="4800600"/>
            <a:ext cx="4495800" cy="9144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810000" y="4800600"/>
            <a:ext cx="3962400" cy="707886"/>
          </a:xfrm>
          <a:prstGeom prst="rect">
            <a:avLst/>
          </a:prstGeom>
          <a:noFill/>
        </p:spPr>
        <p:txBody>
          <a:bodyPr wrap="square" rtlCol="0">
            <a:spAutoFit/>
          </a:bodyPr>
          <a:lstStyle/>
          <a:p>
            <a:r>
              <a:rPr lang="bn-BD" sz="2000" dirty="0">
                <a:latin typeface="NikoshBAN" panose="02000000000000000000" pitchFamily="2" charset="0"/>
                <a:cs typeface="NikoshBAN" panose="02000000000000000000" pitchFamily="2" charset="0"/>
              </a:rPr>
              <a:t>৩। মহিলাদের জন্য যারা মুহরিম তাদের সম্পর্কে বর্ণনা করতে পারবে </a:t>
            </a:r>
            <a:endParaRPr lang="en-US" sz="2000" dirty="0">
              <a:latin typeface="NikoshBAN" panose="02000000000000000000" pitchFamily="2" charset="0"/>
              <a:cs typeface="NikoshBAN" panose="02000000000000000000" pitchFamily="2"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ppt_x"/>
                                          </p:val>
                                        </p:tav>
                                        <p:tav tm="100000">
                                          <p:val>
                                            <p:strVal val="#ppt_x"/>
                                          </p:val>
                                        </p:tav>
                                      </p:tavLst>
                                    </p:anim>
                                    <p:anim calcmode="lin" valueType="num">
                                      <p:cBhvr additive="base">
                                        <p:cTn id="2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arn(inVertical)">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4"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6" y="-152400"/>
            <a:ext cx="12190864" cy="7010400"/>
          </a:xfrm>
          <a:prstGeom prst="rect">
            <a:avLst/>
          </a:prstGeom>
        </p:spPr>
      </p:pic>
      <p:sp>
        <p:nvSpPr>
          <p:cNvPr id="14" name="TextBox 13"/>
          <p:cNvSpPr txBox="1"/>
          <p:nvPr/>
        </p:nvSpPr>
        <p:spPr>
          <a:xfrm>
            <a:off x="4573136" y="558225"/>
            <a:ext cx="2437264" cy="58477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bn-BD" sz="2400" dirty="0"/>
              <a:t> </a:t>
            </a:r>
            <a:r>
              <a:rPr lang="bn-BD" sz="3200" dirty="0">
                <a:latin typeface="NikoshBAN" panose="02000000000000000000" pitchFamily="2" charset="0"/>
                <a:cs typeface="NikoshBAN" panose="02000000000000000000" pitchFamily="2" charset="0"/>
              </a:rPr>
              <a:t>গায়রে মাহরাম</a:t>
            </a:r>
            <a:endParaRPr lang="en-US" sz="3200" dirty="0">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914400"/>
            <a:ext cx="2209800" cy="22098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0800" y="3733800"/>
            <a:ext cx="2209800" cy="2209800"/>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9000" y="3657600"/>
            <a:ext cx="2409825" cy="2409825"/>
          </a:xfrm>
          <a:prstGeom prst="rect">
            <a:avLst/>
          </a:prstGeom>
        </p:spPr>
      </p:pic>
      <p:sp>
        <p:nvSpPr>
          <p:cNvPr id="12" name="TextBox 11"/>
          <p:cNvSpPr txBox="1"/>
          <p:nvPr/>
        </p:nvSpPr>
        <p:spPr>
          <a:xfrm>
            <a:off x="5509714" y="2019299"/>
            <a:ext cx="849573" cy="2554545"/>
          </a:xfrm>
          <a:prstGeom prst="rect">
            <a:avLst/>
          </a:prstGeom>
          <a:solidFill>
            <a:srgbClr val="92D050"/>
          </a:solidFill>
        </p:spPr>
        <p:txBody>
          <a:bodyPr wrap="square" rtlCol="0">
            <a:spAutoFit/>
          </a:bodyPr>
          <a:lstStyle/>
          <a:p>
            <a:r>
              <a:rPr lang="bn-BD" sz="8000" dirty="0" smtClean="0">
                <a:latin typeface="Shonar Bangla" pitchFamily="34" charset="0"/>
                <a:cs typeface="Shonar Bangla" pitchFamily="34" charset="0"/>
              </a:rPr>
              <a:t>প</a:t>
            </a:r>
            <a:endParaRPr lang="bn-BD" sz="8000" dirty="0">
              <a:latin typeface="Shonar Bangla" pitchFamily="34" charset="0"/>
              <a:cs typeface="Shonar Bangla" pitchFamily="34" charset="0"/>
            </a:endParaRPr>
          </a:p>
          <a:p>
            <a:r>
              <a:rPr lang="bn-BD" sz="8000" dirty="0">
                <a:latin typeface="Shonar Bangla" pitchFamily="34" charset="0"/>
                <a:cs typeface="Shonar Bangla" pitchFamily="34" charset="0"/>
              </a:rPr>
              <a:t>র্দা </a:t>
            </a:r>
          </a:p>
        </p:txBody>
      </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58000" y="919076"/>
            <a:ext cx="3048000" cy="2200447"/>
          </a:xfrm>
          <a:prstGeom prst="rect">
            <a:avLst/>
          </a:prstGeom>
        </p:spPr>
      </p:pic>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arn(inVertical)">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2982"/>
            <a:ext cx="12192001" cy="6825018"/>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914400"/>
            <a:ext cx="2895600" cy="2175934"/>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1800" y="948266"/>
            <a:ext cx="2743200" cy="2175934"/>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6800" y="3810000"/>
            <a:ext cx="3048000" cy="2057400"/>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05600" y="3810000"/>
            <a:ext cx="2819400" cy="2057400"/>
          </a:xfrm>
          <a:prstGeom prst="rect">
            <a:avLst/>
          </a:prstGeom>
        </p:spPr>
      </p:pic>
      <p:sp>
        <p:nvSpPr>
          <p:cNvPr id="9" name="Frame 8"/>
          <p:cNvSpPr/>
          <p:nvPr/>
        </p:nvSpPr>
        <p:spPr>
          <a:xfrm>
            <a:off x="762000" y="533400"/>
            <a:ext cx="3657600" cy="2971800"/>
          </a:xfrm>
          <a:prstGeom prst="fram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ame 9"/>
          <p:cNvSpPr/>
          <p:nvPr/>
        </p:nvSpPr>
        <p:spPr>
          <a:xfrm>
            <a:off x="6400800" y="533400"/>
            <a:ext cx="3505200" cy="2971800"/>
          </a:xfrm>
          <a:prstGeom prst="fram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ame 10"/>
          <p:cNvSpPr/>
          <p:nvPr/>
        </p:nvSpPr>
        <p:spPr>
          <a:xfrm>
            <a:off x="6400800" y="3505200"/>
            <a:ext cx="3505200" cy="2743200"/>
          </a:xfrm>
          <a:prstGeom prst="fram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ame 11"/>
          <p:cNvSpPr/>
          <p:nvPr/>
        </p:nvSpPr>
        <p:spPr>
          <a:xfrm>
            <a:off x="762000" y="3505200"/>
            <a:ext cx="3657600" cy="2743200"/>
          </a:xfrm>
          <a:prstGeom prst="fram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p:cNvSpPr txBox="1"/>
          <p:nvPr/>
        </p:nvSpPr>
        <p:spPr>
          <a:xfrm>
            <a:off x="1295400" y="3048000"/>
            <a:ext cx="2438400" cy="523220"/>
          </a:xfrm>
          <a:prstGeom prst="rect">
            <a:avLst/>
          </a:prstGeom>
          <a:noFill/>
        </p:spPr>
        <p:txBody>
          <a:bodyPr wrap="square" rtlCol="0">
            <a:spAutoFit/>
          </a:bodyPr>
          <a:lstStyle/>
          <a:p>
            <a:pPr algn="ctr"/>
            <a:r>
              <a:rPr lang="bn-BD" sz="2800" dirty="0">
                <a:latin typeface="Shonar Bangla" pitchFamily="34" charset="0"/>
                <a:cs typeface="Shonar Bangla" pitchFamily="34" charset="0"/>
              </a:rPr>
              <a:t>স্বামী স্ত্রী</a:t>
            </a:r>
            <a:endParaRPr lang="en-US" sz="2800" dirty="0">
              <a:latin typeface="Shonar Bangla" pitchFamily="34" charset="0"/>
              <a:cs typeface="Shonar Bangla" pitchFamily="34" charset="0"/>
            </a:endParaRPr>
          </a:p>
        </p:txBody>
      </p:sp>
      <p:sp>
        <p:nvSpPr>
          <p:cNvPr id="15" name="TextBox 14"/>
          <p:cNvSpPr txBox="1"/>
          <p:nvPr/>
        </p:nvSpPr>
        <p:spPr>
          <a:xfrm>
            <a:off x="6858000" y="3048000"/>
            <a:ext cx="2438400" cy="523220"/>
          </a:xfrm>
          <a:prstGeom prst="rect">
            <a:avLst/>
          </a:prstGeom>
          <a:noFill/>
        </p:spPr>
        <p:txBody>
          <a:bodyPr wrap="square" rtlCol="0">
            <a:spAutoFit/>
          </a:bodyPr>
          <a:lstStyle/>
          <a:p>
            <a:pPr algn="ctr"/>
            <a:r>
              <a:rPr lang="bn-BD" sz="2800" dirty="0">
                <a:latin typeface="Shonar Bangla" pitchFamily="34" charset="0"/>
                <a:cs typeface="Shonar Bangla" pitchFamily="34" charset="0"/>
              </a:rPr>
              <a:t>পুত্র বধু</a:t>
            </a:r>
            <a:endParaRPr lang="en-US" sz="2800" dirty="0">
              <a:latin typeface="Shonar Bangla" pitchFamily="34" charset="0"/>
              <a:cs typeface="Shonar Bangla" pitchFamily="34" charset="0"/>
            </a:endParaRPr>
          </a:p>
        </p:txBody>
      </p:sp>
      <p:sp>
        <p:nvSpPr>
          <p:cNvPr id="16" name="TextBox 15"/>
          <p:cNvSpPr txBox="1"/>
          <p:nvPr/>
        </p:nvSpPr>
        <p:spPr>
          <a:xfrm>
            <a:off x="1219200" y="5867400"/>
            <a:ext cx="2438400" cy="523220"/>
          </a:xfrm>
          <a:prstGeom prst="rect">
            <a:avLst/>
          </a:prstGeom>
          <a:noFill/>
        </p:spPr>
        <p:txBody>
          <a:bodyPr wrap="square" rtlCol="0">
            <a:spAutoFit/>
          </a:bodyPr>
          <a:lstStyle/>
          <a:p>
            <a:pPr algn="ctr"/>
            <a:r>
              <a:rPr lang="bn-BD" sz="2800" dirty="0">
                <a:latin typeface="Shonar Bangla" pitchFamily="34" charset="0"/>
                <a:cs typeface="Shonar Bangla" pitchFamily="34" charset="0"/>
              </a:rPr>
              <a:t>ভাই বোন</a:t>
            </a:r>
            <a:endParaRPr lang="en-US" sz="2800" dirty="0">
              <a:latin typeface="Shonar Bangla" pitchFamily="34" charset="0"/>
              <a:cs typeface="Shonar Bangla" pitchFamily="34" charset="0"/>
            </a:endParaRPr>
          </a:p>
        </p:txBody>
      </p:sp>
      <p:sp>
        <p:nvSpPr>
          <p:cNvPr id="17" name="TextBox 16"/>
          <p:cNvSpPr txBox="1"/>
          <p:nvPr/>
        </p:nvSpPr>
        <p:spPr>
          <a:xfrm>
            <a:off x="7010400" y="5867400"/>
            <a:ext cx="2438400" cy="461665"/>
          </a:xfrm>
          <a:prstGeom prst="rect">
            <a:avLst/>
          </a:prstGeom>
          <a:noFill/>
        </p:spPr>
        <p:txBody>
          <a:bodyPr wrap="square" rtlCol="0">
            <a:spAutoFit/>
          </a:bodyPr>
          <a:lstStyle/>
          <a:p>
            <a:pPr algn="ctr"/>
            <a:r>
              <a:rPr lang="bn-BD" sz="2400" dirty="0">
                <a:latin typeface="Shonar Bangla" pitchFamily="34" charset="0"/>
                <a:cs typeface="Shonar Bangla" pitchFamily="34" charset="0"/>
              </a:rPr>
              <a:t>রক্ত সম্পর্কিও আত্নীয়</a:t>
            </a:r>
            <a:endParaRPr lang="en-US" sz="2400" dirty="0">
              <a:latin typeface="Shonar Bangla" pitchFamily="34" charset="0"/>
              <a:cs typeface="Shonar Bangla" pitchFamily="34" charset="0"/>
            </a:endParaRPr>
          </a:p>
        </p:txBody>
      </p:sp>
      <p:sp>
        <p:nvSpPr>
          <p:cNvPr id="5" name="Rectangle 4"/>
          <p:cNvSpPr/>
          <p:nvPr/>
        </p:nvSpPr>
        <p:spPr>
          <a:xfrm>
            <a:off x="5029200" y="838200"/>
            <a:ext cx="533400" cy="4800600"/>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smtClean="0">
                <a:ln w="0"/>
                <a:solidFill>
                  <a:schemeClr val="tx1"/>
                </a:solidFill>
                <a:effectLst>
                  <a:outerShdw blurRad="38100" dist="19050" dir="2700000" algn="tl" rotWithShape="0">
                    <a:schemeClr val="dk1">
                      <a:alpha val="40000"/>
                    </a:schemeClr>
                  </a:outerShdw>
                </a:effectLst>
              </a:rPr>
              <a:t>মা</a:t>
            </a:r>
            <a:endParaRPr lang="en-US" sz="3600" dirty="0" smtClean="0">
              <a:ln w="0"/>
              <a:solidFill>
                <a:schemeClr val="tx1"/>
              </a:solidFill>
              <a:effectLst>
                <a:outerShdw blurRad="38100" dist="19050" dir="2700000" algn="tl" rotWithShape="0">
                  <a:schemeClr val="dk1">
                    <a:alpha val="40000"/>
                  </a:schemeClr>
                </a:outerShdw>
              </a:effectLst>
            </a:endParaRPr>
          </a:p>
          <a:p>
            <a:pPr algn="ctr"/>
            <a:r>
              <a:rPr lang="en-US" sz="3600" dirty="0" smtClean="0">
                <a:ln w="0"/>
                <a:solidFill>
                  <a:schemeClr val="tx1"/>
                </a:solidFill>
                <a:effectLst>
                  <a:outerShdw blurRad="38100" dist="19050" dir="2700000" algn="tl" rotWithShape="0">
                    <a:schemeClr val="dk1">
                      <a:alpha val="40000"/>
                    </a:schemeClr>
                  </a:outerShdw>
                </a:effectLst>
              </a:rPr>
              <a:t>হ</a:t>
            </a:r>
          </a:p>
          <a:p>
            <a:pPr algn="ctr"/>
            <a:r>
              <a:rPr lang="en-US" sz="3600" dirty="0" err="1" smtClean="0">
                <a:ln w="0"/>
                <a:solidFill>
                  <a:schemeClr val="tx1"/>
                </a:solidFill>
                <a:effectLst>
                  <a:outerShdw blurRad="38100" dist="19050" dir="2700000" algn="tl" rotWithShape="0">
                    <a:schemeClr val="dk1">
                      <a:alpha val="40000"/>
                    </a:schemeClr>
                  </a:outerShdw>
                </a:effectLst>
              </a:rPr>
              <a:t>রা</a:t>
            </a:r>
            <a:endParaRPr lang="en-US" sz="3600" dirty="0" smtClean="0">
              <a:ln w="0"/>
              <a:solidFill>
                <a:schemeClr val="tx1"/>
              </a:solidFill>
              <a:effectLst>
                <a:outerShdw blurRad="38100" dist="19050" dir="2700000" algn="tl" rotWithShape="0">
                  <a:schemeClr val="dk1">
                    <a:alpha val="40000"/>
                  </a:schemeClr>
                </a:outerShdw>
              </a:effectLst>
            </a:endParaRPr>
          </a:p>
          <a:p>
            <a:pPr algn="ctr"/>
            <a:r>
              <a:rPr lang="en-US" sz="3600" dirty="0" smtClean="0">
                <a:ln w="0"/>
                <a:solidFill>
                  <a:schemeClr val="tx1"/>
                </a:solidFill>
                <a:effectLst>
                  <a:outerShdw blurRad="38100" dist="19050" dir="2700000" algn="tl" rotWithShape="0">
                    <a:schemeClr val="dk1">
                      <a:alpha val="40000"/>
                    </a:schemeClr>
                  </a:outerShdw>
                </a:effectLst>
              </a:rPr>
              <a:t>ম</a:t>
            </a:r>
          </a:p>
          <a:p>
            <a:pPr algn="ctr"/>
            <a:r>
              <a:rPr lang="en-US" sz="3600" dirty="0" smtClean="0">
                <a:ln w="0"/>
                <a:solidFill>
                  <a:schemeClr val="tx1"/>
                </a:solidFill>
                <a:effectLst>
                  <a:outerShdw blurRad="38100" dist="19050" dir="2700000" algn="tl" rotWithShape="0">
                    <a:schemeClr val="dk1">
                      <a:alpha val="40000"/>
                    </a:schemeClr>
                  </a:outerShdw>
                </a:effectLst>
              </a:rPr>
              <a:t>গ</a:t>
            </a:r>
          </a:p>
          <a:p>
            <a:pPr algn="ctr"/>
            <a:r>
              <a:rPr lang="en-US" sz="3600" dirty="0">
                <a:ln w="0"/>
                <a:solidFill>
                  <a:schemeClr val="tx1"/>
                </a:solidFill>
                <a:effectLst>
                  <a:outerShdw blurRad="38100" dist="19050" dir="2700000" algn="tl" rotWithShape="0">
                    <a:schemeClr val="dk1">
                      <a:alpha val="40000"/>
                    </a:schemeClr>
                  </a:outerShdw>
                </a:effectLst>
              </a:rPr>
              <a:t>ন</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inVertical)">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barn(inVertical)">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4"/>
                                        </p:tgtEl>
                                        <p:attrNameLst>
                                          <p:attrName>style.visibility</p:attrName>
                                        </p:attrNameLst>
                                      </p:cBhvr>
                                      <p:to>
                                        <p:strVal val="visible"/>
                                      </p:to>
                                    </p:set>
                                    <p:anim calcmode="lin" valueType="num">
                                      <p:cBhvr additive="base">
                                        <p:cTn id="46" dur="500" fill="hold"/>
                                        <p:tgtEl>
                                          <p:spTgt spid="4"/>
                                        </p:tgtEl>
                                        <p:attrNameLst>
                                          <p:attrName>ppt_x</p:attrName>
                                        </p:attrNameLst>
                                      </p:cBhvr>
                                      <p:tavLst>
                                        <p:tav tm="0">
                                          <p:val>
                                            <p:strVal val="#ppt_x"/>
                                          </p:val>
                                        </p:tav>
                                        <p:tav tm="100000">
                                          <p:val>
                                            <p:strVal val="#ppt_x"/>
                                          </p:val>
                                        </p:tav>
                                      </p:tavLst>
                                    </p:anim>
                                    <p:anim calcmode="lin" valueType="num">
                                      <p:cBhvr additive="base">
                                        <p:cTn id="4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barn(inVertical)">
                                      <p:cBhvr>
                                        <p:cTn id="5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5"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1342</TotalTime>
  <Words>959</Words>
  <Application>Microsoft Office PowerPoint</Application>
  <PresentationFormat>Widescreen</PresentationFormat>
  <Paragraphs>93</Paragraphs>
  <Slides>24</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24</vt:i4>
      </vt:variant>
    </vt:vector>
  </HeadingPairs>
  <TitlesOfParts>
    <vt:vector size="35" baseType="lpstr">
      <vt:lpstr>Arabic Typesetting</vt:lpstr>
      <vt:lpstr>Calibri</vt:lpstr>
      <vt:lpstr>Franklin Gothic Book</vt:lpstr>
      <vt:lpstr>Franklin Gothic Medium</vt:lpstr>
      <vt:lpstr>NikoshBAN</vt:lpstr>
      <vt:lpstr>Sakkal Majalla</vt:lpstr>
      <vt:lpstr>Shonar Bangla</vt:lpstr>
      <vt:lpstr>Times New Roman</vt:lpstr>
      <vt:lpstr>Vrinda</vt:lpstr>
      <vt:lpstr>Wingdings 2</vt:lpstr>
      <vt:lpstr>Trek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আলমাছ হোছ</dc:title>
  <dc:creator>AL-MAS HOSSAIN</dc:creator>
  <cp:lastModifiedBy>NAZRUL</cp:lastModifiedBy>
  <cp:revision>431</cp:revision>
  <dcterms:created xsi:type="dcterms:W3CDTF">2006-08-16T00:00:00Z</dcterms:created>
  <dcterms:modified xsi:type="dcterms:W3CDTF">2020-11-19T05:22:55Z</dcterms:modified>
</cp:coreProperties>
</file>