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88017\Pictures\mnbvcx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3999" cy="54102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81000" y="2209800"/>
            <a:ext cx="10668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স</a:t>
            </a:r>
            <a:endParaRPr lang="en-US" sz="6000" dirty="0"/>
          </a:p>
        </p:txBody>
      </p:sp>
      <p:sp>
        <p:nvSpPr>
          <p:cNvPr id="7" name="Oval 6"/>
          <p:cNvSpPr/>
          <p:nvPr/>
        </p:nvSpPr>
        <p:spPr>
          <a:xfrm>
            <a:off x="1600200" y="220980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বা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200" y="2209800"/>
            <a:ext cx="1066800" cy="990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ই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62400" y="2209800"/>
            <a:ext cx="1066800" cy="990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bg2"/>
                </a:solidFill>
              </a:rPr>
              <a:t>কে</a:t>
            </a:r>
            <a:endParaRPr lang="en-US" sz="6000" dirty="0">
              <a:solidFill>
                <a:schemeClr val="bg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2209800"/>
            <a:ext cx="1066800" cy="990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স্বা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2209800"/>
            <a:ext cx="10668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গ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0" y="2209800"/>
            <a:ext cx="1066800" cy="9906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ত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b="70251"/>
          <a:stretch>
            <a:fillRect/>
          </a:stretch>
        </p:blipFill>
        <p:spPr bwMode="auto">
          <a:xfrm>
            <a:off x="0" y="-2286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Users\88017\Pictures\bo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1" y="-228600"/>
            <a:ext cx="2743200" cy="1971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09600" y="457200"/>
            <a:ext cx="3581400" cy="1371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জীব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</a:rPr>
              <a:t>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057400"/>
            <a:ext cx="4343400" cy="381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বেঁচে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থাকার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যাদের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খাদ্য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পানি</a:t>
            </a:r>
            <a:r>
              <a:rPr lang="en-US" sz="4000" dirty="0" smtClean="0">
                <a:solidFill>
                  <a:schemeClr val="tx1"/>
                </a:solidFill>
              </a:rPr>
              <a:t> , </a:t>
            </a:r>
            <a:r>
              <a:rPr lang="en-US" sz="4000" dirty="0" err="1" smtClean="0">
                <a:solidFill>
                  <a:schemeClr val="tx1"/>
                </a:solidFill>
              </a:rPr>
              <a:t>বায়ু</a:t>
            </a:r>
            <a:r>
              <a:rPr lang="en-US" sz="4000" dirty="0" smtClean="0">
                <a:solidFill>
                  <a:schemeClr val="tx1"/>
                </a:solidFill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</a:rPr>
              <a:t>প্রয়োজন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যাদের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4000" dirty="0" smtClean="0">
                <a:solidFill>
                  <a:schemeClr val="tx1"/>
                </a:solidFill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</a:rPr>
              <a:t>পরিবর্তন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ঘটে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তারা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হচ্ছে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জীব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400" y="609600"/>
            <a:ext cx="4495800" cy="121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জড়</a:t>
            </a:r>
            <a:r>
              <a:rPr lang="en-US" sz="6000" dirty="0" smtClean="0">
                <a:solidFill>
                  <a:srgbClr val="FFFF00"/>
                </a:solidFill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</a:rPr>
              <a:t>কী</a:t>
            </a:r>
            <a:r>
              <a:rPr lang="en-US" sz="6000" dirty="0" smtClean="0">
                <a:solidFill>
                  <a:srgbClr val="FFFF00"/>
                </a:solidFill>
              </a:rPr>
              <a:t>?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2057400"/>
            <a:ext cx="4572000" cy="3886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যেসকল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বস্তুর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খাদ্য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পানি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বায়ুর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প্রয়োজন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বৃদ্ধি</a:t>
            </a:r>
            <a:r>
              <a:rPr lang="en-US" sz="3200" dirty="0" smtClean="0">
                <a:solidFill>
                  <a:srgbClr val="002060"/>
                </a:solidFill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ঘটে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নিজের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মতো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অন্য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কোনো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বস্তু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তৈরি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পারে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তারা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হচ্ছে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জড়</a:t>
            </a:r>
            <a:r>
              <a:rPr lang="en-US" sz="3200" dirty="0" smtClean="0">
                <a:solidFill>
                  <a:srgbClr val="002060"/>
                </a:solidFill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88017\Pictures\man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3601" cy="1752600"/>
          </a:xfrm>
          <a:prstGeom prst="rect">
            <a:avLst/>
          </a:prstGeom>
          <a:noFill/>
        </p:spPr>
      </p:pic>
      <p:pic>
        <p:nvPicPr>
          <p:cNvPr id="3075" name="Picture 3" descr="C:\Users\88017\Pictures\co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0"/>
            <a:ext cx="2667000" cy="1714500"/>
          </a:xfrm>
          <a:prstGeom prst="rect">
            <a:avLst/>
          </a:prstGeom>
          <a:noFill/>
        </p:spPr>
      </p:pic>
      <p:pic>
        <p:nvPicPr>
          <p:cNvPr id="3076" name="Picture 4" descr="C:\Users\88017\Pictures\bird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0"/>
            <a:ext cx="2057400" cy="1752600"/>
          </a:xfrm>
          <a:prstGeom prst="rect">
            <a:avLst/>
          </a:prstGeom>
          <a:noFill/>
        </p:spPr>
      </p:pic>
      <p:pic>
        <p:nvPicPr>
          <p:cNvPr id="8" name="Picture 2" descr="C:\Users\88017\Pictures\mnbvcxz.jpg"/>
          <p:cNvPicPr>
            <a:picLocks noChangeAspect="1" noChangeArrowheads="1"/>
          </p:cNvPicPr>
          <p:nvPr/>
        </p:nvPicPr>
        <p:blipFill>
          <a:blip r:embed="rId6"/>
          <a:srcRect l="5195" t="5969" r="53247" b="53744"/>
          <a:stretch>
            <a:fillRect/>
          </a:stretch>
        </p:blipFill>
        <p:spPr bwMode="auto">
          <a:xfrm>
            <a:off x="4724400" y="1828800"/>
            <a:ext cx="2362200" cy="2286000"/>
          </a:xfrm>
          <a:prstGeom prst="rect">
            <a:avLst/>
          </a:prstGeom>
          <a:noFill/>
        </p:spPr>
      </p:pic>
      <p:pic>
        <p:nvPicPr>
          <p:cNvPr id="9" name="Picture 2" descr="C:\Users\88017\Pictures\as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1828800"/>
            <a:ext cx="2057400" cy="22860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0" y="1828800"/>
            <a:ext cx="4800600" cy="2286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মানুষ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পশুপাখি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গাছপালা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জীব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জীবের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পরিবর্তন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ঘটে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জীব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নিজের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মতো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জীবের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দেয়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জীবের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বেঁচে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থাকার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খাদ্য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বায়ু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প্রয়োজন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88017\Pictures\mnbvcxz.jpg"/>
          <p:cNvPicPr>
            <a:picLocks noChangeAspect="1" noChangeArrowheads="1"/>
          </p:cNvPicPr>
          <p:nvPr/>
        </p:nvPicPr>
        <p:blipFill>
          <a:blip r:embed="rId6"/>
          <a:srcRect l="48052" t="5969" r="24675" b="53744"/>
          <a:stretch>
            <a:fillRect/>
          </a:stretch>
        </p:blipFill>
        <p:spPr bwMode="auto">
          <a:xfrm>
            <a:off x="2667000" y="4114800"/>
            <a:ext cx="3429000" cy="2286000"/>
          </a:xfrm>
          <a:prstGeom prst="rect">
            <a:avLst/>
          </a:prstGeom>
          <a:noFill/>
        </p:spPr>
      </p:pic>
      <p:pic>
        <p:nvPicPr>
          <p:cNvPr id="12" name="Picture 2" descr="C:\Users\88017\Pictures\mnbvcxz.jpg"/>
          <p:cNvPicPr>
            <a:picLocks noChangeAspect="1" noChangeArrowheads="1"/>
          </p:cNvPicPr>
          <p:nvPr/>
        </p:nvPicPr>
        <p:blipFill>
          <a:blip r:embed="rId6"/>
          <a:srcRect l="75325" t="5969" b="53744"/>
          <a:stretch>
            <a:fillRect/>
          </a:stretch>
        </p:blipFill>
        <p:spPr bwMode="auto">
          <a:xfrm>
            <a:off x="6019800" y="4114800"/>
            <a:ext cx="3124200" cy="2286000"/>
          </a:xfrm>
          <a:prstGeom prst="rect">
            <a:avLst/>
          </a:prstGeom>
          <a:noFill/>
        </p:spPr>
      </p:pic>
      <p:pic>
        <p:nvPicPr>
          <p:cNvPr id="13" name="Picture 2" descr="C:\Users\88017\Pictures\go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14800"/>
            <a:ext cx="2667000" cy="2362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0"/>
            <a:ext cx="22860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রকমের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জীব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</a:rPr>
              <a:t>এরা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উদ্ভিদ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ও </a:t>
            </a:r>
            <a:r>
              <a:rPr lang="en-US" sz="3600" dirty="0" err="1" smtClean="0">
                <a:solidFill>
                  <a:srgbClr val="FF0000"/>
                </a:solidFill>
              </a:rPr>
              <a:t>প্রাণী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</a:rPr>
              <a:t>গাছপালা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ঘাস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উদ্ভিদ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গরু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মাছ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প্রজাপতি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এরা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প্রাণী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t="61856" r="4247"/>
          <a:stretch>
            <a:fillRect/>
          </a:stretch>
        </p:blipFill>
        <p:spPr bwMode="auto">
          <a:xfrm>
            <a:off x="4572000" y="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88017\Pictures\man1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2438400" cy="1752600"/>
          </a:xfrm>
          <a:prstGeom prst="rect">
            <a:avLst/>
          </a:prstGeom>
          <a:noFill/>
        </p:spPr>
      </p:pic>
      <p:pic>
        <p:nvPicPr>
          <p:cNvPr id="7" name="Picture 3" descr="C:\Users\88017\Pictures\c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495800"/>
            <a:ext cx="3352800" cy="17907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1" y="4495800"/>
            <a:ext cx="3352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জীব</a:t>
            </a:r>
            <a:endParaRPr lang="en-US" sz="60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মানুষ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পশুপাখি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গাছপালা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জীব</a:t>
            </a:r>
            <a:r>
              <a:rPr lang="en-US" sz="4000" dirty="0" smtClean="0">
                <a:solidFill>
                  <a:schemeClr val="tx1"/>
                </a:solidFill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</a:rPr>
              <a:t>জীবের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শরীরের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বৃদ্বি</a:t>
            </a:r>
            <a:r>
              <a:rPr lang="en-US" sz="4000" dirty="0" smtClean="0">
                <a:solidFill>
                  <a:schemeClr val="tx1"/>
                </a:solidFill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</a:rPr>
              <a:t>পরিবর্তন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ঘটে</a:t>
            </a:r>
            <a:r>
              <a:rPr lang="en-US" sz="4000" dirty="0" smtClean="0">
                <a:solidFill>
                  <a:schemeClr val="tx1"/>
                </a:solidFill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</a:rPr>
              <a:t>জীব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মতো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নতুন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জীবের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জন্ম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দেয়</a:t>
            </a:r>
            <a:r>
              <a:rPr lang="en-US" sz="4000" dirty="0" smtClean="0">
                <a:solidFill>
                  <a:schemeClr val="tx1"/>
                </a:solidFill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</a:rPr>
              <a:t>জীবের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বেঁচে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থাকার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খাদ্য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পানি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বায়ু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প্রয়োজন।দুই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রকমের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জীব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</a:rPr>
              <a:t>এরা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হলো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উদ্ভিদ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ও </a:t>
            </a:r>
            <a:r>
              <a:rPr lang="en-US" sz="4000" dirty="0" err="1" smtClean="0">
                <a:solidFill>
                  <a:srgbClr val="FF0000"/>
                </a:solidFill>
              </a:rPr>
              <a:t>প্রাণী</a:t>
            </a:r>
            <a:r>
              <a:rPr lang="en-US" sz="4000" dirty="0" smtClean="0">
                <a:solidFill>
                  <a:schemeClr val="tx1"/>
                </a:solidFill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</a:rPr>
              <a:t>গাছপালা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ঘাস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হচ্ছে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উদ্ভিদ।মানুষ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গরু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মাছ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প্রজাপতি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পাখি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এরা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হলো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প্রাণী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88017\Pictures\ch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0"/>
            <a:ext cx="2133600" cy="1828800"/>
          </a:xfrm>
          <a:prstGeom prst="rect">
            <a:avLst/>
          </a:prstGeom>
          <a:noFill/>
        </p:spPr>
      </p:pic>
      <p:pic>
        <p:nvPicPr>
          <p:cNvPr id="1027" name="Picture 3" descr="C:\Users\88017\Pictures\tabl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2057400" cy="1847850"/>
          </a:xfrm>
          <a:prstGeom prst="rect">
            <a:avLst/>
          </a:prstGeom>
          <a:noFill/>
        </p:spPr>
      </p:pic>
      <p:pic>
        <p:nvPicPr>
          <p:cNvPr id="6" name="Picture 5" descr="C:\Users\88017\Pictures\bo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0"/>
            <a:ext cx="2286000" cy="1905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67000" cy="1828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1752600"/>
            <a:ext cx="5257800" cy="449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জড়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গাড়ি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চেয়ার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টেবিল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জড়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</a:rPr>
              <a:t>বায়ু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মাটি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এগুলোও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জড়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</a:rPr>
              <a:t>জড়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খাবার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খায়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</a:rPr>
              <a:t>এরা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নিজের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মতো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বস্তু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88017\Pictures\poribesh12.jpg"/>
          <p:cNvPicPr>
            <a:picLocks noChangeAspect="1" noChangeArrowheads="1"/>
          </p:cNvPicPr>
          <p:nvPr/>
        </p:nvPicPr>
        <p:blipFill>
          <a:blip r:embed="rId7"/>
          <a:srcRect t="72316" r="63380" b="5085"/>
          <a:stretch>
            <a:fillRect/>
          </a:stretch>
        </p:blipFill>
        <p:spPr bwMode="auto">
          <a:xfrm>
            <a:off x="5257800" y="4191000"/>
            <a:ext cx="3886200" cy="2209800"/>
          </a:xfrm>
          <a:prstGeom prst="rect">
            <a:avLst/>
          </a:prstGeom>
          <a:noFill/>
        </p:spPr>
      </p:pic>
      <p:pic>
        <p:nvPicPr>
          <p:cNvPr id="10" name="Picture 3" descr="C:\Users\88017\Pictures\poribesh12.jpg"/>
          <p:cNvPicPr>
            <a:picLocks noChangeAspect="1" noChangeArrowheads="1"/>
          </p:cNvPicPr>
          <p:nvPr/>
        </p:nvPicPr>
        <p:blipFill>
          <a:blip r:embed="rId7"/>
          <a:srcRect l="56338" t="67796" r="-1408" b="9605"/>
          <a:stretch>
            <a:fillRect/>
          </a:stretch>
        </p:blipFill>
        <p:spPr bwMode="auto">
          <a:xfrm>
            <a:off x="5257800" y="1828800"/>
            <a:ext cx="3886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bookiiii.png">
            <a:extLst>
              <a:ext uri="{FF2B5EF4-FFF2-40B4-BE49-F238E27FC236}">
                <a16:creationId xmlns="" xmlns:a16="http://schemas.microsoft.com/office/drawing/2014/main" id="{78BB9590-C7FB-4E5A-881E-16D459E33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8077" t="15196" r="5594" b="17596"/>
          <a:stretch>
            <a:fillRect/>
          </a:stretch>
        </p:blipFill>
        <p:spPr>
          <a:xfrm>
            <a:off x="0" y="-228600"/>
            <a:ext cx="9144000" cy="64770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265" t="16023" r="31086" b="15743"/>
          <a:stretch/>
        </p:blipFill>
        <p:spPr>
          <a:xfrm>
            <a:off x="152400" y="457200"/>
            <a:ext cx="42672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800600" y="457200"/>
            <a:ext cx="3733800" cy="4953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তোমাদের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পাঠ্যবইয়ের</a:t>
            </a:r>
            <a:r>
              <a:rPr lang="en-US" sz="3200" dirty="0" smtClean="0"/>
              <a:t> ৬ ও  ৭ </a:t>
            </a:r>
            <a:r>
              <a:rPr lang="en-US" sz="3200" dirty="0" err="1" smtClean="0"/>
              <a:t>নং</a:t>
            </a:r>
            <a:r>
              <a:rPr lang="en-US" sz="3200" dirty="0" smtClean="0"/>
              <a:t> </a:t>
            </a:r>
            <a:r>
              <a:rPr lang="en-US" sz="3200" dirty="0" err="1" smtClean="0"/>
              <a:t>পৃষ্ঠা</a:t>
            </a:r>
            <a:r>
              <a:rPr lang="en-US" sz="3200" dirty="0" smtClean="0"/>
              <a:t> </a:t>
            </a:r>
            <a:r>
              <a:rPr lang="en-US" sz="3200" dirty="0" err="1" smtClean="0"/>
              <a:t>খোল</a:t>
            </a:r>
            <a:r>
              <a:rPr lang="en-US" sz="3200" dirty="0" smtClean="0"/>
              <a:t>। </a:t>
            </a:r>
            <a:r>
              <a:rPr lang="en-US" sz="3200" dirty="0" err="1" smtClean="0"/>
              <a:t>আর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এতক্ষণ</a:t>
            </a:r>
            <a:r>
              <a:rPr lang="en-US" sz="3200" dirty="0" smtClean="0"/>
              <a:t> </a:t>
            </a:r>
            <a:r>
              <a:rPr lang="en-US" sz="3200" dirty="0" err="1" smtClean="0"/>
              <a:t>যাকিছু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আলোচনা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করলাম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একটু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মিলিয়ে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নাও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ownload.png">
            <a:extLst>
              <a:ext uri="{FF2B5EF4-FFF2-40B4-BE49-F238E27FC236}">
                <a16:creationId xmlns="" xmlns:a16="http://schemas.microsoft.com/office/drawing/2014/main" id="{6AC32C3F-C06B-42DF-AD78-F4AE07ED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67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0" y="2133600"/>
            <a:ext cx="91440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ছবিটি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পর্যবেক্ষণ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জীব</a:t>
            </a:r>
            <a:r>
              <a:rPr lang="en-US" sz="4000" dirty="0" smtClean="0">
                <a:solidFill>
                  <a:srgbClr val="002060"/>
                </a:solidFill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</a:rPr>
              <a:t>জড়ের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তালিকা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তৈরি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কর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152400"/>
            <a:ext cx="4038600" cy="1905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6012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60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279667-97A2-4AF6-B686-4EBF0E81F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222314" cy="1710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352800" y="0"/>
            <a:ext cx="30480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জোড়ায়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752600"/>
            <a:ext cx="9525000" cy="434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খাতায়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নিচে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দেখানো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ছকের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মতো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ছক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তৈরি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</a:rPr>
              <a:t>জীব</a:t>
            </a:r>
            <a:r>
              <a:rPr lang="en-US" sz="4000" dirty="0" smtClean="0">
                <a:solidFill>
                  <a:srgbClr val="002060"/>
                </a:solidFill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</a:rPr>
              <a:t>জড়ের</a:t>
            </a:r>
            <a:r>
              <a:rPr lang="en-US" sz="4000" dirty="0" smtClean="0">
                <a:solidFill>
                  <a:srgbClr val="002060"/>
                </a:solidFill>
              </a:rPr>
              <a:t> ৩টি </a:t>
            </a:r>
            <a:r>
              <a:rPr lang="en-US" sz="4000" dirty="0" err="1" smtClean="0">
                <a:solidFill>
                  <a:srgbClr val="002060"/>
                </a:solidFill>
              </a:rPr>
              <a:t>করে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বৈশিষ্ট্য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লেখ</a:t>
            </a:r>
            <a:r>
              <a:rPr lang="en-US" sz="4000" dirty="0" smtClean="0">
                <a:solidFill>
                  <a:srgbClr val="002060"/>
                </a:solidFill>
              </a:rPr>
              <a:t>।</a:t>
            </a:r>
          </a:p>
          <a:p>
            <a:pPr algn="ctr"/>
            <a:endParaRPr lang="en-US" sz="4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4547870"/>
          <a:ext cx="7924800" cy="14630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962400"/>
                <a:gridCol w="3962400"/>
              </a:tblGrid>
              <a:tr h="28352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          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জীব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       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জড়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83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3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3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প্রশ্নগুলোর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তোমাদের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খাতায়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       ১। </a:t>
            </a:r>
            <a:r>
              <a:rPr lang="en-US" sz="3600" dirty="0" err="1" smtClean="0">
                <a:solidFill>
                  <a:schemeClr val="tx1"/>
                </a:solidFill>
              </a:rPr>
              <a:t>জীব</a:t>
            </a:r>
            <a:r>
              <a:rPr lang="en-US" sz="3600" dirty="0" smtClean="0">
                <a:solidFill>
                  <a:schemeClr val="tx1"/>
                </a:solidFill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</a:rPr>
              <a:t>জড়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</a:rPr>
              <a:t>জীব</a:t>
            </a:r>
            <a:r>
              <a:rPr lang="en-US" sz="3600" dirty="0" smtClean="0">
                <a:solidFill>
                  <a:schemeClr val="tx1"/>
                </a:solidFill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</a:rPr>
              <a:t>জড়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</a:rPr>
              <a:t>জীব</a:t>
            </a:r>
            <a:r>
              <a:rPr lang="en-US" sz="3600" dirty="0" smtClean="0">
                <a:solidFill>
                  <a:schemeClr val="tx1"/>
                </a:solidFill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</a:rPr>
              <a:t>জড়ের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</a:rPr>
              <a:t> ২টি </a:t>
            </a:r>
            <a:r>
              <a:rPr lang="en-US" sz="3600" dirty="0" err="1" smtClean="0">
                <a:solidFill>
                  <a:schemeClr val="tx1"/>
                </a:solidFill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পার্থক্য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</a:rPr>
              <a:t>।              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owchart: Alternate Process 8"/>
          <p:cNvSpPr/>
          <p:nvPr/>
        </p:nvSpPr>
        <p:spPr>
          <a:xfrm>
            <a:off x="2743200" y="0"/>
            <a:ext cx="3886200" cy="1295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মূল্যায়ন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962400" y="0"/>
            <a:ext cx="3962400" cy="1143000"/>
          </a:xfrm>
          <a:prstGeom prst="ellipse">
            <a:avLst/>
          </a:prstGeom>
          <a:solidFill>
            <a:srgbClr val="90F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পরিকল্পিত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ATAUR RAHMAN\Desktop\pesha\unnamed-file.jpg">
            <a:extLst>
              <a:ext uri="{FF2B5EF4-FFF2-40B4-BE49-F238E27FC236}">
                <a16:creationId xmlns="" xmlns:a16="http://schemas.microsoft.com/office/drawing/2014/main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62400"/>
            <a:ext cx="5468904" cy="22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914400" y="1600200"/>
            <a:ext cx="5410200" cy="25146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তোমাদের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পরিবেশ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</a:rPr>
              <a:t> ১০টি </a:t>
            </a:r>
            <a:r>
              <a:rPr lang="en-US" sz="4000" dirty="0" err="1" smtClean="0">
                <a:solidFill>
                  <a:schemeClr val="tx1"/>
                </a:solidFill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উদ্ভিদ</a:t>
            </a:r>
            <a:r>
              <a:rPr lang="en-US" sz="4000" dirty="0" smtClean="0">
                <a:solidFill>
                  <a:schemeClr val="tx1"/>
                </a:solidFill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</a:rPr>
              <a:t>প্রাণীর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লিখে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আনবে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029199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29200" y="0"/>
            <a:ext cx="4114800" cy="594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রৌশন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আক্তার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সহকারী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শিক্ষক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গোলাম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মাওলা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সরকারি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প্রাথমিক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বিদ্যালয়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সুবর্ণচর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,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নোয়াখালী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7486" y="2856914"/>
            <a:ext cx="6248400" cy="53457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6002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97706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Users\ATAUR RAHMAN\Desktop\pesha\unnamed-file.jpg">
            <a:extLst>
              <a:ext uri="{FF2B5EF4-FFF2-40B4-BE49-F238E27FC236}">
                <a16:creationId xmlns="" xmlns:a16="http://schemas.microsoft.com/office/drawing/2014/main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14800"/>
            <a:ext cx="4800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4572000" y="838200"/>
            <a:ext cx="3276600" cy="2971800"/>
          </a:xfrm>
          <a:prstGeom prst="ellipse">
            <a:avLst/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</a:rPr>
              <a:t>ধন্যবাদ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82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990600" y="1143000"/>
            <a:ext cx="35814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914400" y="0"/>
            <a:ext cx="76200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পাঠ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পরিচিতি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066800"/>
            <a:ext cx="3581400" cy="4800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প্রাথমিক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বিজ্ঞান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তৃতীয়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2800" dirty="0" smtClean="0">
                <a:solidFill>
                  <a:srgbClr val="002060"/>
                </a:solidFill>
              </a:rPr>
              <a:t> ২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পাঠঃজীব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জড়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পাঠ্যাংশঃ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আমরা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জেনেছি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গাছপালা,পশুপাখি</a:t>
            </a:r>
            <a:r>
              <a:rPr lang="en-US" sz="2800" dirty="0" smtClean="0">
                <a:solidFill>
                  <a:srgbClr val="002060"/>
                </a:solidFill>
              </a:rPr>
              <a:t>------------</a:t>
            </a:r>
            <a:r>
              <a:rPr lang="en-US" sz="2800" dirty="0" err="1" smtClean="0">
                <a:solidFill>
                  <a:srgbClr val="002060"/>
                </a:solidFill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পারে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সময়ঃ</a:t>
            </a:r>
            <a:r>
              <a:rPr lang="en-US" sz="2800" dirty="0" smtClean="0">
                <a:solidFill>
                  <a:srgbClr val="002060"/>
                </a:solidFill>
              </a:rPr>
              <a:t> ৪৫মিনিট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</a:rPr>
              <a:t>এই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পাঠ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শেষে</a:t>
            </a:r>
            <a:r>
              <a:rPr lang="en-US" sz="4000" dirty="0" smtClean="0">
                <a:solidFill>
                  <a:srgbClr val="C00000"/>
                </a:solidFill>
              </a:rPr>
              <a:t>  </a:t>
            </a:r>
            <a:r>
              <a:rPr lang="en-US" sz="4000" dirty="0" err="1" smtClean="0">
                <a:solidFill>
                  <a:srgbClr val="C00000"/>
                </a:solidFill>
              </a:rPr>
              <a:t>শিক্ষার্থীরা</a:t>
            </a:r>
            <a:r>
              <a:rPr lang="en-US" sz="4000" dirty="0" smtClean="0">
                <a:solidFill>
                  <a:srgbClr val="C00000"/>
                </a:solidFill>
              </a:rPr>
              <a:t>--------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২.১.১-নিকট </a:t>
            </a:r>
            <a:r>
              <a:rPr lang="en-US" sz="4000" dirty="0" err="1" smtClean="0">
                <a:solidFill>
                  <a:schemeClr val="tx1"/>
                </a:solidFill>
              </a:rPr>
              <a:t>পরবেশ</a:t>
            </a:r>
            <a:r>
              <a:rPr lang="en-US" sz="4000" dirty="0" smtClean="0">
                <a:solidFill>
                  <a:schemeClr val="tx1"/>
                </a:solidFill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</a:rPr>
              <a:t>পর্যবেক্ষণের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জীব</a:t>
            </a:r>
            <a:r>
              <a:rPr lang="en-US" sz="4000" dirty="0" smtClean="0">
                <a:solidFill>
                  <a:schemeClr val="tx1"/>
                </a:solidFill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</a:rPr>
              <a:t>জড়ের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তালিকা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তেরি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</a:rPr>
              <a:t>।             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 ২.১.২-জীব ও </a:t>
            </a:r>
            <a:r>
              <a:rPr lang="en-US" sz="4000" dirty="0" err="1" smtClean="0">
                <a:solidFill>
                  <a:schemeClr val="tx1"/>
                </a:solidFill>
              </a:rPr>
              <a:t>জড়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বস্তুর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লিখতে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0"/>
            <a:ext cx="4648200" cy="838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শিখনফল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t="9000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evel 2"/>
          <p:cNvSpPr/>
          <p:nvPr/>
        </p:nvSpPr>
        <p:spPr>
          <a:xfrm>
            <a:off x="0" y="0"/>
            <a:ext cx="9144000" cy="5791200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C:\Users\88017\Pictures\116.jpg"/>
          <p:cNvPicPr>
            <a:picLocks noChangeAspect="1" noChangeArrowheads="1"/>
          </p:cNvPicPr>
          <p:nvPr/>
        </p:nvPicPr>
        <p:blipFill>
          <a:blip r:embed="rId3"/>
          <a:srcRect l="5263" t="13158" r="3158" b="15790"/>
          <a:stretch>
            <a:fillRect/>
          </a:stretch>
        </p:blipFill>
        <p:spPr bwMode="auto">
          <a:xfrm>
            <a:off x="762000" y="762000"/>
            <a:ext cx="7620000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2133600"/>
            <a:ext cx="4572000" cy="190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চল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আমরা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একটি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গান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গাই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88017\Pictures\cow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184456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88017\Pictures\mjuh.jpg"/>
          <p:cNvPicPr>
            <a:picLocks noChangeAspect="1" noChangeArrowheads="1"/>
          </p:cNvPicPr>
          <p:nvPr/>
        </p:nvPicPr>
        <p:blipFill>
          <a:blip r:embed="rId2"/>
          <a:srcRect l="16667" t="38739" r="14166" b="9009"/>
          <a:stretch>
            <a:fillRect/>
          </a:stretch>
        </p:blipFill>
        <p:spPr bwMode="auto">
          <a:xfrm>
            <a:off x="3810000" y="0"/>
            <a:ext cx="5334000" cy="62484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3810000" cy="6248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এতক্ষনে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নিশ্চয়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তোমরা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জেনে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গেলে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আজ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আমরা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পড়ব</a:t>
            </a:r>
            <a:r>
              <a:rPr lang="en-US" sz="4800" dirty="0" smtClean="0">
                <a:solidFill>
                  <a:schemeClr val="tx1"/>
                </a:solidFill>
              </a:rPr>
              <a:t> ? </a:t>
            </a:r>
            <a:r>
              <a:rPr lang="en-US" sz="4800" dirty="0" err="1" smtClean="0">
                <a:solidFill>
                  <a:schemeClr val="tx1"/>
                </a:solidFill>
              </a:rPr>
              <a:t>হ্যাঁ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আজকে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আমরা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পড়ব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জীব</a:t>
            </a:r>
            <a:r>
              <a:rPr lang="en-US" sz="4800" dirty="0" smtClean="0">
                <a:solidFill>
                  <a:schemeClr val="tx1"/>
                </a:solidFill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</a:rPr>
              <a:t>জড়</a:t>
            </a:r>
            <a:r>
              <a:rPr lang="en-US" sz="4800" dirty="0" smtClean="0">
                <a:solidFill>
                  <a:schemeClr val="tx1"/>
                </a:solidFill>
              </a:rPr>
              <a:t>।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আমরা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জেনেছি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গাছপালা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পশুপাখি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ঘরবাড়ি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পুকুর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এরকম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চারপাশে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আরও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অনেক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কিছু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নিয়ে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তৈরি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হয়েছে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আমাদের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পরিবেশ</a:t>
            </a:r>
            <a:r>
              <a:rPr lang="en-US" sz="4800" dirty="0" smtClean="0">
                <a:solidFill>
                  <a:srgbClr val="002060"/>
                </a:solidFill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</a:rPr>
              <a:t>বিদ্যালয়ে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শ্রেণিকক্ষে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আমরা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পড়াশোনা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করি</a:t>
            </a:r>
            <a:r>
              <a:rPr lang="en-US" sz="4800" dirty="0" smtClean="0">
                <a:solidFill>
                  <a:srgbClr val="002060"/>
                </a:solidFill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</a:rPr>
              <a:t>এখানে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টেবিল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চেয়ার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বেঞ্চ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দরজা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জানালা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ইত্যাদি</a:t>
            </a:r>
            <a:r>
              <a:rPr lang="en-US" sz="4800" dirty="0" smtClean="0">
                <a:solidFill>
                  <a:srgbClr val="002060"/>
                </a:solidFill>
              </a:rPr>
              <a:t>।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</a:rPr>
              <a:t>জীব</a:t>
            </a:r>
            <a:r>
              <a:rPr lang="en-US" sz="9600" dirty="0" smtClean="0">
                <a:solidFill>
                  <a:schemeClr val="tx1"/>
                </a:solidFill>
              </a:rPr>
              <a:t> ও </a:t>
            </a:r>
            <a:r>
              <a:rPr lang="en-US" sz="9600" dirty="0" err="1" smtClean="0">
                <a:solidFill>
                  <a:schemeClr val="tx1"/>
                </a:solidFill>
              </a:rPr>
              <a:t>জড়</a:t>
            </a:r>
            <a:endParaRPr lang="en-US" sz="96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চারপাশে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যা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যা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দেখি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সেগুলোকে</a:t>
            </a:r>
            <a:r>
              <a:rPr lang="en-US" sz="6000" dirty="0" smtClean="0"/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জীব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chemeClr val="tx1"/>
                </a:solidFill>
              </a:rPr>
              <a:t>ও</a:t>
            </a:r>
            <a:r>
              <a:rPr lang="en-US" sz="6000" dirty="0" smtClean="0"/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জড়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এই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দুই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ভাগে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ভাগ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করা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</a:rPr>
              <a:t>যায়</a:t>
            </a:r>
            <a:r>
              <a:rPr lang="en-US" sz="6000" dirty="0" smtClean="0">
                <a:solidFill>
                  <a:schemeClr val="tx1"/>
                </a:solidFill>
              </a:rPr>
              <a:t>। 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494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Riha Ruha</dc:creator>
  <cp:lastModifiedBy>Riha Ruha</cp:lastModifiedBy>
  <cp:revision>6</cp:revision>
  <dcterms:created xsi:type="dcterms:W3CDTF">2006-08-16T00:00:00Z</dcterms:created>
  <dcterms:modified xsi:type="dcterms:W3CDTF">2021-02-04T09:39:06Z</dcterms:modified>
</cp:coreProperties>
</file>