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352" r:id="rId2"/>
    <p:sldId id="330" r:id="rId3"/>
    <p:sldId id="343" r:id="rId4"/>
    <p:sldId id="354" r:id="rId5"/>
    <p:sldId id="331" r:id="rId6"/>
    <p:sldId id="345" r:id="rId7"/>
    <p:sldId id="356" r:id="rId8"/>
    <p:sldId id="357" r:id="rId9"/>
    <p:sldId id="358" r:id="rId10"/>
    <p:sldId id="359" r:id="rId11"/>
    <p:sldId id="360" r:id="rId12"/>
    <p:sldId id="367" r:id="rId13"/>
    <p:sldId id="368" r:id="rId14"/>
    <p:sldId id="369" r:id="rId15"/>
    <p:sldId id="365" r:id="rId16"/>
    <p:sldId id="371" r:id="rId17"/>
    <p:sldId id="32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43" autoAdjust="0"/>
  </p:normalViewPr>
  <p:slideViewPr>
    <p:cSldViewPr>
      <p:cViewPr>
        <p:scale>
          <a:sx n="85" d="100"/>
          <a:sy n="85" d="100"/>
        </p:scale>
        <p:origin x="-730" y="9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7325B-A5D5-40B7-858D-BA7B7D16E14C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09F5A-E867-49B2-9DDD-0F944DC49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3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Introduction of the teacher and the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55D3E-EA35-49A9-B67A-95AAD3CFB65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3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 /><Relationship Id="rId2" Type="http://schemas.openxmlformats.org/officeDocument/2006/relationships/image" Target="../media/image5.gif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8.jpeg" /><Relationship Id="rId4" Type="http://schemas.openxmlformats.org/officeDocument/2006/relationships/image" Target="../media/image7.gif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Dell\Desktop\af\orchid-free-screensavers-play-40019.jpg"/>
          <p:cNvPicPr>
            <a:picLocks noChangeAspect="1" noChangeArrowheads="1"/>
          </p:cNvPicPr>
          <p:nvPr/>
        </p:nvPicPr>
        <p:blipFill>
          <a:blip r:embed="rId2" cstate="print"/>
          <a:srcRect l="11667" t="21111" r="8096"/>
          <a:stretch>
            <a:fillRect/>
          </a:stretch>
        </p:blipFill>
        <p:spPr bwMode="auto">
          <a:xfrm>
            <a:off x="0" y="720725"/>
            <a:ext cx="9286875" cy="528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19622720">
            <a:off x="-198996" y="1468777"/>
            <a:ext cx="3741246" cy="1538322"/>
          </a:xfrm>
          <a:prstGeom prst="rect">
            <a:avLst/>
          </a:prstGeom>
          <a:noFill/>
        </p:spPr>
        <p:txBody>
          <a:bodyPr>
            <a:prstTxWarp prst="textCurveUp">
              <a:avLst>
                <a:gd name="adj" fmla="val 41792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welcome</a:t>
            </a:r>
            <a:endParaRPr lang="en-US" sz="105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686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ook Antiqua" pitchFamily="18" charset="0"/>
              </a:rPr>
              <a:t>Dear Learners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6073914"/>
            <a:ext cx="8686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  <a:latin typeface="Book Antiqua" pitchFamily="18" charset="0"/>
              </a:rPr>
              <a:t>From Shahid Arju Moni Govt. Secondary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1" y="76200"/>
            <a:ext cx="6248399" cy="533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/>
              <a:t>Rules of conversion of adjectives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126819"/>
              </p:ext>
            </p:extLst>
          </p:nvPr>
        </p:nvGraphicFramePr>
        <p:xfrm>
          <a:off x="1845129" y="810383"/>
          <a:ext cx="4572001" cy="1481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4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Positive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Comparative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Superlative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5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01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Precious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More precious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Most precious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06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02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Important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More important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Most important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5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03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Careful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More careful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Most careful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171007"/>
              </p:ext>
            </p:extLst>
          </p:nvPr>
        </p:nvGraphicFramePr>
        <p:xfrm>
          <a:off x="1845129" y="2786743"/>
          <a:ext cx="4495799" cy="315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3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29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Positive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Comparative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Superlative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01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Good/well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Better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Best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02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Bad/evil/ill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Worse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Worst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1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03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Late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Latter/later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Last/latest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8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04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Many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SutonnyMJ"/>
                        </a:rPr>
                        <a:t>More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Most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05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Old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SutonnyMJ"/>
                        </a:rPr>
                        <a:t>Older/elder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Oldest/eldest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06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Fore 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Former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Foremost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07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Far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SutonnyMJ"/>
                        </a:rPr>
                        <a:t>Farther/further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Farthest/furthest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9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08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In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SutonnyMJ"/>
                        </a:rPr>
                        <a:t>Inner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Innermost/inmost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09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Out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SutonnyMJ"/>
                        </a:rPr>
                        <a:t>Outer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Uttermost/utmost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1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10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Up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SutonnyMJ"/>
                        </a:rPr>
                        <a:t>Upper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uppermost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399" y="728990"/>
            <a:ext cx="8077201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7030A0"/>
                </a:solidFill>
              </a:rPr>
              <a:t>Rules of transforming from Superlative to Positive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" y="9144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2"/>
            <a:r>
              <a:rPr lang="en-US" sz="11200" b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12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lvl="2"/>
            <a:endParaRPr lang="en-US" sz="112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9600" b="1" dirty="0"/>
              <a:t>Superlative sentences are of five types-</a:t>
            </a:r>
          </a:p>
          <a:p>
            <a:endParaRPr lang="en-US" sz="4400" b="1" dirty="0"/>
          </a:p>
          <a:p>
            <a:pPr lvl="0"/>
            <a:r>
              <a:rPr lang="en-US" sz="7200" b="1" dirty="0">
                <a:ea typeface="Calibri" pitchFamily="34" charset="0"/>
                <a:cs typeface="Vrinda"/>
              </a:rPr>
              <a:t>a) Shakib is the best </a:t>
            </a:r>
            <a:r>
              <a:rPr lang="en-US" sz="7200" b="1" dirty="0">
                <a:solidFill>
                  <a:srgbClr val="7030A0"/>
                </a:solidFill>
                <a:ea typeface="Calibri" pitchFamily="34" charset="0"/>
                <a:cs typeface="Vrinda"/>
              </a:rPr>
              <a:t>of all</a:t>
            </a:r>
            <a:r>
              <a:rPr lang="en-US" sz="7200" b="1" dirty="0">
                <a:ea typeface="Calibri" pitchFamily="34" charset="0"/>
                <a:cs typeface="Vrinda"/>
              </a:rPr>
              <a:t> players in Bangladesh team.	    =&gt; Of all  </a:t>
            </a:r>
            <a:r>
              <a:rPr lang="en-US" sz="7200" b="1" dirty="0">
                <a:latin typeface="SutonnyMJ" pitchFamily="2" charset="0"/>
                <a:ea typeface="Calibri" pitchFamily="34" charset="0"/>
                <a:cs typeface="SutonnyMJ" pitchFamily="2" charset="0"/>
              </a:rPr>
              <a:t>hy³</a:t>
            </a:r>
            <a:r>
              <a:rPr lang="en-US" sz="7200" b="1" dirty="0">
                <a:ea typeface="Calibri" pitchFamily="34" charset="0"/>
                <a:cs typeface="SutonnyMJ" pitchFamily="2" charset="0"/>
              </a:rPr>
              <a:t> </a:t>
            </a:r>
            <a:r>
              <a:rPr lang="en-US" sz="7200" b="1" dirty="0">
                <a:ea typeface="Calibri" pitchFamily="34" charset="0"/>
                <a:cs typeface="Vrinda"/>
              </a:rPr>
              <a:t>Superlative</a:t>
            </a:r>
            <a:endParaRPr lang="en-US" sz="7200" dirty="0">
              <a:cs typeface="Arial" pitchFamily="34" charset="0"/>
            </a:endParaRP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7200" b="1" dirty="0">
                <a:ea typeface="Calibri" pitchFamily="34" charset="0"/>
                <a:cs typeface="Vrinda"/>
              </a:rPr>
              <a:t>b) Shakib is </a:t>
            </a:r>
            <a:r>
              <a:rPr lang="en-US" sz="7200" b="1" dirty="0">
                <a:solidFill>
                  <a:srgbClr val="7030A0"/>
                </a:solidFill>
                <a:ea typeface="Calibri" pitchFamily="34" charset="0"/>
                <a:cs typeface="Vrinda"/>
              </a:rPr>
              <a:t>one of</a:t>
            </a:r>
            <a:r>
              <a:rPr lang="en-US" sz="7200" b="1" dirty="0">
                <a:ea typeface="Calibri" pitchFamily="34" charset="0"/>
                <a:cs typeface="Vrinda"/>
              </a:rPr>
              <a:t> the best players in Bangladesh team.	    =&gt;One of </a:t>
            </a:r>
            <a:r>
              <a:rPr lang="en-US" sz="7200" b="1" dirty="0">
                <a:ea typeface="Calibri" pitchFamily="34" charset="0"/>
                <a:cs typeface="SutonnyMJ" pitchFamily="2" charset="0"/>
              </a:rPr>
              <a:t> </a:t>
            </a:r>
            <a:r>
              <a:rPr lang="en-US" sz="7200" b="1" dirty="0">
                <a:latin typeface="SutonnyMJ" pitchFamily="2" charset="0"/>
                <a:ea typeface="Calibri" pitchFamily="34" charset="0"/>
                <a:cs typeface="SutonnyMJ" pitchFamily="2" charset="0"/>
              </a:rPr>
              <a:t>hy³</a:t>
            </a:r>
            <a:r>
              <a:rPr lang="en-US" sz="7200" b="1" dirty="0">
                <a:ea typeface="Calibri" pitchFamily="34" charset="0"/>
                <a:cs typeface="SutonnyMJ" pitchFamily="2" charset="0"/>
              </a:rPr>
              <a:t> </a:t>
            </a:r>
            <a:r>
              <a:rPr lang="en-US" sz="7200" b="1" dirty="0">
                <a:ea typeface="Calibri" pitchFamily="34" charset="0"/>
                <a:cs typeface="Vrinda"/>
              </a:rPr>
              <a:t>Superlative</a:t>
            </a:r>
          </a:p>
          <a:p>
            <a:pPr lvl="0">
              <a:lnSpc>
                <a:spcPct val="170000"/>
              </a:lnSpc>
              <a:spcBef>
                <a:spcPct val="0"/>
              </a:spcBef>
            </a:pPr>
            <a:r>
              <a:rPr lang="en-US" sz="7200" b="1" dirty="0">
                <a:ea typeface="Calibri" pitchFamily="34" charset="0"/>
                <a:cs typeface="Vrinda"/>
              </a:rPr>
              <a:t>c) Shakib plays the best </a:t>
            </a:r>
            <a:r>
              <a:rPr lang="en-US" sz="7200" b="1" dirty="0">
                <a:solidFill>
                  <a:srgbClr val="7030A0"/>
                </a:solidFill>
                <a:ea typeface="Calibri" pitchFamily="34" charset="0"/>
                <a:cs typeface="Vrinda"/>
              </a:rPr>
              <a:t>of any</a:t>
            </a:r>
            <a:r>
              <a:rPr lang="en-US" sz="7200" b="1" dirty="0">
                <a:ea typeface="Calibri" pitchFamily="34" charset="0"/>
                <a:cs typeface="Vrinda"/>
              </a:rPr>
              <a:t> player in Bangladesh team.   =&gt; Of any</a:t>
            </a:r>
            <a:r>
              <a:rPr lang="en-US" sz="7200" b="1" dirty="0">
                <a:ea typeface="Calibri" pitchFamily="34" charset="0"/>
                <a:cs typeface="SutonnyMJ" pitchFamily="2" charset="0"/>
              </a:rPr>
              <a:t> </a:t>
            </a:r>
            <a:r>
              <a:rPr lang="en-US" sz="7200" b="1" dirty="0">
                <a:latin typeface="SutonnyMJ" pitchFamily="2" charset="0"/>
                <a:ea typeface="Calibri" pitchFamily="34" charset="0"/>
                <a:cs typeface="SutonnyMJ" pitchFamily="2" charset="0"/>
              </a:rPr>
              <a:t>hy³</a:t>
            </a:r>
            <a:r>
              <a:rPr lang="en-US" sz="7200" b="1" dirty="0">
                <a:ea typeface="Calibri" pitchFamily="34" charset="0"/>
                <a:cs typeface="SutonnyMJ" pitchFamily="2" charset="0"/>
              </a:rPr>
              <a:t> </a:t>
            </a:r>
            <a:r>
              <a:rPr lang="en-US" sz="7200" b="1" dirty="0">
                <a:ea typeface="Calibri" pitchFamily="34" charset="0"/>
                <a:cs typeface="Vrinda"/>
              </a:rPr>
              <a:t>Superlative</a:t>
            </a: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7200" b="1" dirty="0"/>
              <a:t>d) Shakib gives the best performance for Bangladesh team. =&gt; Plain Superlative</a:t>
            </a: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7200" b="1" dirty="0"/>
              <a:t>e) Shakib is the best.                                                                 </a:t>
            </a:r>
            <a:r>
              <a:rPr lang="en-US" sz="7200" b="1"/>
              <a:t>=&gt; </a:t>
            </a:r>
            <a:r>
              <a:rPr lang="en-US" sz="7200" b="1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/>
              <a:t>Superlative</a:t>
            </a:r>
          </a:p>
          <a:p>
            <a:pPr>
              <a:lnSpc>
                <a:spcPct val="170000"/>
              </a:lnSpc>
              <a:spcBef>
                <a:spcPct val="0"/>
              </a:spcBef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62580"/>
            <a:ext cx="5638800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7030A0"/>
                </a:solidFill>
              </a:rPr>
              <a:t>Rules of transforming from 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7030A0"/>
                </a:solidFill>
              </a:rPr>
              <a:t>Superlative to Positive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76200" y="1402949"/>
            <a:ext cx="8991600" cy="4007251"/>
          </a:xfrm>
          <a:prstGeom prst="rect">
            <a:avLst/>
          </a:prstGeom>
          <a:ln w="19050">
            <a:solidFill>
              <a:srgbClr val="FF0066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</a:rPr>
              <a:t>Rule-01</a:t>
            </a:r>
            <a:endParaRPr lang="en-US" sz="3200" b="1" i="1" dirty="0"/>
          </a:p>
          <a:p>
            <a:r>
              <a:rPr lang="en-US" sz="3200" b="1" i="1" u="sng" dirty="0"/>
              <a:t>Plain Superlative Degree to Positive Degree: </a:t>
            </a:r>
            <a:endParaRPr lang="en-US" sz="3200" b="1" i="1" dirty="0"/>
          </a:p>
          <a:p>
            <a:pPr>
              <a:lnSpc>
                <a:spcPct val="120000"/>
              </a:lnSpc>
            </a:pPr>
            <a:r>
              <a:rPr lang="en-US" sz="2400" b="1" i="1" dirty="0">
                <a:solidFill>
                  <a:srgbClr val="FF0000"/>
                </a:solidFill>
              </a:rPr>
              <a:t>Superlative Sentence: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rgbClr val="7030A0"/>
                </a:solidFill>
              </a:rPr>
              <a:t>Epshita is the sweetest girl in the class. </a:t>
            </a:r>
          </a:p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No other + After-portion of Superlative degree+ Verb + so/as +  Positive Form  of Superlative degree  + as+ Subject.</a:t>
            </a:r>
          </a:p>
          <a:p>
            <a:pPr>
              <a:lnSpc>
                <a:spcPct val="120000"/>
              </a:lnSpc>
            </a:pPr>
            <a:r>
              <a:rPr lang="en-US" sz="2800" b="1" i="1" dirty="0"/>
              <a:t>Positive structure: No other + </a:t>
            </a:r>
            <a:r>
              <a:rPr lang="en-US" sz="2800" b="1" i="1" dirty="0">
                <a:solidFill>
                  <a:srgbClr val="7030A0"/>
                </a:solidFill>
              </a:rPr>
              <a:t>girl in the class </a:t>
            </a:r>
            <a:r>
              <a:rPr lang="en-US" sz="2800" b="1" i="1" dirty="0"/>
              <a:t>+ </a:t>
            </a:r>
            <a:r>
              <a:rPr lang="en-US" sz="2800" b="1" i="1" dirty="0">
                <a:solidFill>
                  <a:srgbClr val="7030A0"/>
                </a:solidFill>
              </a:rPr>
              <a:t>is</a:t>
            </a:r>
            <a:r>
              <a:rPr lang="en-US" sz="2800" b="1" i="1" dirty="0"/>
              <a:t> + so/as +  </a:t>
            </a:r>
            <a:r>
              <a:rPr lang="en-US" sz="2800" b="1" i="1" dirty="0">
                <a:solidFill>
                  <a:srgbClr val="7030A0"/>
                </a:solidFill>
              </a:rPr>
              <a:t>sweet</a:t>
            </a:r>
            <a:r>
              <a:rPr lang="en-US" sz="2800" b="1" i="1" dirty="0"/>
              <a:t>  + as+ </a:t>
            </a:r>
            <a:r>
              <a:rPr lang="en-US" sz="2800" b="1" i="1" dirty="0">
                <a:solidFill>
                  <a:srgbClr val="7030A0"/>
                </a:solidFill>
              </a:rPr>
              <a:t>Epshita</a:t>
            </a:r>
            <a:r>
              <a:rPr lang="en-US" sz="2800" b="1" i="1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2400" b="1" i="1" dirty="0"/>
              <a:t>Positive: No other </a:t>
            </a:r>
            <a:r>
              <a:rPr lang="en-US" sz="2400" b="1" i="1" dirty="0">
                <a:solidFill>
                  <a:srgbClr val="7030A0"/>
                </a:solidFill>
              </a:rPr>
              <a:t>girl in the class is</a:t>
            </a:r>
            <a:r>
              <a:rPr lang="en-US" sz="2400" b="1" i="1" dirty="0"/>
              <a:t> so/as </a:t>
            </a:r>
            <a:r>
              <a:rPr lang="en-US" sz="2400" b="1" i="1" dirty="0">
                <a:solidFill>
                  <a:srgbClr val="7030A0"/>
                </a:solidFill>
              </a:rPr>
              <a:t>sweet</a:t>
            </a:r>
            <a:r>
              <a:rPr lang="en-US" sz="2400" b="1" i="1" dirty="0"/>
              <a:t> as </a:t>
            </a:r>
            <a:r>
              <a:rPr lang="en-US" sz="2400" b="1" i="1" dirty="0">
                <a:solidFill>
                  <a:srgbClr val="7030A0"/>
                </a:solidFill>
              </a:rPr>
              <a:t>Epshita</a:t>
            </a:r>
            <a:r>
              <a:rPr lang="en-US" sz="2400" b="1" i="1" dirty="0"/>
              <a:t>.</a:t>
            </a:r>
            <a:endParaRPr lang="en-US" sz="2400" b="1" i="1" dirty="0">
              <a:solidFill>
                <a:srgbClr val="FF0000"/>
              </a:solidFill>
              <a:cs typeface="SutonnyMJ" pitchFamily="2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76200" y="1393075"/>
            <a:ext cx="9067800" cy="4017125"/>
          </a:xfrm>
          <a:prstGeom prst="rect">
            <a:avLst/>
          </a:prstGeom>
          <a:ln w="19050">
            <a:solidFill>
              <a:srgbClr val="FF0066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</a:rPr>
              <a:t>Rule-02</a:t>
            </a:r>
            <a:endParaRPr lang="en-US" sz="3200" b="1" i="1" dirty="0"/>
          </a:p>
          <a:p>
            <a:r>
              <a:rPr lang="en-US" sz="3200" b="1" i="1" u="sng" dirty="0"/>
              <a:t>One Of  </a:t>
            </a:r>
            <a:r>
              <a:rPr lang="en-US" sz="3200" b="1" i="1" u="sng" dirty="0">
                <a:latin typeface="SutonnyMJ" pitchFamily="2" charset="0"/>
                <a:cs typeface="SutonnyMJ" pitchFamily="2" charset="0"/>
              </a:rPr>
              <a:t>hy³</a:t>
            </a:r>
            <a:r>
              <a:rPr lang="en-US" sz="3200" b="1" i="1" u="sng" dirty="0"/>
              <a:t> Superlative Degree to Positive Degree: </a:t>
            </a:r>
            <a:endParaRPr lang="en-US" sz="3200" b="1" i="1" dirty="0"/>
          </a:p>
          <a:p>
            <a:pPr>
              <a:lnSpc>
                <a:spcPct val="120000"/>
              </a:lnSpc>
            </a:pPr>
            <a:r>
              <a:rPr lang="en-US" sz="2400" b="1" i="1" dirty="0">
                <a:solidFill>
                  <a:srgbClr val="FF0000"/>
                </a:solidFill>
              </a:rPr>
              <a:t>Superlative Sentence: </a:t>
            </a:r>
            <a:r>
              <a:rPr lang="en-US" sz="2400" b="1" dirty="0">
                <a:solidFill>
                  <a:srgbClr val="7030A0"/>
                </a:solidFill>
              </a:rPr>
              <a:t>Hrishita is one of the most talented students in the class.</a:t>
            </a:r>
            <a:r>
              <a:rPr lang="en-US" sz="2400" b="1" i="1" dirty="0">
                <a:solidFill>
                  <a:srgbClr val="7030A0"/>
                </a:solidFill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sz="2200" b="1" dirty="0">
                <a:solidFill>
                  <a:srgbClr val="00B050"/>
                </a:solidFill>
              </a:rPr>
              <a:t>Very few + After-portion of Superlative degree+ Plural form of  Verb + so/as +  Positive Form  of Superlative degree  + as+ Subject.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rgbClr val="C00000"/>
                </a:solidFill>
              </a:rPr>
              <a:t>Positive structure:</a:t>
            </a:r>
            <a:r>
              <a:rPr lang="en-US" sz="2000" b="1" dirty="0"/>
              <a:t> Very few + </a:t>
            </a:r>
            <a:r>
              <a:rPr lang="en-US" sz="2000" b="1" dirty="0">
                <a:solidFill>
                  <a:srgbClr val="7030A0"/>
                </a:solidFill>
              </a:rPr>
              <a:t>students in the class</a:t>
            </a:r>
            <a:r>
              <a:rPr lang="en-US" sz="2000" b="1" dirty="0"/>
              <a:t>+ </a:t>
            </a:r>
            <a:r>
              <a:rPr lang="en-US" sz="2000" b="1" dirty="0">
                <a:solidFill>
                  <a:srgbClr val="7030A0"/>
                </a:solidFill>
              </a:rPr>
              <a:t>are</a:t>
            </a:r>
            <a:r>
              <a:rPr lang="en-US" sz="2000" b="1" dirty="0"/>
              <a:t> + so/as +  </a:t>
            </a:r>
            <a:r>
              <a:rPr lang="en-US" sz="2000" b="1" dirty="0">
                <a:solidFill>
                  <a:srgbClr val="7030A0"/>
                </a:solidFill>
              </a:rPr>
              <a:t>talented </a:t>
            </a:r>
            <a:r>
              <a:rPr lang="en-US" sz="2000" b="1" dirty="0"/>
              <a:t> + as + </a:t>
            </a:r>
            <a:r>
              <a:rPr lang="en-US" sz="2000" b="1" dirty="0">
                <a:solidFill>
                  <a:srgbClr val="7030A0"/>
                </a:solidFill>
              </a:rPr>
              <a:t>Hrishita.</a:t>
            </a:r>
          </a:p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rgbClr val="7030A0"/>
                </a:solidFill>
              </a:rPr>
              <a:t>Positive: </a:t>
            </a:r>
            <a:r>
              <a:rPr lang="en-US" sz="2200" b="1" dirty="0"/>
              <a:t>Very few </a:t>
            </a:r>
            <a:r>
              <a:rPr lang="en-US" sz="2200" b="1" dirty="0">
                <a:solidFill>
                  <a:srgbClr val="7030A0"/>
                </a:solidFill>
              </a:rPr>
              <a:t>students in the class</a:t>
            </a:r>
            <a:r>
              <a:rPr lang="en-US" sz="2200" b="1" dirty="0"/>
              <a:t> </a:t>
            </a:r>
            <a:r>
              <a:rPr lang="en-US" sz="2200" b="1" dirty="0">
                <a:solidFill>
                  <a:srgbClr val="7030A0"/>
                </a:solidFill>
              </a:rPr>
              <a:t>are</a:t>
            </a:r>
            <a:r>
              <a:rPr lang="en-US" sz="2200" b="1" dirty="0"/>
              <a:t> so/as </a:t>
            </a:r>
            <a:r>
              <a:rPr lang="en-US" sz="2200" b="1" dirty="0">
                <a:solidFill>
                  <a:srgbClr val="7030A0"/>
                </a:solidFill>
              </a:rPr>
              <a:t>talented </a:t>
            </a:r>
            <a:r>
              <a:rPr lang="en-US" sz="2200" b="1" dirty="0"/>
              <a:t>as </a:t>
            </a:r>
            <a:r>
              <a:rPr lang="en-US" sz="2200" b="1" dirty="0">
                <a:solidFill>
                  <a:srgbClr val="7030A0"/>
                </a:solidFill>
              </a:rPr>
              <a:t>Hrishita.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6200" y="1371600"/>
            <a:ext cx="9067800" cy="4016484"/>
          </a:xfrm>
          <a:prstGeom prst="rect">
            <a:avLst/>
          </a:prstGeom>
          <a:ln w="19050">
            <a:solidFill>
              <a:srgbClr val="FF0066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</a:rPr>
              <a:t>Rule-03</a:t>
            </a:r>
            <a:endParaRPr lang="en-US" sz="3200" b="1" i="1" dirty="0"/>
          </a:p>
          <a:p>
            <a:r>
              <a:rPr lang="en-US" sz="3000" b="1" i="1" u="sng" dirty="0"/>
              <a:t>Of all </a:t>
            </a:r>
            <a:r>
              <a:rPr lang="en-US" sz="3000" b="1" i="1" u="sng" dirty="0">
                <a:latin typeface="SutonnyMJ" pitchFamily="2" charset="0"/>
                <a:cs typeface="SutonnyMJ" pitchFamily="2" charset="0"/>
              </a:rPr>
              <a:t>hy³</a:t>
            </a:r>
            <a:r>
              <a:rPr lang="en-US" sz="3000" b="1" i="1" u="sng" dirty="0"/>
              <a:t> Superlative Degree to Positive Degree: </a:t>
            </a:r>
            <a:endParaRPr lang="en-US" sz="3000" b="1" i="1" dirty="0"/>
          </a:p>
          <a:p>
            <a:pPr algn="just"/>
            <a:r>
              <a:rPr lang="en-US" sz="2800" b="1" i="1" dirty="0">
                <a:solidFill>
                  <a:srgbClr val="FF0000"/>
                </a:solidFill>
              </a:rPr>
              <a:t>Superlative Sentence: </a:t>
            </a:r>
            <a:r>
              <a:rPr lang="en-US" sz="2800" b="1" dirty="0">
                <a:solidFill>
                  <a:srgbClr val="7030A0"/>
                </a:solidFill>
              </a:rPr>
              <a:t>Sushmita is the most intelligent of all girls in the class.</a:t>
            </a:r>
            <a:r>
              <a:rPr lang="en-US" sz="2800" b="1" i="1" dirty="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en-US" sz="2600" b="1" dirty="0">
                <a:solidFill>
                  <a:srgbClr val="00B050"/>
                </a:solidFill>
              </a:rPr>
              <a:t>No other+ Singular form of the after-portion of ‘Of all’+ Verb + so/as +  Positive Form  of Superlative degree  + as+ Subject.</a:t>
            </a:r>
          </a:p>
          <a:p>
            <a:pPr algn="just"/>
            <a:r>
              <a:rPr lang="en-US" sz="2600" b="1" dirty="0">
                <a:solidFill>
                  <a:srgbClr val="C00000"/>
                </a:solidFill>
              </a:rPr>
              <a:t>Positive structure:</a:t>
            </a:r>
            <a:r>
              <a:rPr lang="en-US" sz="2600" b="1" dirty="0"/>
              <a:t> No other + </a:t>
            </a:r>
            <a:r>
              <a:rPr lang="en-US" sz="2600" b="1" dirty="0">
                <a:solidFill>
                  <a:srgbClr val="7030A0"/>
                </a:solidFill>
              </a:rPr>
              <a:t>girl in the class</a:t>
            </a:r>
            <a:r>
              <a:rPr lang="en-US" sz="2600" b="1" dirty="0"/>
              <a:t>+ </a:t>
            </a:r>
            <a:r>
              <a:rPr lang="en-US" sz="2600" b="1" dirty="0">
                <a:solidFill>
                  <a:srgbClr val="7030A0"/>
                </a:solidFill>
              </a:rPr>
              <a:t>is</a:t>
            </a:r>
            <a:r>
              <a:rPr lang="en-US" sz="2600" b="1" dirty="0"/>
              <a:t> + so/as +  </a:t>
            </a:r>
            <a:r>
              <a:rPr lang="en-US" sz="2600" b="1" dirty="0">
                <a:solidFill>
                  <a:srgbClr val="7030A0"/>
                </a:solidFill>
              </a:rPr>
              <a:t>intelligent</a:t>
            </a:r>
            <a:r>
              <a:rPr lang="en-US" sz="2600" b="1" dirty="0"/>
              <a:t> + as + </a:t>
            </a:r>
            <a:r>
              <a:rPr lang="en-US" sz="2600" b="1" dirty="0">
                <a:solidFill>
                  <a:srgbClr val="7030A0"/>
                </a:solidFill>
              </a:rPr>
              <a:t>Sushmita.</a:t>
            </a:r>
          </a:p>
          <a:p>
            <a:r>
              <a:rPr lang="en-US" sz="2500" b="1" dirty="0">
                <a:solidFill>
                  <a:srgbClr val="7030A0"/>
                </a:solidFill>
              </a:rPr>
              <a:t>Positive: </a:t>
            </a:r>
            <a:r>
              <a:rPr lang="en-US" sz="2500" b="1" dirty="0"/>
              <a:t>No other </a:t>
            </a:r>
            <a:r>
              <a:rPr lang="en-US" sz="2500" b="1" dirty="0">
                <a:solidFill>
                  <a:srgbClr val="7030A0"/>
                </a:solidFill>
              </a:rPr>
              <a:t>girl in the class</a:t>
            </a:r>
            <a:r>
              <a:rPr lang="en-US" sz="2500" b="1" dirty="0"/>
              <a:t> </a:t>
            </a:r>
            <a:r>
              <a:rPr lang="en-US" sz="2500" b="1" dirty="0">
                <a:solidFill>
                  <a:srgbClr val="7030A0"/>
                </a:solidFill>
              </a:rPr>
              <a:t>is</a:t>
            </a:r>
            <a:r>
              <a:rPr lang="en-US" sz="2500" b="1" dirty="0"/>
              <a:t> so/as </a:t>
            </a:r>
            <a:r>
              <a:rPr lang="en-US" sz="2500" b="1" dirty="0">
                <a:solidFill>
                  <a:srgbClr val="7030A0"/>
                </a:solidFill>
              </a:rPr>
              <a:t>intelligent </a:t>
            </a:r>
            <a:r>
              <a:rPr lang="en-US" sz="2500" b="1" dirty="0"/>
              <a:t>as </a:t>
            </a:r>
            <a:r>
              <a:rPr lang="en-US" sz="2500" b="1" dirty="0">
                <a:solidFill>
                  <a:srgbClr val="7030A0"/>
                </a:solidFill>
              </a:rPr>
              <a:t>Sushmita.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62580"/>
            <a:ext cx="5638800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7030A0"/>
                </a:solidFill>
              </a:rPr>
              <a:t>Rules of transforming from 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7030A0"/>
                </a:solidFill>
              </a:rPr>
              <a:t>Superlative to Positive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6200" y="1441371"/>
            <a:ext cx="9067800" cy="3816429"/>
          </a:xfrm>
          <a:prstGeom prst="rect">
            <a:avLst/>
          </a:prstGeom>
          <a:ln w="19050">
            <a:solidFill>
              <a:srgbClr val="FF0066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</a:rPr>
              <a:t>Rule-04</a:t>
            </a:r>
            <a:endParaRPr lang="en-US" sz="3200" b="1" i="1" dirty="0"/>
          </a:p>
          <a:p>
            <a:r>
              <a:rPr lang="en-US" sz="3600" b="1" i="1" dirty="0"/>
              <a:t> </a:t>
            </a:r>
            <a:r>
              <a:rPr lang="en-US" sz="3000" b="1" i="1" u="sng" dirty="0"/>
              <a:t>Of  any </a:t>
            </a:r>
            <a:r>
              <a:rPr lang="en-US" sz="3000" b="1" i="1" u="sng" dirty="0">
                <a:latin typeface="SutonnyMJ" pitchFamily="2" charset="0"/>
                <a:cs typeface="SutonnyMJ" pitchFamily="2" charset="0"/>
              </a:rPr>
              <a:t>hy³ </a:t>
            </a:r>
            <a:r>
              <a:rPr lang="en-US" sz="3000" b="1" i="1" u="sng" dirty="0"/>
              <a:t>Superlative Degree to Positive Degree: </a:t>
            </a:r>
            <a:endParaRPr lang="en-US" sz="3000" b="1" i="1" dirty="0"/>
          </a:p>
          <a:p>
            <a:pPr algn="just"/>
            <a:r>
              <a:rPr lang="en-US" sz="2400" b="1" i="1" dirty="0">
                <a:solidFill>
                  <a:srgbClr val="FF0000"/>
                </a:solidFill>
              </a:rPr>
              <a:t>Superlative Sentence:</a:t>
            </a:r>
            <a:r>
              <a:rPr lang="en-US" sz="2400" b="1" i="1" dirty="0"/>
              <a:t> </a:t>
            </a:r>
            <a:r>
              <a:rPr lang="en-US" sz="2400" b="1" dirty="0">
                <a:solidFill>
                  <a:srgbClr val="7030A0"/>
                </a:solidFill>
              </a:rPr>
              <a:t>Shakib plays the best of any player in Bangladesh team.</a:t>
            </a:r>
            <a:endParaRPr lang="en-US" sz="2400" b="1" i="1" dirty="0">
              <a:solidFill>
                <a:srgbClr val="7030A0"/>
              </a:solidFill>
            </a:endParaRPr>
          </a:p>
          <a:p>
            <a:pPr algn="just"/>
            <a:r>
              <a:rPr lang="en-US" sz="2400" b="1" dirty="0">
                <a:solidFill>
                  <a:srgbClr val="00B050"/>
                </a:solidFill>
              </a:rPr>
              <a:t>No other + After-portion of ‘Of any’+ Verb + so/as +  Positive Form  of Superlative degree  + as + Subject.</a:t>
            </a:r>
          </a:p>
          <a:p>
            <a:pPr algn="just"/>
            <a:r>
              <a:rPr lang="en-US" sz="2400" b="1" i="1" dirty="0"/>
              <a:t>Positive structure: No other+</a:t>
            </a:r>
            <a:r>
              <a:rPr lang="en-US" sz="2400" b="1" dirty="0">
                <a:solidFill>
                  <a:srgbClr val="7030A0"/>
                </a:solidFill>
              </a:rPr>
              <a:t>player in Bangladesh team </a:t>
            </a:r>
            <a:r>
              <a:rPr lang="en-US" sz="2400" b="1" i="1" dirty="0"/>
              <a:t>+ </a:t>
            </a:r>
            <a:r>
              <a:rPr lang="en-US" sz="2400" b="1" i="1" dirty="0">
                <a:solidFill>
                  <a:srgbClr val="7030A0"/>
                </a:solidFill>
              </a:rPr>
              <a:t>plays </a:t>
            </a:r>
            <a:r>
              <a:rPr lang="en-US" sz="2400" b="1" i="1" dirty="0"/>
              <a:t>+ so/as + </a:t>
            </a:r>
            <a:r>
              <a:rPr lang="en-US" sz="2400" b="1" i="1" dirty="0">
                <a:solidFill>
                  <a:srgbClr val="7030A0"/>
                </a:solidFill>
              </a:rPr>
              <a:t>good</a:t>
            </a:r>
            <a:r>
              <a:rPr lang="en-US" sz="2400" b="1" i="1" dirty="0"/>
              <a:t> + as + </a:t>
            </a:r>
            <a:r>
              <a:rPr lang="en-US" sz="2400" b="1" i="1" dirty="0">
                <a:solidFill>
                  <a:srgbClr val="7030A0"/>
                </a:solidFill>
              </a:rPr>
              <a:t>Shakib</a:t>
            </a:r>
            <a:r>
              <a:rPr lang="en-US" sz="2400" b="1" i="1" dirty="0"/>
              <a:t>.</a:t>
            </a:r>
          </a:p>
          <a:p>
            <a:pPr algn="just"/>
            <a:r>
              <a:rPr lang="en-US" sz="2200" b="1" i="1" dirty="0"/>
              <a:t>Positive: No other </a:t>
            </a:r>
            <a:r>
              <a:rPr lang="en-US" sz="2200" b="1" i="1" dirty="0">
                <a:solidFill>
                  <a:srgbClr val="7030A0"/>
                </a:solidFill>
              </a:rPr>
              <a:t>player in Bangladesh team plays</a:t>
            </a:r>
            <a:r>
              <a:rPr lang="en-US" sz="2200" b="1" i="1" dirty="0"/>
              <a:t> so/as </a:t>
            </a:r>
            <a:r>
              <a:rPr lang="en-US" sz="2200" b="1" i="1" dirty="0">
                <a:solidFill>
                  <a:srgbClr val="7030A0"/>
                </a:solidFill>
              </a:rPr>
              <a:t>good</a:t>
            </a:r>
            <a:r>
              <a:rPr lang="en-US" sz="2200" b="1" i="1" dirty="0"/>
              <a:t> as </a:t>
            </a:r>
            <a:r>
              <a:rPr lang="en-US" sz="2200" b="1" i="1" dirty="0">
                <a:solidFill>
                  <a:srgbClr val="7030A0"/>
                </a:solidFill>
              </a:rPr>
              <a:t>Shakib</a:t>
            </a:r>
            <a:r>
              <a:rPr lang="en-US" sz="2200" b="1" i="1" dirty="0"/>
              <a:t>.</a:t>
            </a:r>
            <a:endParaRPr lang="en-US" sz="2200" b="1" i="1" dirty="0">
              <a:solidFill>
                <a:srgbClr val="FF0000"/>
              </a:solidFill>
              <a:cs typeface="SutonnyMJ" pitchFamily="2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6200" y="1447800"/>
            <a:ext cx="9067800" cy="3847207"/>
          </a:xfrm>
          <a:prstGeom prst="rect">
            <a:avLst/>
          </a:prstGeom>
          <a:ln w="19050">
            <a:solidFill>
              <a:srgbClr val="FF0066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</a:rPr>
              <a:t>Rule-05</a:t>
            </a:r>
            <a:endParaRPr lang="en-US" sz="3200" b="1" i="1" dirty="0"/>
          </a:p>
          <a:p>
            <a:r>
              <a:rPr lang="en-US" sz="3600" b="1" i="1" dirty="0"/>
              <a:t> </a:t>
            </a:r>
            <a:r>
              <a:rPr lang="en-US" sz="2800" b="1" i="1" u="sng" dirty="0"/>
              <a:t>Complement </a:t>
            </a:r>
            <a:r>
              <a:rPr lang="en-US" sz="2800" b="1" i="1" u="sng" dirty="0">
                <a:latin typeface="SutonnyMJ" pitchFamily="2" charset="0"/>
                <a:cs typeface="SutonnyMJ" pitchFamily="2" charset="0"/>
              </a:rPr>
              <a:t>wenxb</a:t>
            </a:r>
            <a:r>
              <a:rPr lang="en-US" sz="2800" b="1" i="1" u="sng" dirty="0"/>
              <a:t> Superlative Degree </a:t>
            </a:r>
            <a:r>
              <a:rPr lang="en-US" sz="2800" b="1" i="1" u="sng" dirty="0">
                <a:latin typeface="SutonnyMJ" pitchFamily="2" charset="0"/>
                <a:cs typeface="SutonnyMJ" pitchFamily="2" charset="0"/>
              </a:rPr>
              <a:t>‡_‡K</a:t>
            </a:r>
            <a:r>
              <a:rPr lang="en-US" sz="2800" b="1" i="1" u="sng" dirty="0"/>
              <a:t> Positive Degree:</a:t>
            </a:r>
            <a:endParaRPr lang="en-US" sz="2800" b="1" i="1" dirty="0"/>
          </a:p>
          <a:p>
            <a:r>
              <a:rPr lang="en-US" sz="2800" b="1" i="1" dirty="0">
                <a:solidFill>
                  <a:srgbClr val="FF0000"/>
                </a:solidFill>
              </a:rPr>
              <a:t>Superlative Sentence:</a:t>
            </a:r>
            <a:r>
              <a:rPr lang="en-US" sz="2800" b="1" i="1" dirty="0"/>
              <a:t> </a:t>
            </a:r>
            <a:r>
              <a:rPr lang="en-US" sz="2800" b="1" dirty="0">
                <a:solidFill>
                  <a:srgbClr val="7030A0"/>
                </a:solidFill>
              </a:rPr>
              <a:t>Shakib plays the best.</a:t>
            </a:r>
            <a:endParaRPr lang="en-US" sz="2800" b="1" i="1" dirty="0">
              <a:solidFill>
                <a:srgbClr val="7030A0"/>
              </a:solidFill>
            </a:endParaRPr>
          </a:p>
          <a:p>
            <a:pPr algn="just">
              <a:lnSpc>
                <a:spcPts val="4200"/>
              </a:lnSpc>
            </a:pPr>
            <a:r>
              <a:rPr lang="en-US" sz="2800" b="1" dirty="0">
                <a:solidFill>
                  <a:srgbClr val="00B050"/>
                </a:solidFill>
              </a:rPr>
              <a:t>No one else / Nothing else + verb + as + Positive Form  of Superlative degree + as+ Subject.</a:t>
            </a:r>
          </a:p>
          <a:p>
            <a:pPr algn="just">
              <a:lnSpc>
                <a:spcPts val="4200"/>
              </a:lnSpc>
            </a:pPr>
            <a:r>
              <a:rPr lang="en-US" sz="2600" b="1" i="1" dirty="0"/>
              <a:t>Positive structure: No one else + </a:t>
            </a:r>
            <a:r>
              <a:rPr lang="en-US" sz="2600" b="1" i="1" dirty="0">
                <a:solidFill>
                  <a:srgbClr val="7030A0"/>
                </a:solidFill>
              </a:rPr>
              <a:t>plays </a:t>
            </a:r>
            <a:r>
              <a:rPr lang="en-US" sz="2600" b="1" i="1" dirty="0"/>
              <a:t>+ so + </a:t>
            </a:r>
            <a:r>
              <a:rPr lang="en-US" sz="2600" b="1" i="1" dirty="0">
                <a:solidFill>
                  <a:srgbClr val="7030A0"/>
                </a:solidFill>
              </a:rPr>
              <a:t>good</a:t>
            </a:r>
            <a:r>
              <a:rPr lang="en-US" sz="2600" b="1" i="1" dirty="0"/>
              <a:t> + as+ </a:t>
            </a:r>
            <a:r>
              <a:rPr lang="en-US" sz="2600" b="1" i="1" dirty="0">
                <a:solidFill>
                  <a:srgbClr val="7030A0"/>
                </a:solidFill>
              </a:rPr>
              <a:t>Shakib</a:t>
            </a:r>
            <a:r>
              <a:rPr lang="en-US" sz="2600" b="1" i="1" dirty="0"/>
              <a:t>.</a:t>
            </a:r>
          </a:p>
          <a:p>
            <a:pPr>
              <a:lnSpc>
                <a:spcPts val="4200"/>
              </a:lnSpc>
            </a:pPr>
            <a:r>
              <a:rPr lang="en-US" sz="2800" b="1" i="1" dirty="0"/>
              <a:t>Positive: No one else </a:t>
            </a:r>
            <a:r>
              <a:rPr lang="en-US" sz="2800" b="1" i="1" dirty="0">
                <a:solidFill>
                  <a:srgbClr val="7030A0"/>
                </a:solidFill>
              </a:rPr>
              <a:t>plays </a:t>
            </a:r>
            <a:r>
              <a:rPr lang="en-US" sz="2800" b="1" i="1" dirty="0">
                <a:solidFill>
                  <a:schemeClr val="tx1"/>
                </a:solidFill>
              </a:rPr>
              <a:t>as</a:t>
            </a:r>
            <a:r>
              <a:rPr lang="en-US" sz="2800" b="1" i="1" dirty="0">
                <a:solidFill>
                  <a:srgbClr val="7030A0"/>
                </a:solidFill>
              </a:rPr>
              <a:t> good </a:t>
            </a:r>
            <a:r>
              <a:rPr lang="en-US" sz="2800" b="1" i="1" dirty="0">
                <a:solidFill>
                  <a:schemeClr val="tx1"/>
                </a:solidFill>
              </a:rPr>
              <a:t>as</a:t>
            </a:r>
            <a:r>
              <a:rPr lang="en-US" sz="2800" b="1" i="1" dirty="0">
                <a:solidFill>
                  <a:srgbClr val="7030A0"/>
                </a:solidFill>
              </a:rPr>
              <a:t> 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rgbClr val="7030A0"/>
                </a:solidFill>
              </a:rPr>
              <a:t>Shakib</a:t>
            </a:r>
            <a:r>
              <a:rPr lang="en-US" sz="2800" b="1" i="1" dirty="0"/>
              <a:t>.</a:t>
            </a:r>
            <a:endParaRPr lang="en-US" sz="2800" b="1" i="1" dirty="0">
              <a:solidFill>
                <a:srgbClr val="FF0000"/>
              </a:solidFill>
              <a:cs typeface="SutonnyMJ" pitchFamily="2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6200" y="1527830"/>
            <a:ext cx="9067800" cy="3806170"/>
          </a:xfrm>
          <a:prstGeom prst="rect">
            <a:avLst/>
          </a:prstGeom>
          <a:ln w="19050">
            <a:solidFill>
              <a:srgbClr val="FF0066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4000" b="1" i="1" dirty="0">
                <a:solidFill>
                  <a:srgbClr val="FF0000"/>
                </a:solidFill>
              </a:rPr>
              <a:t>Rule-06</a:t>
            </a:r>
            <a:endParaRPr lang="en-US" sz="3200" b="1" i="1" dirty="0"/>
          </a:p>
          <a:p>
            <a:pPr>
              <a:lnSpc>
                <a:spcPts val="3500"/>
              </a:lnSpc>
            </a:pPr>
            <a:r>
              <a:rPr lang="en-US" sz="3600" b="1" i="1" dirty="0"/>
              <a:t> </a:t>
            </a:r>
            <a:r>
              <a:rPr lang="en-US" sz="2400" b="1" i="1" u="sng" dirty="0"/>
              <a:t>Of all  </a:t>
            </a:r>
            <a:r>
              <a:rPr lang="en-US" sz="2400" b="1" i="1" u="sng" dirty="0">
                <a:latin typeface="SutonnyMJ" pitchFamily="2" charset="0"/>
                <a:cs typeface="SutonnyMJ" pitchFamily="2" charset="0"/>
              </a:rPr>
              <a:t>hy³ </a:t>
            </a:r>
            <a:r>
              <a:rPr lang="en-US" sz="2400" b="1" i="1" u="sng" dirty="0"/>
              <a:t>Negative Superlative Degree to Positive Degree: </a:t>
            </a:r>
            <a:endParaRPr lang="en-US" sz="2400" b="1" i="1" dirty="0"/>
          </a:p>
          <a:p>
            <a:pPr algn="just"/>
            <a:r>
              <a:rPr lang="en-US" sz="2800" b="1" i="1" dirty="0">
                <a:solidFill>
                  <a:srgbClr val="FF0000"/>
                </a:solidFill>
              </a:rPr>
              <a:t>Superlative Sentence: </a:t>
            </a:r>
            <a:r>
              <a:rPr lang="en-US" sz="2800" b="1" dirty="0">
                <a:solidFill>
                  <a:srgbClr val="7030A0"/>
                </a:solidFill>
              </a:rPr>
              <a:t>Joy is not the tallest of all boys in the class.</a:t>
            </a:r>
            <a:r>
              <a:rPr lang="en-US" sz="2800" b="1" i="1" dirty="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en-US" sz="2400" b="1" dirty="0">
                <a:solidFill>
                  <a:srgbClr val="00B050"/>
                </a:solidFill>
              </a:rPr>
              <a:t>Some other + After-portion of ‘Of all’+ Plural form of  Verb + the least + as +  Positive Form  of Superlative degree + as+ Subject.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Positive structure:</a:t>
            </a:r>
            <a:r>
              <a:rPr lang="en-US" sz="2800" b="1" dirty="0"/>
              <a:t> Some other + </a:t>
            </a:r>
            <a:r>
              <a:rPr lang="en-US" sz="2800" b="1" dirty="0">
                <a:solidFill>
                  <a:srgbClr val="7030A0"/>
                </a:solidFill>
              </a:rPr>
              <a:t>boys in the class</a:t>
            </a:r>
            <a:r>
              <a:rPr lang="en-US" sz="2800" b="1" dirty="0"/>
              <a:t>+ </a:t>
            </a:r>
            <a:r>
              <a:rPr lang="en-US" sz="2800" b="1" dirty="0">
                <a:solidFill>
                  <a:srgbClr val="7030A0"/>
                </a:solidFill>
              </a:rPr>
              <a:t>are</a:t>
            </a:r>
            <a:r>
              <a:rPr lang="en-US" sz="2800" b="1" dirty="0"/>
              <a:t> + the least + as +  </a:t>
            </a:r>
            <a:r>
              <a:rPr lang="en-US" sz="2800" b="1" dirty="0">
                <a:solidFill>
                  <a:srgbClr val="7030A0"/>
                </a:solidFill>
              </a:rPr>
              <a:t>tall </a:t>
            </a:r>
            <a:r>
              <a:rPr lang="en-US" sz="2800" b="1" dirty="0"/>
              <a:t> + as + </a:t>
            </a:r>
            <a:r>
              <a:rPr lang="en-US" sz="2800" b="1" dirty="0">
                <a:solidFill>
                  <a:srgbClr val="7030A0"/>
                </a:solidFill>
              </a:rPr>
              <a:t>Joy.</a:t>
            </a:r>
          </a:p>
          <a:p>
            <a:r>
              <a:rPr lang="en-US" sz="2300" b="1" dirty="0">
                <a:solidFill>
                  <a:srgbClr val="7030A0"/>
                </a:solidFill>
              </a:rPr>
              <a:t>Positive: </a:t>
            </a:r>
            <a:r>
              <a:rPr lang="en-US" sz="2300" b="1" dirty="0"/>
              <a:t>Some other boys</a:t>
            </a:r>
            <a:r>
              <a:rPr lang="en-US" sz="2300" b="1" dirty="0">
                <a:solidFill>
                  <a:srgbClr val="7030A0"/>
                </a:solidFill>
              </a:rPr>
              <a:t> in the class</a:t>
            </a:r>
            <a:r>
              <a:rPr lang="en-US" sz="2300" b="1" dirty="0"/>
              <a:t> </a:t>
            </a:r>
            <a:r>
              <a:rPr lang="en-US" sz="2300" b="1" dirty="0">
                <a:solidFill>
                  <a:srgbClr val="7030A0"/>
                </a:solidFill>
              </a:rPr>
              <a:t>are</a:t>
            </a:r>
            <a:r>
              <a:rPr lang="en-US" sz="2300" b="1" dirty="0"/>
              <a:t> the least as </a:t>
            </a:r>
            <a:r>
              <a:rPr lang="en-US" sz="2300" b="1" dirty="0">
                <a:solidFill>
                  <a:srgbClr val="7030A0"/>
                </a:solidFill>
              </a:rPr>
              <a:t>tall </a:t>
            </a:r>
            <a:r>
              <a:rPr lang="en-US" sz="2300" b="1" dirty="0"/>
              <a:t>as </a:t>
            </a:r>
            <a:r>
              <a:rPr lang="en-US" sz="2300" b="1" dirty="0">
                <a:solidFill>
                  <a:srgbClr val="7030A0"/>
                </a:solidFill>
              </a:rPr>
              <a:t>Joy.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62580"/>
            <a:ext cx="5638800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7030A0"/>
                </a:solidFill>
              </a:rPr>
              <a:t>Rules of transforming from 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7030A0"/>
                </a:solidFill>
              </a:rPr>
              <a:t>Superlative to Positive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76200" y="1447801"/>
            <a:ext cx="9067800" cy="4157548"/>
          </a:xfrm>
          <a:prstGeom prst="rect">
            <a:avLst/>
          </a:prstGeom>
          <a:ln w="19050">
            <a:solidFill>
              <a:srgbClr val="FF0066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4000" b="1" i="1" dirty="0">
                <a:solidFill>
                  <a:srgbClr val="FF0000"/>
                </a:solidFill>
              </a:rPr>
              <a:t>Rule-07</a:t>
            </a:r>
            <a:endParaRPr lang="en-US" sz="3200" b="1" i="1" dirty="0"/>
          </a:p>
          <a:p>
            <a:pPr>
              <a:lnSpc>
                <a:spcPts val="2880"/>
              </a:lnSpc>
            </a:pPr>
            <a:r>
              <a:rPr lang="en-US" sz="3600" b="1" i="1" dirty="0"/>
              <a:t> </a:t>
            </a:r>
            <a:r>
              <a:rPr lang="en-US" sz="2600" b="1" i="1" u="sng" dirty="0"/>
              <a:t>One of  </a:t>
            </a:r>
            <a:r>
              <a:rPr lang="en-US" sz="2600" b="1" i="1" u="sng" dirty="0">
                <a:latin typeface="SutonnyMJ" pitchFamily="2" charset="0"/>
                <a:cs typeface="SutonnyMJ" pitchFamily="2" charset="0"/>
              </a:rPr>
              <a:t>hy³ </a:t>
            </a:r>
            <a:r>
              <a:rPr lang="en-US" sz="2600" b="1" i="1" u="sng" dirty="0"/>
              <a:t>Negative Superlative Degree to Positive Degree: </a:t>
            </a:r>
            <a:endParaRPr lang="en-US" sz="2600" b="1" i="1" dirty="0"/>
          </a:p>
          <a:p>
            <a:pPr>
              <a:lnSpc>
                <a:spcPts val="4000"/>
              </a:lnSpc>
            </a:pPr>
            <a:r>
              <a:rPr lang="en-US" sz="2200" b="1" i="1" dirty="0">
                <a:solidFill>
                  <a:srgbClr val="FF0000"/>
                </a:solidFill>
              </a:rPr>
              <a:t>Superlative Sentence:</a:t>
            </a:r>
            <a:r>
              <a:rPr lang="en-US" sz="2200" b="1" i="1" dirty="0"/>
              <a:t> </a:t>
            </a:r>
            <a:r>
              <a:rPr lang="en-US" sz="2200" b="1" dirty="0">
                <a:solidFill>
                  <a:srgbClr val="7030A0"/>
                </a:solidFill>
              </a:rPr>
              <a:t>Ornab is not one of the cleverest boys in the group.</a:t>
            </a:r>
            <a:endParaRPr lang="en-US" sz="2200" b="1" i="1" dirty="0">
              <a:solidFill>
                <a:srgbClr val="7030A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en-US" sz="2400" b="1" dirty="0">
                <a:solidFill>
                  <a:srgbClr val="00B050"/>
                </a:solidFill>
              </a:rPr>
              <a:t>Subject + Negative form of Verb + so + Positive Form  of Superlative degree + as + some other + After-portion of  Superlative degree.</a:t>
            </a:r>
          </a:p>
          <a:p>
            <a:pPr algn="just">
              <a:lnSpc>
                <a:spcPts val="4000"/>
              </a:lnSpc>
            </a:pPr>
            <a:r>
              <a:rPr lang="en-US" sz="2400" b="1" i="1" dirty="0"/>
              <a:t>Positive structure: </a:t>
            </a:r>
            <a:r>
              <a:rPr lang="en-US" sz="2400" b="1" i="1" dirty="0">
                <a:solidFill>
                  <a:srgbClr val="7030A0"/>
                </a:solidFill>
              </a:rPr>
              <a:t>Ornab</a:t>
            </a:r>
            <a:r>
              <a:rPr lang="en-US" sz="2400" b="1" i="1" dirty="0"/>
              <a:t>+ </a:t>
            </a:r>
            <a:r>
              <a:rPr lang="en-US" sz="2400" b="1" i="1" dirty="0">
                <a:solidFill>
                  <a:srgbClr val="7030A0"/>
                </a:solidFill>
              </a:rPr>
              <a:t>is not</a:t>
            </a:r>
            <a:r>
              <a:rPr lang="en-US" sz="2400" b="1" i="1" dirty="0"/>
              <a:t> + so/as+ </a:t>
            </a:r>
            <a:r>
              <a:rPr lang="en-US" sz="2400" b="1" i="1" dirty="0">
                <a:solidFill>
                  <a:srgbClr val="7030A0"/>
                </a:solidFill>
              </a:rPr>
              <a:t>clever</a:t>
            </a:r>
            <a:r>
              <a:rPr lang="en-US" sz="2400" b="1" i="1" dirty="0"/>
              <a:t> + as+ some other</a:t>
            </a:r>
            <a:r>
              <a:rPr lang="en-US" sz="2400" b="1" i="1" dirty="0">
                <a:solidFill>
                  <a:srgbClr val="7030A0"/>
                </a:solidFill>
              </a:rPr>
              <a:t> boys in the group</a:t>
            </a:r>
            <a:r>
              <a:rPr lang="en-US" sz="2400" b="1" i="1" dirty="0"/>
              <a:t>.</a:t>
            </a:r>
          </a:p>
          <a:p>
            <a:pPr algn="just">
              <a:lnSpc>
                <a:spcPts val="4000"/>
              </a:lnSpc>
            </a:pPr>
            <a:r>
              <a:rPr lang="en-US" sz="2400" b="1" i="1" dirty="0"/>
              <a:t>Positive: </a:t>
            </a:r>
            <a:r>
              <a:rPr lang="en-US" sz="2400" b="1" i="1" dirty="0">
                <a:solidFill>
                  <a:srgbClr val="7030A0"/>
                </a:solidFill>
              </a:rPr>
              <a:t>Ornab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rgbClr val="7030A0"/>
                </a:solidFill>
              </a:rPr>
              <a:t>is not</a:t>
            </a:r>
            <a:r>
              <a:rPr lang="en-US" sz="2400" b="1" i="1" dirty="0"/>
              <a:t> so/as </a:t>
            </a:r>
            <a:r>
              <a:rPr lang="en-US" sz="2400" b="1" i="1" dirty="0">
                <a:solidFill>
                  <a:srgbClr val="7030A0"/>
                </a:solidFill>
              </a:rPr>
              <a:t>clever</a:t>
            </a:r>
            <a:r>
              <a:rPr lang="en-US" sz="2400" b="1" i="1" dirty="0"/>
              <a:t> as some other</a:t>
            </a:r>
            <a:r>
              <a:rPr lang="en-US" sz="2400" b="1" i="1" dirty="0">
                <a:solidFill>
                  <a:srgbClr val="7030A0"/>
                </a:solidFill>
              </a:rPr>
              <a:t> boys in the group</a:t>
            </a:r>
            <a:r>
              <a:rPr lang="en-US" sz="2400" b="1" i="1" dirty="0"/>
              <a:t>. </a:t>
            </a:r>
            <a:endParaRPr lang="en-US" sz="2400" b="1" i="1" dirty="0">
              <a:solidFill>
                <a:srgbClr val="FF0000"/>
              </a:solidFill>
              <a:cs typeface="SutonnyMJ" pitchFamily="2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6200" y="1447800"/>
            <a:ext cx="9067800" cy="4143698"/>
          </a:xfrm>
          <a:prstGeom prst="rect">
            <a:avLst/>
          </a:prstGeom>
          <a:ln w="19050">
            <a:solidFill>
              <a:srgbClr val="FF0066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3700"/>
              </a:lnSpc>
            </a:pPr>
            <a:r>
              <a:rPr lang="en-US" sz="4000" b="1" i="1" dirty="0">
                <a:solidFill>
                  <a:srgbClr val="FF0000"/>
                </a:solidFill>
              </a:rPr>
              <a:t>Rule-08</a:t>
            </a:r>
            <a:endParaRPr lang="en-US" sz="3200" b="1" i="1" dirty="0"/>
          </a:p>
          <a:p>
            <a:pPr>
              <a:lnSpc>
                <a:spcPts val="3700"/>
              </a:lnSpc>
            </a:pPr>
            <a:r>
              <a:rPr lang="en-US" sz="3600" b="1" i="1" dirty="0"/>
              <a:t> </a:t>
            </a:r>
            <a:r>
              <a:rPr lang="en-US" sz="2800" b="1" i="1" u="sng" dirty="0"/>
              <a:t>Negative Plain Superlative Degree to Positive Degree: </a:t>
            </a:r>
            <a:endParaRPr lang="en-US" sz="2800" b="1" i="1" dirty="0"/>
          </a:p>
          <a:p>
            <a:pPr algn="just">
              <a:lnSpc>
                <a:spcPct val="120000"/>
              </a:lnSpc>
            </a:pPr>
            <a:r>
              <a:rPr lang="en-US" sz="2500" b="1" i="1" dirty="0">
                <a:solidFill>
                  <a:srgbClr val="FF0000"/>
                </a:solidFill>
              </a:rPr>
              <a:t>Superlative Sentence: </a:t>
            </a:r>
            <a:r>
              <a:rPr lang="en-US" sz="2500" b="1" dirty="0">
                <a:solidFill>
                  <a:srgbClr val="7030A0"/>
                </a:solidFill>
              </a:rPr>
              <a:t>Orjan is not the smallest boy in the class.</a:t>
            </a:r>
            <a:r>
              <a:rPr lang="en-US" sz="2500" b="1" i="1" dirty="0">
                <a:solidFill>
                  <a:srgbClr val="7030A0"/>
                </a:solidFill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Some other + Plural form of after-portion of Superlative degree + Plural form of  Verb + the least + as +  Positive Form  of Superlative degree + as+ Subject.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Positive structure:</a:t>
            </a:r>
            <a:r>
              <a:rPr lang="en-US" sz="2400" b="1" dirty="0"/>
              <a:t> Some other + </a:t>
            </a:r>
            <a:r>
              <a:rPr lang="en-US" sz="2400" b="1" dirty="0">
                <a:solidFill>
                  <a:srgbClr val="7030A0"/>
                </a:solidFill>
              </a:rPr>
              <a:t>boys in the class</a:t>
            </a:r>
            <a:r>
              <a:rPr lang="en-US" sz="2400" b="1" dirty="0"/>
              <a:t>+ </a:t>
            </a:r>
            <a:r>
              <a:rPr lang="en-US" sz="2400" b="1" dirty="0">
                <a:solidFill>
                  <a:srgbClr val="7030A0"/>
                </a:solidFill>
              </a:rPr>
              <a:t>are</a:t>
            </a:r>
            <a:r>
              <a:rPr lang="en-US" sz="2400" b="1" dirty="0"/>
              <a:t> + the least + as +  </a:t>
            </a:r>
            <a:r>
              <a:rPr lang="en-US" sz="2400" b="1" dirty="0">
                <a:solidFill>
                  <a:srgbClr val="7030A0"/>
                </a:solidFill>
              </a:rPr>
              <a:t>small </a:t>
            </a:r>
            <a:r>
              <a:rPr lang="en-US" sz="2400" b="1" dirty="0"/>
              <a:t> + as + </a:t>
            </a:r>
            <a:r>
              <a:rPr lang="en-US" sz="2400" b="1" dirty="0">
                <a:solidFill>
                  <a:srgbClr val="7030A0"/>
                </a:solidFill>
              </a:rPr>
              <a:t>Orjan.</a:t>
            </a:r>
          </a:p>
          <a:p>
            <a:pPr algn="just">
              <a:lnSpc>
                <a:spcPct val="120000"/>
              </a:lnSpc>
            </a:pPr>
            <a:r>
              <a:rPr lang="en-US" sz="2300" b="1" dirty="0">
                <a:solidFill>
                  <a:srgbClr val="7030A0"/>
                </a:solidFill>
              </a:rPr>
              <a:t>Positive: </a:t>
            </a:r>
            <a:r>
              <a:rPr lang="en-US" sz="2300" b="1" dirty="0"/>
              <a:t>Some other boys</a:t>
            </a:r>
            <a:r>
              <a:rPr lang="en-US" sz="2300" b="1" dirty="0">
                <a:solidFill>
                  <a:srgbClr val="7030A0"/>
                </a:solidFill>
              </a:rPr>
              <a:t> in the class</a:t>
            </a:r>
            <a:r>
              <a:rPr lang="en-US" sz="2300" b="1" dirty="0"/>
              <a:t> </a:t>
            </a:r>
            <a:r>
              <a:rPr lang="en-US" sz="2300" b="1" dirty="0">
                <a:solidFill>
                  <a:srgbClr val="7030A0"/>
                </a:solidFill>
              </a:rPr>
              <a:t>are</a:t>
            </a:r>
            <a:r>
              <a:rPr lang="en-US" sz="2300" b="1" dirty="0"/>
              <a:t> the least as </a:t>
            </a:r>
            <a:r>
              <a:rPr lang="en-US" sz="2300" b="1" dirty="0">
                <a:solidFill>
                  <a:srgbClr val="7030A0"/>
                </a:solidFill>
              </a:rPr>
              <a:t>small </a:t>
            </a:r>
            <a:r>
              <a:rPr lang="en-US" sz="2300" b="1" dirty="0"/>
              <a:t>as </a:t>
            </a:r>
            <a:r>
              <a:rPr lang="en-US" sz="2300" b="1" dirty="0">
                <a:solidFill>
                  <a:srgbClr val="7030A0"/>
                </a:solidFill>
              </a:rPr>
              <a:t>Orjan.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399" y="76200"/>
            <a:ext cx="8077201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7030A0"/>
                </a:solidFill>
              </a:rPr>
              <a:t>Rules of transforming from Superlative to Positive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1" y="1590548"/>
          <a:ext cx="8305799" cy="2627122"/>
        </p:xfrm>
        <a:graphic>
          <a:graphicData uri="http://schemas.openxmlformats.org/drawingml/2006/table">
            <a:tbl>
              <a:tblPr/>
              <a:tblGrid>
                <a:gridCol w="510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6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0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haroni"/>
                          <a:ea typeface="Calibri"/>
                          <a:cs typeface="Vrinda"/>
                        </a:rPr>
                        <a:t>SL</a:t>
                      </a:r>
                      <a:endParaRPr lang="en-US" sz="12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haroni"/>
                          <a:ea typeface="Calibri"/>
                          <a:cs typeface="Vrinda"/>
                        </a:rPr>
                        <a:t>Superlative</a:t>
                      </a:r>
                      <a:endPara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Aharoni"/>
                          <a:ea typeface="Calibri"/>
                          <a:cs typeface="Vrinda"/>
                        </a:rPr>
                        <a:t>Positive </a:t>
                      </a: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haroni"/>
                        </a:rPr>
                        <a:t>01</a:t>
                      </a:r>
                      <a:endParaRPr lang="en-US" sz="12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Plain Superlative</a:t>
                      </a:r>
                      <a:endPara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Aharoni"/>
                          <a:ea typeface="Calibri"/>
                          <a:cs typeface="Vrinda"/>
                        </a:rPr>
                        <a:t>No other-----as/so-----as</a:t>
                      </a: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3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haroni"/>
                        </a:rPr>
                        <a:t>02</a:t>
                      </a:r>
                      <a:endParaRPr lang="en-US" sz="12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Of all 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SutonnyMJ"/>
                          <a:ea typeface="Calibri"/>
                          <a:cs typeface="SutonnyMJ"/>
                        </a:rPr>
                        <a:t>hy³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Superlative </a:t>
                      </a:r>
                      <a:endPara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Aharoni"/>
                          <a:ea typeface="Calibri"/>
                          <a:cs typeface="Vrinda"/>
                        </a:rPr>
                        <a:t>No other-----as/so-----as</a:t>
                      </a: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3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haroni"/>
                        </a:rPr>
                        <a:t>03</a:t>
                      </a:r>
                      <a:endParaRPr lang="en-US" sz="12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Of any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SutonnyMJ"/>
                          <a:ea typeface="Calibri"/>
                          <a:cs typeface="SutonnyMJ"/>
                        </a:rPr>
                        <a:t>hy³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Superlative </a:t>
                      </a:r>
                      <a:endPara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Aharoni"/>
                          <a:ea typeface="Calibri"/>
                          <a:cs typeface="Vrinda"/>
                        </a:rPr>
                        <a:t>No other-----as/so-----as</a:t>
                      </a: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3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haroni"/>
                        </a:rPr>
                        <a:t>04</a:t>
                      </a:r>
                      <a:endParaRPr lang="en-US" sz="12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One Of 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SutonnyMJ"/>
                          <a:ea typeface="Calibri"/>
                          <a:cs typeface="SutonnyMJ"/>
                        </a:rPr>
                        <a:t>hy³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Superlative </a:t>
                      </a:r>
                      <a:endPara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Aharoni"/>
                          <a:ea typeface="Calibri"/>
                          <a:cs typeface="Vrinda"/>
                        </a:rPr>
                        <a:t>Very few-----as/so-----as</a:t>
                      </a: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3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Calibri"/>
                          <a:cs typeface="Vrinda"/>
                        </a:rPr>
                        <a:t>05</a:t>
                      </a:r>
                      <a:endParaRPr lang="en-US" sz="12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Complement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SutonnyMJ"/>
                          <a:ea typeface="Calibri"/>
                          <a:cs typeface="SutonnyMJ"/>
                        </a:rPr>
                        <a:t>wenxb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Superlative</a:t>
                      </a:r>
                      <a:endPara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Aharoni"/>
                          <a:ea typeface="Calibri"/>
                          <a:cs typeface="Vrinda"/>
                        </a:rPr>
                        <a:t>Nothing/None else-----as/so-----as</a:t>
                      </a: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06</a:t>
                      </a:r>
                      <a:endParaRPr lang="en-US" sz="12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SutonnyMJ"/>
                        </a:rPr>
                        <a:t>Negative Plain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Superlative </a:t>
                      </a:r>
                      <a:endPara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Aharoni"/>
                          <a:ea typeface="Calibri"/>
                          <a:cs typeface="Vrinda"/>
                        </a:rPr>
                        <a:t>Some other-----the least as/so-----as</a:t>
                      </a: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3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07</a:t>
                      </a:r>
                      <a:endParaRPr lang="en-US" sz="12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Of all 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SutonnyMJ"/>
                          <a:ea typeface="Calibri"/>
                          <a:cs typeface="SutonnyMJ"/>
                        </a:rPr>
                        <a:t>hy³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SutonnyMJ"/>
                        </a:rPr>
                        <a:t>Negative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Superlative </a:t>
                      </a:r>
                      <a:endPara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Aharoni"/>
                          <a:ea typeface="Calibri"/>
                          <a:cs typeface="Vrinda"/>
                        </a:rPr>
                        <a:t>Some other-----the least as/so-----as</a:t>
                      </a: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3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08</a:t>
                      </a:r>
                      <a:endParaRPr lang="en-US" sz="12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One of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SutonnyMJ"/>
                          <a:ea typeface="Calibri"/>
                          <a:cs typeface="SutonnyMJ"/>
                        </a:rPr>
                        <a:t>hy³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SutonnyMJ"/>
                        </a:rPr>
                        <a:t>Negative </a:t>
                      </a:r>
                      <a:r>
                        <a:rPr lang="en-US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Vrinda"/>
                        </a:rPr>
                        <a:t>Superlative</a:t>
                      </a:r>
                      <a:endPara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Aharoni"/>
                          <a:ea typeface="Calibri"/>
                          <a:cs typeface="Vrinda"/>
                        </a:rPr>
                        <a:t>Not as/so-----as + some other</a:t>
                      </a: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416" marR="62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4419600"/>
            <a:ext cx="9144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endParaRPr lang="en-US" sz="8000" b="1" i="1" dirty="0">
              <a:solidFill>
                <a:srgbClr val="FF0000"/>
              </a:solidFill>
            </a:endParaRPr>
          </a:p>
          <a:p>
            <a:r>
              <a:rPr lang="en-US" sz="6200" b="1" i="1" dirty="0"/>
              <a:t> </a:t>
            </a:r>
            <a:r>
              <a:rPr lang="en-US" sz="6200" b="1" dirty="0">
                <a:solidFill>
                  <a:srgbClr val="C00000"/>
                </a:solidFill>
              </a:rPr>
              <a:t>Note: 1. </a:t>
            </a:r>
            <a:r>
              <a:rPr lang="en-US" sz="5100" b="1" dirty="0">
                <a:solidFill>
                  <a:srgbClr val="C00000"/>
                </a:solidFill>
              </a:rPr>
              <a:t>No other, of any </a:t>
            </a:r>
            <a:r>
              <a:rPr lang="en-US" sz="51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Gi c‡i mvavibZ</a:t>
            </a:r>
            <a:r>
              <a:rPr lang="en-US" sz="5100" b="1" dirty="0">
                <a:solidFill>
                  <a:srgbClr val="C00000"/>
                </a:solidFill>
              </a:rPr>
              <a:t> Singular word </a:t>
            </a:r>
            <a:r>
              <a:rPr lang="en-US" sz="51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e‡m|</a:t>
            </a:r>
            <a:endParaRPr lang="en-US" sz="62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200" b="1" dirty="0">
                <a:solidFill>
                  <a:srgbClr val="C00000"/>
                </a:solidFill>
              </a:rPr>
              <a:t>              </a:t>
            </a:r>
            <a:r>
              <a:rPr lang="en-US" sz="5000" b="1" dirty="0">
                <a:solidFill>
                  <a:srgbClr val="C00000"/>
                </a:solidFill>
              </a:rPr>
              <a:t>2. One of, Of all, Very few </a:t>
            </a:r>
            <a:r>
              <a:rPr lang="en-US" sz="5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5000" b="1" dirty="0">
                <a:solidFill>
                  <a:srgbClr val="C00000"/>
                </a:solidFill>
              </a:rPr>
              <a:t> some other </a:t>
            </a:r>
            <a:r>
              <a:rPr lang="en-US" sz="5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Gi c‡i me©`v</a:t>
            </a:r>
            <a:r>
              <a:rPr lang="en-US" sz="5000" b="1" dirty="0">
                <a:solidFill>
                  <a:srgbClr val="C00000"/>
                </a:solidFill>
              </a:rPr>
              <a:t> Plural word </a:t>
            </a:r>
            <a:r>
              <a:rPr lang="en-US" sz="50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e‡m| </a:t>
            </a:r>
          </a:p>
          <a:p>
            <a:pPr>
              <a:lnSpc>
                <a:spcPct val="170000"/>
              </a:lnSpc>
            </a:pPr>
            <a:r>
              <a:rPr lang="en-US" sz="6200" b="1" i="1" dirty="0">
                <a:solidFill>
                  <a:srgbClr val="C00000"/>
                </a:solidFill>
              </a:rPr>
              <a:t> </a:t>
            </a:r>
            <a:endParaRPr lang="en-US" sz="6200" b="1" i="1" dirty="0">
              <a:solidFill>
                <a:srgbClr val="C00000"/>
              </a:solidFill>
              <a:cs typeface="SutonnyMJ" pitchFamily="2" charset="0"/>
            </a:endParaRPr>
          </a:p>
          <a:p>
            <a:pPr>
              <a:lnSpc>
                <a:spcPct val="120000"/>
              </a:lnSpc>
            </a:pPr>
            <a:endParaRPr lang="en-US" sz="9600" b="1" i="1" dirty="0">
              <a:solidFill>
                <a:srgbClr val="FF0000"/>
              </a:solidFill>
              <a:cs typeface="SutonnyMJ" pitchFamily="2" charset="0"/>
            </a:endParaRPr>
          </a:p>
          <a:p>
            <a:pPr>
              <a:lnSpc>
                <a:spcPct val="120000"/>
              </a:lnSpc>
            </a:pPr>
            <a:endParaRPr lang="en-US" sz="7200" b="1" dirty="0">
              <a:solidFill>
                <a:srgbClr val="FF0000"/>
              </a:solidFill>
              <a:cs typeface="SutonnyMJ" pitchFamily="2" charset="0"/>
            </a:endParaRPr>
          </a:p>
          <a:p>
            <a:endParaRPr lang="en-US" sz="4900" b="1" dirty="0"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152400"/>
            <a:ext cx="80772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/>
              <a:t>Class work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762000"/>
            <a:ext cx="89154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en-US" sz="11100" dirty="0">
                <a:solidFill>
                  <a:srgbClr val="216BFF"/>
                </a:solidFill>
                <a:latin typeface="+mj-lt"/>
                <a:ea typeface="+mj-ea"/>
                <a:cs typeface="+mj-cs"/>
              </a:rPr>
              <a:t>Open your writing pad and do the exercise: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en-US" sz="80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1. </a:t>
            </a:r>
            <a:r>
              <a:rPr lang="en-US" sz="8000" b="1" dirty="0"/>
              <a:t>Abdul is the strongest boy in the team.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en-US" sz="80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8000" b="1" dirty="0"/>
              <a:t>Chattogram is one of the richest towns in Bangladesh.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en-US" sz="80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 </a:t>
            </a:r>
            <a:r>
              <a:rPr lang="en-US" sz="8000" b="1" dirty="0"/>
              <a:t>Iron is the most useful of all metals.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en-US" sz="80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4. </a:t>
            </a:r>
            <a:r>
              <a:rPr lang="en-US" sz="8000" b="1" dirty="0"/>
              <a:t>It burns the prettiest of any wood.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en-US" sz="80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5.</a:t>
            </a:r>
            <a:r>
              <a:rPr lang="en-US" sz="8000" b="1" dirty="0"/>
              <a:t> Truthfulness is the greatest. </a:t>
            </a:r>
          </a:p>
          <a:p>
            <a:pPr marL="0" lvl="2">
              <a:lnSpc>
                <a:spcPct val="120000"/>
              </a:lnSpc>
              <a:spcBef>
                <a:spcPct val="0"/>
              </a:spcBef>
            </a:pPr>
            <a:r>
              <a:rPr lang="en-US" sz="80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6. </a:t>
            </a:r>
            <a:r>
              <a:rPr lang="en-US" sz="8000" b="1" dirty="0"/>
              <a:t>Barisal is not the largest of all towns in Bangladesh.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en-US" sz="80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7. </a:t>
            </a:r>
            <a:r>
              <a:rPr lang="en-US" sz="8000" b="1" dirty="0"/>
              <a:t>Rana is not one of the smartest boys in the class.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en-US" sz="80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8. </a:t>
            </a:r>
            <a:r>
              <a:rPr lang="en-US" sz="8000" b="1" dirty="0"/>
              <a:t>January is not the coldest month in Bangladesh.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8000" b="1" dirty="0"/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657600"/>
            <a:ext cx="861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Answers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01. No other boy in the team </a:t>
            </a:r>
            <a:r>
              <a:rPr lang="en-US" b="1">
                <a:solidFill>
                  <a:srgbClr val="FF0000"/>
                </a:solidFill>
              </a:rPr>
              <a:t>is as </a:t>
            </a:r>
            <a:r>
              <a:rPr lang="en-US" b="1" dirty="0">
                <a:solidFill>
                  <a:srgbClr val="FF0000"/>
                </a:solidFill>
              </a:rPr>
              <a:t>strong as Abdul.</a:t>
            </a:r>
          </a:p>
          <a:p>
            <a:r>
              <a:rPr lang="en-US" b="1" dirty="0">
                <a:solidFill>
                  <a:srgbClr val="FF0000"/>
                </a:solidFill>
              </a:rPr>
              <a:t>02. Very few  towns in Bangladesh are as rich as Chattogram.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03. No other metal is as useful as iron.  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04. No other wood burns as pretty as it.  </a:t>
            </a:r>
          </a:p>
          <a:p>
            <a:r>
              <a:rPr lang="en-US" b="1" dirty="0">
                <a:solidFill>
                  <a:srgbClr val="FF0000"/>
                </a:solidFill>
              </a:rPr>
              <a:t>05. Nothing else is as great as truthfulness.</a:t>
            </a:r>
          </a:p>
          <a:p>
            <a:r>
              <a:rPr lang="en-US" b="1" dirty="0">
                <a:solidFill>
                  <a:srgbClr val="FF0000"/>
                </a:solidFill>
              </a:rPr>
              <a:t>06. Some other towns in Bangladesh are the least as large as Barisal.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07. Rana is not so smart as some other boys in the class.</a:t>
            </a:r>
          </a:p>
          <a:p>
            <a:r>
              <a:rPr lang="en-US" b="1" dirty="0">
                <a:solidFill>
                  <a:srgbClr val="FF0000"/>
                </a:solidFill>
              </a:rPr>
              <a:t>08. Some other months in Bangladesh are the least as cold as January.</a:t>
            </a:r>
          </a:p>
        </p:txBody>
      </p:sp>
    </p:spTree>
    <p:extLst>
      <p:ext uri="{BB962C8B-B14F-4D97-AF65-F5344CB8AC3E}">
        <p14:creationId xmlns:p14="http://schemas.microsoft.com/office/powerpoint/2010/main" val="338929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:\DC Image\DC image\Animated image\graphics-hot-air-balloon-50148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533400"/>
            <a:ext cx="4952999" cy="1219199"/>
          </a:xfrm>
          <a:prstGeom prst="rect">
            <a:avLst/>
          </a:prstGeom>
          <a:noFill/>
        </p:spPr>
      </p:pic>
      <p:pic>
        <p:nvPicPr>
          <p:cNvPr id="3" name="Picture 2" descr="E:\DC Image\DC image\Animated image\graphics-hot-air-balloon-50148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4952999" cy="1219199"/>
          </a:xfrm>
          <a:prstGeom prst="rect">
            <a:avLst/>
          </a:prstGeom>
          <a:noFill/>
        </p:spPr>
      </p:pic>
      <p:pic>
        <p:nvPicPr>
          <p:cNvPr id="4" name="Picture 2" descr="E:\DC Image\DC image\Animated image\graphics-hot-air-balloon-50148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96479">
            <a:off x="2667000" y="1447800"/>
            <a:ext cx="4952999" cy="1219199"/>
          </a:xfrm>
          <a:prstGeom prst="rect">
            <a:avLst/>
          </a:prstGeom>
          <a:noFill/>
        </p:spPr>
      </p:pic>
      <p:pic>
        <p:nvPicPr>
          <p:cNvPr id="5" name="Picture 2" descr="E:\DC Image\DC image\Animated image\graphics-hot-air-balloon-50148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34873">
            <a:off x="0" y="2895600"/>
            <a:ext cx="4952999" cy="1219199"/>
          </a:xfrm>
          <a:prstGeom prst="rect">
            <a:avLst/>
          </a:prstGeom>
          <a:noFill/>
        </p:spPr>
      </p:pic>
      <p:pic>
        <p:nvPicPr>
          <p:cNvPr id="17411" name="Picture 3" descr="E:\DC Image\DC image\Animated image\colored-butterfly-source_i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533400"/>
            <a:ext cx="1905000" cy="1857375"/>
          </a:xfrm>
          <a:prstGeom prst="rect">
            <a:avLst/>
          </a:prstGeom>
          <a:noFill/>
        </p:spPr>
      </p:pic>
      <p:pic>
        <p:nvPicPr>
          <p:cNvPr id="7" name="Picture 3" descr="E:\DC Image\DC image\Animated image\colored-butterfly-source_i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743200"/>
            <a:ext cx="1905000" cy="1857375"/>
          </a:xfrm>
          <a:prstGeom prst="rect">
            <a:avLst/>
          </a:prstGeom>
          <a:noFill/>
        </p:spPr>
      </p:pic>
      <p:pic>
        <p:nvPicPr>
          <p:cNvPr id="8" name="Picture 3" descr="E:\DC Image\DC image\Animated image\colored-butterfly-source_i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"/>
            <a:ext cx="1905000" cy="1857375"/>
          </a:xfrm>
          <a:prstGeom prst="rect">
            <a:avLst/>
          </a:prstGeom>
          <a:noFill/>
        </p:spPr>
      </p:pic>
      <p:pic>
        <p:nvPicPr>
          <p:cNvPr id="9" name="Picture 3" descr="E:\DC Image\DC image\Animated image\colored-butterfly-source_i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038600"/>
            <a:ext cx="1905000" cy="1857375"/>
          </a:xfrm>
          <a:prstGeom prst="rect">
            <a:avLst/>
          </a:prstGeom>
          <a:noFill/>
        </p:spPr>
      </p:pic>
      <p:pic>
        <p:nvPicPr>
          <p:cNvPr id="17413" name="Picture 5" descr="E:\DC Image\DC image\Animated image\rosef6cp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971800"/>
            <a:ext cx="2609628" cy="2428875"/>
          </a:xfrm>
          <a:prstGeom prst="rect">
            <a:avLst/>
          </a:prstGeom>
          <a:noFill/>
        </p:spPr>
      </p:pic>
      <p:pic>
        <p:nvPicPr>
          <p:cNvPr id="12" name="Picture 11" descr="flower new.jpg"/>
          <p:cNvPicPr>
            <a:picLocks noChangeAspect="1"/>
          </p:cNvPicPr>
          <p:nvPr/>
        </p:nvPicPr>
        <p:blipFill>
          <a:blip r:embed="rId5" cstate="print"/>
          <a:srcRect r="3333" b="4431"/>
          <a:stretch>
            <a:fillRect/>
          </a:stretch>
        </p:blipFill>
        <p:spPr>
          <a:xfrm>
            <a:off x="1752600" y="4572000"/>
            <a:ext cx="2794000" cy="2286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3" name="TextBox 12"/>
          <p:cNvSpPr txBox="1"/>
          <p:nvPr/>
        </p:nvSpPr>
        <p:spPr>
          <a:xfrm>
            <a:off x="2133600" y="3307140"/>
            <a:ext cx="49530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7200" dirty="0">
                <a:solidFill>
                  <a:srgbClr val="0066FF"/>
                </a:solidFill>
              </a:rPr>
              <a:t>Thanks all</a:t>
            </a:r>
            <a:endParaRPr lang="en-US" sz="10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533400"/>
            <a:ext cx="8686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ook Antiqua" pitchFamily="18" charset="0"/>
              </a:rPr>
              <a:t>Introduction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495800" y="1574630"/>
            <a:ext cx="4419600" cy="502211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32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Md. Zahid Hasan</a:t>
            </a:r>
            <a:endParaRPr lang="en-US" sz="32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4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Assistant Teacher (English) </a:t>
            </a:r>
            <a:endParaRPr lang="en-US" sz="2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400" b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Hat Barobazar Secondary </a:t>
            </a:r>
            <a:r>
              <a:rPr lang="en-US" sz="24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School</a:t>
            </a:r>
            <a:r>
              <a:rPr lang="en-US" sz="2400" b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Jhenaidah </a:t>
            </a:r>
            <a:endParaRPr lang="en-US" sz="24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400" b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Mob: 01778401886</a:t>
            </a:r>
            <a:endParaRPr lang="en-US" sz="24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400" b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Emai:mdzahidhasan926@gmail.com</a:t>
            </a:r>
            <a:endParaRPr lang="en-US" sz="24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1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8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Class-6/7</a:t>
            </a:r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Subject: English </a:t>
            </a:r>
            <a:r>
              <a:rPr lang="en-US" sz="28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sz="2800" b="1" baseline="3000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nd</a:t>
            </a:r>
            <a:r>
              <a:rPr lang="en-US" sz="2800" b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Paper</a:t>
            </a:r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2979965"/>
            <a:ext cx="4419600" cy="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2">
            <a:extLst>
              <a:ext uri="{FF2B5EF4-FFF2-40B4-BE49-F238E27FC236}">
                <a16:creationId xmlns:a16="http://schemas.microsoft.com/office/drawing/2014/main" id="{25820195-573D-2145-B30A-B6EA69001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74630"/>
            <a:ext cx="4173219" cy="502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48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152400"/>
            <a:ext cx="8077200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/>
              <a:t>Read and say-</a:t>
            </a:r>
          </a:p>
          <a:p>
            <a:pPr algn="ctr">
              <a:defRPr/>
            </a:pPr>
            <a:r>
              <a:rPr lang="en-US" sz="2800" b="1" dirty="0"/>
              <a:t>What are they?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" y="990600"/>
            <a:ext cx="8991600" cy="563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lnSpc>
                <a:spcPct val="170000"/>
              </a:lnSpc>
              <a:spcBef>
                <a:spcPct val="0"/>
              </a:spcBef>
            </a:pPr>
            <a:r>
              <a:rPr lang="en-US" sz="12800" b="1" dirty="0">
                <a:solidFill>
                  <a:srgbClr val="216BFF"/>
                </a:solidFill>
                <a:latin typeface="+mj-lt"/>
                <a:ea typeface="+mj-ea"/>
                <a:cs typeface="+mj-cs"/>
              </a:rPr>
              <a:t>Read the following three sentences attentively:</a:t>
            </a:r>
          </a:p>
          <a:p>
            <a:r>
              <a:rPr lang="en-US" sz="96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1. </a:t>
            </a:r>
            <a:r>
              <a:rPr lang="en-US" sz="9600" b="1" dirty="0"/>
              <a:t>He is </a:t>
            </a:r>
            <a:r>
              <a:rPr lang="en-US" sz="9600" b="1" dirty="0">
                <a:solidFill>
                  <a:srgbClr val="FF0000"/>
                </a:solidFill>
              </a:rPr>
              <a:t>good.</a:t>
            </a:r>
            <a:r>
              <a:rPr lang="en-US" sz="9600" b="1" dirty="0"/>
              <a:t> </a:t>
            </a:r>
          </a:p>
          <a:p>
            <a:pPr lvl="0">
              <a:lnSpc>
                <a:spcPct val="170000"/>
              </a:lnSpc>
              <a:spcBef>
                <a:spcPct val="0"/>
              </a:spcBef>
            </a:pPr>
            <a:r>
              <a:rPr lang="en-US" sz="96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9600" b="1" dirty="0"/>
              <a:t>He is </a:t>
            </a:r>
            <a:r>
              <a:rPr lang="en-US" sz="9600" b="1" dirty="0">
                <a:solidFill>
                  <a:srgbClr val="FF0000"/>
                </a:solidFill>
              </a:rPr>
              <a:t>better.</a:t>
            </a:r>
            <a:endParaRPr lang="en-US" sz="9600" b="1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96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 </a:t>
            </a:r>
            <a:r>
              <a:rPr lang="en-US" sz="9600" b="1" dirty="0"/>
              <a:t>He is the </a:t>
            </a:r>
            <a:r>
              <a:rPr lang="en-US" sz="9600" b="1" dirty="0">
                <a:solidFill>
                  <a:srgbClr val="FF0000"/>
                </a:solidFill>
              </a:rPr>
              <a:t>best.</a:t>
            </a:r>
            <a:r>
              <a:rPr lang="en-US" sz="9600" b="1" dirty="0"/>
              <a:t> </a:t>
            </a:r>
          </a:p>
          <a:p>
            <a:pPr>
              <a:lnSpc>
                <a:spcPct val="120000"/>
              </a:lnSpc>
            </a:pPr>
            <a:r>
              <a:rPr lang="en-US" sz="12800" b="1" dirty="0"/>
              <a:t>When we say-</a:t>
            </a:r>
          </a:p>
          <a:p>
            <a:pPr>
              <a:lnSpc>
                <a:spcPct val="120000"/>
              </a:lnSpc>
            </a:pPr>
            <a:r>
              <a:rPr lang="en-US" sz="8000" b="1" dirty="0"/>
              <a:t>Good  	=&gt; The rate of goodness is </a:t>
            </a:r>
            <a:r>
              <a:rPr lang="en-US" sz="8000" b="1" dirty="0">
                <a:solidFill>
                  <a:srgbClr val="7030A0"/>
                </a:solidFill>
              </a:rPr>
              <a:t>normal.</a:t>
            </a:r>
            <a:r>
              <a:rPr lang="en-US" sz="8000" b="1" dirty="0"/>
              <a:t> </a:t>
            </a:r>
          </a:p>
          <a:p>
            <a:pPr>
              <a:lnSpc>
                <a:spcPct val="170000"/>
              </a:lnSpc>
            </a:pPr>
            <a:r>
              <a:rPr lang="en-US" sz="8000" b="1" dirty="0"/>
              <a:t>Better	=&gt; The rate of goodness is </a:t>
            </a:r>
            <a:r>
              <a:rPr lang="en-US" sz="8000" b="1" dirty="0">
                <a:solidFill>
                  <a:srgbClr val="7030A0"/>
                </a:solidFill>
              </a:rPr>
              <a:t>high.</a:t>
            </a:r>
            <a:r>
              <a:rPr lang="en-US" sz="8000" b="1" dirty="0"/>
              <a:t> </a:t>
            </a:r>
          </a:p>
          <a:p>
            <a:pPr>
              <a:lnSpc>
                <a:spcPct val="170000"/>
              </a:lnSpc>
            </a:pPr>
            <a:r>
              <a:rPr lang="en-US" sz="8000" b="1" dirty="0"/>
              <a:t>Best	=&gt; The rate of goodness is </a:t>
            </a:r>
            <a:r>
              <a:rPr lang="en-US" sz="8000" b="1" dirty="0">
                <a:solidFill>
                  <a:srgbClr val="7030A0"/>
                </a:solidFill>
              </a:rPr>
              <a:t>totally high.</a:t>
            </a:r>
            <a:r>
              <a:rPr lang="en-US" sz="8000" b="1" dirty="0"/>
              <a:t> </a:t>
            </a:r>
          </a:p>
          <a:p>
            <a:pPr>
              <a:lnSpc>
                <a:spcPct val="170000"/>
              </a:lnSpc>
            </a:pPr>
            <a:r>
              <a:rPr lang="en-US" sz="8000" b="1" dirty="0"/>
              <a:t>So, these words show the </a:t>
            </a:r>
            <a:r>
              <a:rPr lang="en-US" sz="8000" b="1" dirty="0">
                <a:solidFill>
                  <a:srgbClr val="FF0000"/>
                </a:solidFill>
              </a:rPr>
              <a:t>grade or rate</a:t>
            </a:r>
            <a:r>
              <a:rPr lang="en-US" sz="8000" b="1" dirty="0"/>
              <a:t> of an adjective ‘Good’. In other word, this rate or grade is </a:t>
            </a:r>
            <a:r>
              <a:rPr lang="en-US" sz="8000" b="1" dirty="0">
                <a:solidFill>
                  <a:srgbClr val="FF0000"/>
                </a:solidFill>
              </a:rPr>
              <a:t>Degree</a:t>
            </a:r>
            <a:r>
              <a:rPr lang="en-US" sz="8000" b="1" dirty="0"/>
              <a:t>. </a:t>
            </a:r>
          </a:p>
          <a:p>
            <a:pPr>
              <a:lnSpc>
                <a:spcPct val="120000"/>
              </a:lnSpc>
            </a:pPr>
            <a:r>
              <a:rPr lang="en-US" sz="8000" b="1" dirty="0">
                <a:solidFill>
                  <a:srgbClr val="002060"/>
                </a:solidFill>
              </a:rPr>
              <a:t>          Most Adjectives of Quality, and four Adjectives of Number and   </a:t>
            </a:r>
          </a:p>
          <a:p>
            <a:pPr>
              <a:lnSpc>
                <a:spcPct val="120000"/>
              </a:lnSpc>
            </a:pPr>
            <a:r>
              <a:rPr lang="en-US" sz="8000" b="1" dirty="0">
                <a:solidFill>
                  <a:srgbClr val="002060"/>
                </a:solidFill>
              </a:rPr>
              <a:t>          Quantity (much, little, many, few) have degrees of comparison.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929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191869"/>
            <a:ext cx="8077200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/>
              <a:t>Today’s Lesson</a:t>
            </a:r>
          </a:p>
        </p:txBody>
      </p:sp>
      <p:sp>
        <p:nvSpPr>
          <p:cNvPr id="3" name="Oval 8"/>
          <p:cNvSpPr>
            <a:spLocks noChangeArrowheads="1"/>
          </p:cNvSpPr>
          <p:nvPr/>
        </p:nvSpPr>
        <p:spPr bwMode="auto">
          <a:xfrm>
            <a:off x="1752600" y="1371600"/>
            <a:ext cx="6248400" cy="19812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19050">
            <a:solidFill>
              <a:srgbClr val="FF0066"/>
            </a:solidFill>
            <a:round/>
            <a:headEnd/>
            <a:tailEnd/>
          </a:ln>
          <a:effectLst>
            <a:outerShdw sy="50000" kx="-2453608" rotWithShape="0">
              <a:schemeClr val="bg2"/>
            </a:outerShdw>
          </a:effectLst>
          <a:scene3d>
            <a:camera prst="isometricOffAxis1Righ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Today we will learn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‘Degree’ 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-the Degrees of Comparison.</a:t>
            </a:r>
            <a:endParaRPr lang="th-TH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3352800"/>
            <a:ext cx="8610600" cy="350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1"/>
            <a:r>
              <a:rPr lang="en-US" sz="2400" b="1" dirty="0">
                <a:latin typeface="Perpetua (Body)"/>
              </a:rPr>
              <a:t>Specifically, we will learn -</a:t>
            </a:r>
          </a:p>
          <a:p>
            <a:pPr lvl="1"/>
            <a:endParaRPr lang="en-US" sz="1100" b="1" dirty="0">
              <a:latin typeface="Perpetua (Body)"/>
            </a:endParaRPr>
          </a:p>
          <a:p>
            <a:pPr lvl="1"/>
            <a:r>
              <a:rPr lang="en-US" sz="2000" b="1" dirty="0">
                <a:latin typeface="Perpetua (Body)"/>
              </a:rPr>
              <a:t>1. What is degree? </a:t>
            </a:r>
          </a:p>
          <a:p>
            <a:pPr lvl="1">
              <a:lnSpc>
                <a:spcPct val="170000"/>
              </a:lnSpc>
              <a:spcBef>
                <a:spcPct val="0"/>
              </a:spcBef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Perpetua (Body)"/>
                <a:ea typeface="+mj-ea"/>
                <a:cs typeface="+mj-cs"/>
              </a:rPr>
              <a:t>2. </a:t>
            </a:r>
            <a:r>
              <a:rPr lang="en-US" sz="2000" b="1" dirty="0">
                <a:latin typeface="Perpetua (Body)"/>
              </a:rPr>
              <a:t>Its classifications. 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Perpetua (Body)"/>
              <a:ea typeface="+mj-ea"/>
              <a:cs typeface="+mj-cs"/>
            </a:endParaRPr>
          </a:p>
          <a:p>
            <a:pPr lvl="1">
              <a:lnSpc>
                <a:spcPct val="170000"/>
              </a:lnSpc>
              <a:spcBef>
                <a:spcPct val="0"/>
              </a:spcBef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Perpetua (Body)"/>
                <a:ea typeface="+mj-ea"/>
                <a:cs typeface="+mj-cs"/>
              </a:rPr>
              <a:t>3. 8 </a:t>
            </a:r>
            <a:r>
              <a:rPr lang="en-US" sz="2000" b="1" dirty="0">
                <a:latin typeface="Perpetua (Body)"/>
              </a:rPr>
              <a:t>Rules of conversion of adjectives </a:t>
            </a:r>
          </a:p>
          <a:p>
            <a:pPr lvl="1">
              <a:lnSpc>
                <a:spcPct val="170000"/>
              </a:lnSpc>
              <a:spcBef>
                <a:spcPct val="0"/>
              </a:spcBef>
            </a:pPr>
            <a:r>
              <a:rPr lang="en-US" sz="2000" b="1" dirty="0">
                <a:latin typeface="Perpetua (Body)"/>
              </a:rPr>
              <a:t>4. 5 types of Superlative sentences</a:t>
            </a:r>
          </a:p>
          <a:p>
            <a:pPr lvl="1">
              <a:lnSpc>
                <a:spcPct val="170000"/>
              </a:lnSpc>
              <a:spcBef>
                <a:spcPct val="0"/>
              </a:spcBef>
            </a:pPr>
            <a:r>
              <a:rPr lang="en-US" sz="2000" b="1" dirty="0">
                <a:latin typeface="Perpetua (Body)"/>
              </a:rPr>
              <a:t>5. 8 Rules of transforming sentences from Superlative to Positive</a:t>
            </a:r>
          </a:p>
          <a:p>
            <a:pPr lvl="1">
              <a:lnSpc>
                <a:spcPct val="170000"/>
              </a:lnSpc>
              <a:spcBef>
                <a:spcPct val="0"/>
              </a:spcBef>
            </a:pPr>
            <a:r>
              <a:rPr lang="en-US" sz="2000" b="1" dirty="0">
                <a:latin typeface="Perpetua (Body)"/>
              </a:rPr>
              <a:t>6. Easy techniques to hold these rules in mind</a:t>
            </a:r>
          </a:p>
          <a:p>
            <a:pPr lvl="1">
              <a:lnSpc>
                <a:spcPct val="170000"/>
              </a:lnSpc>
              <a:spcBef>
                <a:spcPct val="0"/>
              </a:spcBef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P\Desktop\Whiteboar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382000" cy="64389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090058" y="1053193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spc="500" dirty="0">
                <a:solidFill>
                  <a:srgbClr val="FF0000"/>
                </a:solidFill>
              </a:rPr>
              <a:t>Definition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0100" y="2151727"/>
            <a:ext cx="73914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3200" b="1" dirty="0"/>
              <a:t>The different forms of Adjectives are called Degree. </a:t>
            </a:r>
          </a:p>
          <a:p>
            <a:pPr algn="just"/>
            <a:r>
              <a:rPr lang="en-US" sz="3200" b="1" dirty="0"/>
              <a:t>Degrees of comparison mean how much grade or rate of quality is applied.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86190"/>
            <a:ext cx="80772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/>
              <a:t>Kinds of Degree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1066800"/>
            <a:ext cx="85344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lvl="2"/>
            <a:endParaRPr lang="en-US" sz="112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11200" b="1" dirty="0"/>
          </a:p>
          <a:p>
            <a:r>
              <a:rPr lang="en-US" sz="11200" b="1" dirty="0"/>
              <a:t>Degrees are of three kinds-</a:t>
            </a:r>
          </a:p>
          <a:p>
            <a:endParaRPr lang="en-US" sz="4800" b="1" dirty="0"/>
          </a:p>
          <a:p>
            <a:r>
              <a:rPr lang="en-US" sz="9600" b="1" dirty="0"/>
              <a:t>1. Positive degree</a:t>
            </a:r>
          </a:p>
          <a:p>
            <a:pPr lvl="0">
              <a:lnSpc>
                <a:spcPct val="170000"/>
              </a:lnSpc>
              <a:spcBef>
                <a:spcPct val="0"/>
              </a:spcBef>
            </a:pPr>
            <a:r>
              <a:rPr lang="en-US" sz="96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9600" b="1" dirty="0"/>
              <a:t>Comparative degree</a:t>
            </a:r>
            <a:endParaRPr lang="en-US" sz="9600" b="1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96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 </a:t>
            </a:r>
            <a:r>
              <a:rPr lang="en-US" sz="9600" b="1" dirty="0"/>
              <a:t>Superlative degree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352800"/>
            <a:ext cx="83058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929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76200"/>
            <a:ext cx="80772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/>
              <a:t>Definitions of Different Degrees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609600"/>
            <a:ext cx="8839200" cy="579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en-US" sz="2000" b="1" u="sng" dirty="0">
                <a:solidFill>
                  <a:srgbClr val="7030A0"/>
                </a:solidFill>
              </a:rPr>
              <a:t>Positive degree:</a:t>
            </a:r>
          </a:p>
          <a:p>
            <a:pPr algn="just"/>
            <a:r>
              <a:rPr lang="en-US" sz="2000" b="1" dirty="0">
                <a:solidFill>
                  <a:srgbClr val="7030A0"/>
                </a:solidFill>
              </a:rPr>
              <a:t>The form of an adjective which depicts a noun or pronoun’s quality, flaw or state is called Positive degree</a:t>
            </a:r>
            <a:r>
              <a:rPr lang="en-US" sz="2000" b="1">
                <a:solidFill>
                  <a:srgbClr val="7030A0"/>
                </a:solidFill>
              </a:rPr>
              <a:t>. </a:t>
            </a:r>
          </a:p>
          <a:p>
            <a:pPr algn="just"/>
            <a:endParaRPr lang="en-US" sz="2000" b="1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000" b="1"/>
              <a:t>For </a:t>
            </a:r>
            <a:r>
              <a:rPr lang="en-US" sz="2000" b="1" dirty="0"/>
              <a:t>example: </a:t>
            </a:r>
          </a:p>
          <a:p>
            <a:pPr algn="just"/>
            <a:r>
              <a:rPr lang="en-US" sz="2000" b="1" dirty="0"/>
              <a:t>He is a </a:t>
            </a:r>
            <a:r>
              <a:rPr lang="en-US" sz="2000" b="1" dirty="0">
                <a:solidFill>
                  <a:srgbClr val="7030A0"/>
                </a:solidFill>
              </a:rPr>
              <a:t>tall</a:t>
            </a:r>
            <a:r>
              <a:rPr lang="en-US" sz="2000" b="1" dirty="0"/>
              <a:t> boy.</a:t>
            </a:r>
          </a:p>
          <a:p>
            <a:pPr algn="just"/>
            <a:r>
              <a:rPr lang="en-US" sz="2000" b="1" dirty="0"/>
              <a:t>No other boy is as </a:t>
            </a:r>
            <a:r>
              <a:rPr lang="en-US" sz="2000" b="1" dirty="0">
                <a:solidFill>
                  <a:srgbClr val="7030A0"/>
                </a:solidFill>
              </a:rPr>
              <a:t>tall</a:t>
            </a:r>
            <a:r>
              <a:rPr lang="en-US" sz="2000" b="1" dirty="0"/>
              <a:t> as he.</a:t>
            </a:r>
          </a:p>
          <a:p>
            <a:pPr algn="just"/>
            <a:r>
              <a:rPr lang="en-US" sz="2000" b="1" u="sng" dirty="0">
                <a:solidFill>
                  <a:srgbClr val="FF0000"/>
                </a:solidFill>
              </a:rPr>
              <a:t>Comparative degree:</a:t>
            </a:r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The form of adjective which compares two nouns’ or pronouns’ quality, flaw or state is called Comparative degree. </a:t>
            </a:r>
          </a:p>
          <a:p>
            <a:pPr algn="just"/>
            <a:r>
              <a:rPr lang="en-US" sz="2000" b="1" dirty="0"/>
              <a:t>For example, He is </a:t>
            </a:r>
            <a:r>
              <a:rPr lang="en-US" sz="2000" b="1" dirty="0">
                <a:solidFill>
                  <a:srgbClr val="FF0000"/>
                </a:solidFill>
              </a:rPr>
              <a:t>taller</a:t>
            </a:r>
            <a:r>
              <a:rPr lang="en-US" sz="2000" b="1" dirty="0"/>
              <a:t> than Rabby.</a:t>
            </a:r>
          </a:p>
          <a:p>
            <a:pPr algn="just"/>
            <a:r>
              <a:rPr lang="en-US" sz="2000" b="1" u="sng" dirty="0">
                <a:solidFill>
                  <a:srgbClr val="00B050"/>
                </a:solidFill>
              </a:rPr>
              <a:t>Superlative degree: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</a:p>
          <a:p>
            <a:pPr algn="just"/>
            <a:r>
              <a:rPr lang="en-US" sz="2000" b="1" dirty="0">
                <a:solidFill>
                  <a:srgbClr val="00B050"/>
                </a:solidFill>
              </a:rPr>
              <a:t>The form of an adjective which is used to compare among many is called Superlative Degree.</a:t>
            </a:r>
          </a:p>
          <a:p>
            <a:pPr algn="just"/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example, </a:t>
            </a:r>
          </a:p>
          <a:p>
            <a:pPr algn="just"/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 is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tallest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boy in the class.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 tmFilter="0,0; .5, 1; 1, 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1" y="76200"/>
            <a:ext cx="6248399" cy="533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/>
              <a:t>Rules of conversion of adjectives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066938"/>
              </p:ext>
            </p:extLst>
          </p:nvPr>
        </p:nvGraphicFramePr>
        <p:xfrm>
          <a:off x="2247900" y="767443"/>
          <a:ext cx="419099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72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Rule-01 </a:t>
                      </a:r>
                      <a:r>
                        <a:rPr lang="en-US" sz="1800" b="1" dirty="0"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Gi</a:t>
                      </a:r>
                      <a:r>
                        <a:rPr lang="en-US" sz="1800" b="1" baseline="0" dirty="0"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  D`vniY</a:t>
                      </a:r>
                      <a:endParaRPr lang="en-US" sz="18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Positive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Comparative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Superlative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Poor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Poorer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Poorest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Dear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Dearer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Dearest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Vrinda"/>
                        </a:rPr>
                        <a:t>Tall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Vrinda"/>
                        </a:rPr>
                        <a:t>Taller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Tallest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Bright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Brighter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Brightest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28112"/>
              </p:ext>
            </p:extLst>
          </p:nvPr>
        </p:nvGraphicFramePr>
        <p:xfrm>
          <a:off x="2247900" y="3429000"/>
          <a:ext cx="419099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72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Rule-02 </a:t>
                      </a:r>
                      <a:r>
                        <a:rPr lang="en-US" sz="1800" b="1" dirty="0"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Gi</a:t>
                      </a:r>
                      <a:r>
                        <a:rPr lang="en-US" sz="1800" b="1" baseline="0" dirty="0"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  D`vniY</a:t>
                      </a:r>
                      <a:endParaRPr lang="en-US" sz="18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Positive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Comparative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Superlative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Red </a:t>
                      </a:r>
                      <a:endParaRPr lang="en-US" sz="14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Redder </a:t>
                      </a:r>
                      <a:endParaRPr lang="en-US" sz="14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Vrinda"/>
                        </a:rPr>
                        <a:t>Reddest </a:t>
                      </a:r>
                      <a:endParaRPr lang="en-US" sz="14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Hot </a:t>
                      </a:r>
                      <a:endParaRPr lang="en-US" sz="14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Hotter </a:t>
                      </a:r>
                      <a:endParaRPr lang="en-US" sz="14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Vrinda"/>
                        </a:rPr>
                        <a:t>Hottest </a:t>
                      </a:r>
                      <a:endParaRPr lang="en-US" sz="14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Thin </a:t>
                      </a:r>
                      <a:endParaRPr lang="en-US" sz="14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Vrinda"/>
                        </a:rPr>
                        <a:t>Thinner </a:t>
                      </a:r>
                      <a:endParaRPr lang="en-US" sz="14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Vrinda"/>
                        </a:rPr>
                        <a:t>Thinnest </a:t>
                      </a:r>
                      <a:endParaRPr lang="en-US" sz="14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Fat </a:t>
                      </a:r>
                      <a:endParaRPr lang="en-US" sz="14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Fatter </a:t>
                      </a:r>
                      <a:endParaRPr lang="en-US" sz="14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Fattest </a:t>
                      </a:r>
                      <a:endParaRPr lang="en-US" sz="14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1" y="76200"/>
            <a:ext cx="6248399" cy="533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/>
              <a:t>Rules of conversion of adjectives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332879"/>
              </p:ext>
            </p:extLst>
          </p:nvPr>
        </p:nvGraphicFramePr>
        <p:xfrm>
          <a:off x="2209799" y="838870"/>
          <a:ext cx="4063094" cy="128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8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93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Positive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Comparative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Superlative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61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01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Large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Larger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Largest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61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02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Humble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Humbler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Humblest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923848"/>
              </p:ext>
            </p:extLst>
          </p:nvPr>
        </p:nvGraphicFramePr>
        <p:xfrm>
          <a:off x="2209799" y="2348301"/>
          <a:ext cx="42672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8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93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Positive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Comparative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Superlative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61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01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Happy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Happier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Happiest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61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02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Lazy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Lazier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Laziest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999261"/>
              </p:ext>
            </p:extLst>
          </p:nvPr>
        </p:nvGraphicFramePr>
        <p:xfrm>
          <a:off x="2209799" y="4087002"/>
          <a:ext cx="42672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8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93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Positive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Comparative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Vrinda"/>
                        </a:rPr>
                        <a:t>Superlative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61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01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Coy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Coyer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Coyest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61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02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Gay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Vrinda"/>
                        </a:rPr>
                        <a:t>Gayer </a:t>
                      </a:r>
                      <a:endParaRPr lang="en-US" sz="1100" b="1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Vrinda"/>
                        </a:rPr>
                        <a:t>Gayest </a:t>
                      </a:r>
                      <a:endParaRPr lang="en-US" sz="1100" b="1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2159</TotalTime>
  <Words>1628</Words>
  <Application>Microsoft Office PowerPoint</Application>
  <PresentationFormat>On-screen Show (4:3)</PresentationFormat>
  <Paragraphs>396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Shahi</dc:creator>
  <cp:lastModifiedBy>mdzahidhasan926@gmail.com</cp:lastModifiedBy>
  <cp:revision>232</cp:revision>
  <dcterms:created xsi:type="dcterms:W3CDTF">2006-08-16T00:00:00Z</dcterms:created>
  <dcterms:modified xsi:type="dcterms:W3CDTF">2021-02-05T09:31:46Z</dcterms:modified>
</cp:coreProperties>
</file>