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7" r:id="rId22"/>
    <p:sldId id="278" r:id="rId23"/>
    <p:sldId id="284" r:id="rId24"/>
    <p:sldId id="28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7E97-EFC8-428C-975C-E8B0AB97E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BD305-7F69-493E-99FB-14CFEE8B9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C80D-601A-4036-A67D-96B90114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336A7-2E1B-44EB-8AA2-7614C08C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5629-9A78-4902-B24C-9C5989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1D8-A7DB-491B-B5BE-2CCF4DBE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AEFE9-48B4-4809-A391-86E8BBD58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5ABB3-95B2-4DA6-BEFA-7A5FF31F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8653-68D2-4888-90AC-EE86E5BC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39A0-3DF9-42E0-8520-0085EE36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799CE-7364-49AC-83D4-E01259F47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5759A-76A2-4235-A904-36219EF9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93E71-0ADF-4929-99E1-2028E12A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3478B-24AC-4404-9212-CC41FA96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6E4E-7A7C-476B-B7F8-2B63610E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93DE-0A74-420C-8ED8-E80AF6E3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F40B-93C2-4EBB-84B2-4EC543B8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A17A-90CE-469C-A5F3-F7907185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619B-3EE6-41FD-93CC-E07D18DF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0F87-0A26-4D83-8237-D25B90E3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5CC7-1F7B-4E36-89A0-00C9E2E0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B4A5-CA6E-4834-9197-FAD05A58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47C3-51B6-46B0-96BB-C7C4BF49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3309-7AB2-4DBD-AEAB-0F05B6EC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226C-D835-4FB7-A3C3-71EDD3A4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6926-3E61-4B1B-867D-070E6890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4AA7-8716-4F06-B778-D7DB3EF6A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2491B-D33B-46ED-9CFB-6F103485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A10AF-3F2F-47E1-B43D-84890765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4586-1D94-4070-A58C-EA2767A2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279E8-43B9-461B-8B42-442E6C93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7109-D373-4C91-8D3E-4B49C949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7152E-7001-4D48-8C8C-D55BE7FC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7E0A9-7EB8-4820-985A-8375D9FBB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04851-08AE-4853-B9AB-365AB6A1D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EC876-96EF-48D6-A745-BD5D65C2C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7616E-9A74-49CA-9134-719DFAF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894BC-E0E8-489A-9D7B-D66A9C6A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293-BEF3-4431-9BC2-74D6D453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1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B9AA-2224-4C20-ACB7-D74B854B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9A743-976A-47AC-85E4-F59E01EF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7104E-B5E4-433D-B658-DD005AC9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4C304-E59B-45C7-BFC0-8ACEEF1B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8AEA5-286D-472C-8EE4-DA3AD00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48337-8487-4347-A89C-CA7896DF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00FA8-E61A-4FEC-A947-1F1B080D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C3DB-80D2-41E4-956D-E65F24B8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D6B0-8921-4D58-B175-37126399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701AA-F657-4B9E-BB99-6D97D6C56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8A06F-3D66-4C1D-881A-71F26FC5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4223E-2457-47AF-94C5-D126B94A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2F2C4-6EA1-42EA-9525-C3316E7F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0369-1C14-4FB3-A74B-D2076FEC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A7634-070D-4673-81D9-0AAA47B0B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D76B2-F8FD-47F8-9AD8-7A0E0D0AC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71BC4-9BCC-47E4-818D-4E91C21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5EE86-E3FA-4412-A140-2800AABFB05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AC8A2-9D4D-4C9B-91F3-9373E4F2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25BCB-7F1D-4FEF-9779-FC07A235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2E8E4-2BE0-4200-A1FF-5BE9A22B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62E8FEA-D9BA-42F7-A94B-A38DCB88E1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fif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62AF8D-49E1-4E1A-A75F-B801BF7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5" y="301843"/>
            <a:ext cx="11419650" cy="6309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0EE701-691B-4570-9EEE-ED02CFB06C66}"/>
              </a:ext>
            </a:extLst>
          </p:cNvPr>
          <p:cNvSpPr txBox="1"/>
          <p:nvPr/>
        </p:nvSpPr>
        <p:spPr>
          <a:xfrm>
            <a:off x="2598198" y="548639"/>
            <a:ext cx="349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564DC-F372-437E-901E-DD8F07F28EFE}"/>
              </a:ext>
            </a:extLst>
          </p:cNvPr>
          <p:cNvSpPr txBox="1"/>
          <p:nvPr/>
        </p:nvSpPr>
        <p:spPr>
          <a:xfrm>
            <a:off x="4577251" y="267728"/>
            <a:ext cx="1013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শব্দার্থ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7" y="1185159"/>
            <a:ext cx="4803350" cy="246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3500" y="2157989"/>
            <a:ext cx="100929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500" y="5094222"/>
            <a:ext cx="100929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029" r="2844"/>
          <a:stretch/>
        </p:blipFill>
        <p:spPr>
          <a:xfrm>
            <a:off x="2579297" y="4121392"/>
            <a:ext cx="4803350" cy="246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58038" y="2157989"/>
            <a:ext cx="326941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অতীতের গর্ব ও গৌরবের বস্তু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8038" y="5094222"/>
            <a:ext cx="208759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নিপুণতা, কুশলতা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7F575-AA28-40E5-A568-DAC6DA664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96" y="848200"/>
            <a:ext cx="3723531" cy="2969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DECBC-2407-45FB-82BB-6D5C8297E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90" y="2516745"/>
            <a:ext cx="3723530" cy="296965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0DC6AE3-4AC3-431E-9552-8D1D4033E4F0}"/>
              </a:ext>
            </a:extLst>
          </p:cNvPr>
          <p:cNvSpPr/>
          <p:nvPr/>
        </p:nvSpPr>
        <p:spPr>
          <a:xfrm>
            <a:off x="2243009" y="848201"/>
            <a:ext cx="1611712" cy="1499467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47119-3372-4561-BE4B-0DA19771B75F}"/>
              </a:ext>
            </a:extLst>
          </p:cNvPr>
          <p:cNvSpPr txBox="1"/>
          <p:nvPr/>
        </p:nvSpPr>
        <p:spPr>
          <a:xfrm>
            <a:off x="2583968" y="848201"/>
            <a:ext cx="92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ea typeface="Noto Serif" panose="02020600060500020200" pitchFamily="18" charset="0"/>
                <a:cs typeface="NikoshBAN" panose="02000000000000000000" pitchFamily="2" charset="0"/>
              </a:rPr>
              <a:t>সরব</a:t>
            </a:r>
            <a:endParaRPr lang="en-US" sz="40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ea typeface="Noto Serif" panose="02020600060500020200" pitchFamily="18" charset="0"/>
              <a:cs typeface="NikoshBAN" panose="02000000000000000000" pitchFamily="2" charset="0"/>
            </a:endParaRPr>
          </a:p>
          <a:p>
            <a:pPr defTabSz="685800"/>
            <a:r>
              <a:rPr lang="en-US" sz="4000" dirty="0" err="1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ea typeface="Noto Serif" panose="02020600060500020200" pitchFamily="18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ea typeface="Noto Serif" panose="02020600060500020200" pitchFamily="18" charset="0"/>
              <a:cs typeface="NikoshBAN" panose="02000000000000000000" pitchFamily="2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C59ADB0-F461-4655-95D8-C4FBBD74A60C}"/>
              </a:ext>
            </a:extLst>
          </p:cNvPr>
          <p:cNvSpPr/>
          <p:nvPr/>
        </p:nvSpPr>
        <p:spPr>
          <a:xfrm rot="10800000">
            <a:off x="8332684" y="3963864"/>
            <a:ext cx="2302446" cy="1295949"/>
          </a:xfrm>
          <a:prstGeom prst="down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374ED-3770-4D20-9A0D-B9F98222CA9B}"/>
              </a:ext>
            </a:extLst>
          </p:cNvPr>
          <p:cNvSpPr txBox="1"/>
          <p:nvPr/>
        </p:nvSpPr>
        <p:spPr>
          <a:xfrm>
            <a:off x="8891849" y="4082384"/>
            <a:ext cx="1184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bn-BD" sz="40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</a:p>
          <a:p>
            <a:pPr defTabSz="685800"/>
            <a:r>
              <a:rPr lang="bn-BD" sz="4000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000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18" y="4704831"/>
            <a:ext cx="1156176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গ্রামে গ্রামে কাঁসা ও পিতলের বাসনপত্র এককালে বেশ প্রচলিত ছিল। আজও শত শত গ্রাম্য কারিগর তৈরি করে বিচিত্র ধরনের তৈজসপত্র। এমনকি আজকাল অতি আধুনিক গৃহসজ্জার সামগ্রী হিসেবে তামা-পিতলের ঘড়া, থালা, ফুলদানি ব্যবহৃত হতে দেখা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45" y="744778"/>
            <a:ext cx="5537838" cy="31089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8" y="744778"/>
            <a:ext cx="5537838" cy="31089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629" y="293298"/>
            <a:ext cx="625874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আমরা কিছু মাটির তৈজস সামগ্রী দেখি 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" y="1096197"/>
            <a:ext cx="3483431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9" y="3979494"/>
            <a:ext cx="3413760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1" y="3979494"/>
            <a:ext cx="3413761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8" y="1096197"/>
            <a:ext cx="3413760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1" y="1096197"/>
            <a:ext cx="3413760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40" y="3979494"/>
            <a:ext cx="3413760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4618" y="3295291"/>
            <a:ext cx="2122098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5438" y="3295291"/>
            <a:ext cx="1521125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3112" y="3295291"/>
            <a:ext cx="2273611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হাড়ি-পাতিল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544" y="6165885"/>
            <a:ext cx="3214249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হাড়ি-পাতিল,ফুলদানি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137" y="6165885"/>
            <a:ext cx="1391728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রসের ঠিলা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4830" y="6165885"/>
            <a:ext cx="1510173" cy="5232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দইয়ের ভাঁড়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682" y="173331"/>
            <a:ext cx="4924746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এসো আমরা কিছু কাঠের শিল্প গুণ দেখি নিই</a:t>
            </a:r>
            <a:endParaRPr lang="en-US" sz="2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96" y="3851852"/>
            <a:ext cx="4010088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2" y="3851852"/>
            <a:ext cx="4010088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3"/>
          <a:stretch/>
        </p:blipFill>
        <p:spPr>
          <a:xfrm>
            <a:off x="806352" y="861937"/>
            <a:ext cx="4010088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7010" r="9187" b="9608"/>
          <a:stretch/>
        </p:blipFill>
        <p:spPr>
          <a:xfrm>
            <a:off x="7341696" y="861937"/>
            <a:ext cx="4010089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AE2C9-E957-476F-88C9-E6B28E0202B0}"/>
              </a:ext>
            </a:extLst>
          </p:cNvPr>
          <p:cNvSpPr txBox="1"/>
          <p:nvPr/>
        </p:nvSpPr>
        <p:spPr>
          <a:xfrm>
            <a:off x="5127300" y="3447324"/>
            <a:ext cx="1937401" cy="523220"/>
          </a:xfrm>
          <a:custGeom>
            <a:avLst/>
            <a:gdLst>
              <a:gd name="connsiteX0" fmla="*/ 0 w 2217636"/>
              <a:gd name="connsiteY0" fmla="*/ 0 h 584775"/>
              <a:gd name="connsiteX1" fmla="*/ 2217636 w 2217636"/>
              <a:gd name="connsiteY1" fmla="*/ 0 h 584775"/>
              <a:gd name="connsiteX2" fmla="*/ 2217636 w 2217636"/>
              <a:gd name="connsiteY2" fmla="*/ 584775 h 584775"/>
              <a:gd name="connsiteX3" fmla="*/ 0 w 2217636"/>
              <a:gd name="connsiteY3" fmla="*/ 584775 h 584775"/>
              <a:gd name="connsiteX4" fmla="*/ 0 w 2217636"/>
              <a:gd name="connsiteY4" fmla="*/ 0 h 584775"/>
              <a:gd name="connsiteX0" fmla="*/ 0 w 2217636"/>
              <a:gd name="connsiteY0" fmla="*/ 0 h 584775"/>
              <a:gd name="connsiteX1" fmla="*/ 2217636 w 2217636"/>
              <a:gd name="connsiteY1" fmla="*/ 0 h 584775"/>
              <a:gd name="connsiteX2" fmla="*/ 2217636 w 2217636"/>
              <a:gd name="connsiteY2" fmla="*/ 584775 h 584775"/>
              <a:gd name="connsiteX3" fmla="*/ 0 w 2217636"/>
              <a:gd name="connsiteY3" fmla="*/ 584775 h 584775"/>
              <a:gd name="connsiteX4" fmla="*/ 0 w 2217636"/>
              <a:gd name="connsiteY4" fmla="*/ 0 h 584775"/>
              <a:gd name="connsiteX0" fmla="*/ 0 w 2217636"/>
              <a:gd name="connsiteY0" fmla="*/ 0 h 584775"/>
              <a:gd name="connsiteX1" fmla="*/ 2217636 w 2217636"/>
              <a:gd name="connsiteY1" fmla="*/ 0 h 584775"/>
              <a:gd name="connsiteX2" fmla="*/ 2212608 w 2217636"/>
              <a:gd name="connsiteY2" fmla="*/ 254664 h 584775"/>
              <a:gd name="connsiteX3" fmla="*/ 2217636 w 2217636"/>
              <a:gd name="connsiteY3" fmla="*/ 584775 h 584775"/>
              <a:gd name="connsiteX4" fmla="*/ 0 w 2217636"/>
              <a:gd name="connsiteY4" fmla="*/ 584775 h 584775"/>
              <a:gd name="connsiteX5" fmla="*/ 0 w 2217636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36" h="584775">
                <a:moveTo>
                  <a:pt x="0" y="0"/>
                </a:moveTo>
                <a:lnTo>
                  <a:pt x="2217636" y="0"/>
                </a:lnTo>
                <a:lnTo>
                  <a:pt x="2212608" y="254664"/>
                </a:lnTo>
                <a:lnTo>
                  <a:pt x="2217636" y="584775"/>
                </a:ln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C00000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কাঠের কারুকাজ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8E3D83-4BA2-4054-B06A-4D91F8445270}"/>
              </a:ext>
            </a:extLst>
          </p:cNvPr>
          <p:cNvGrpSpPr/>
          <p:nvPr/>
        </p:nvGrpSpPr>
        <p:grpSpPr>
          <a:xfrm>
            <a:off x="4800164" y="3429000"/>
            <a:ext cx="2541532" cy="534141"/>
            <a:chOff x="4800164" y="3429000"/>
            <a:chExt cx="2541532" cy="53414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7E2F415-FC0F-4FAA-8B14-A9515C8956DA}"/>
                </a:ext>
              </a:extLst>
            </p:cNvPr>
            <p:cNvCxnSpPr>
              <a:cxnSpLocks/>
            </p:cNvCxnSpPr>
            <p:nvPr/>
          </p:nvCxnSpPr>
          <p:spPr>
            <a:xfrm>
              <a:off x="4816440" y="3429000"/>
              <a:ext cx="252525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30D8D97-EF24-4E6F-AA53-5593F416C0EB}"/>
                </a:ext>
              </a:extLst>
            </p:cNvPr>
            <p:cNvCxnSpPr>
              <a:cxnSpLocks/>
            </p:cNvCxnSpPr>
            <p:nvPr/>
          </p:nvCxnSpPr>
          <p:spPr>
            <a:xfrm>
              <a:off x="4800164" y="3963141"/>
              <a:ext cx="252525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2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5976" r="1529" b="6822"/>
          <a:stretch/>
        </p:blipFill>
        <p:spPr>
          <a:xfrm>
            <a:off x="681071" y="357370"/>
            <a:ext cx="4226560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0" y="2878245"/>
            <a:ext cx="4226560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15768"/>
          <a:stretch/>
        </p:blipFill>
        <p:spPr>
          <a:xfrm>
            <a:off x="7251157" y="357370"/>
            <a:ext cx="4226562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1071" y="5434642"/>
            <a:ext cx="1079664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খুলনার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মাদুর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শীতলপাটি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শিল্পীদের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এককালে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শীতলপাটি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করিয়েছিলেন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আছে।এটি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অতুলনীয়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2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7532ED-5C98-4F4F-9EF7-F8881CDA793E}"/>
              </a:ext>
            </a:extLst>
          </p:cNvPr>
          <p:cNvSpPr txBox="1"/>
          <p:nvPr/>
        </p:nvSpPr>
        <p:spPr>
          <a:xfrm>
            <a:off x="4965220" y="243401"/>
            <a:ext cx="1888067" cy="5847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31766-5D5C-44D8-B94F-DBEACFA4E3B4}"/>
              </a:ext>
            </a:extLst>
          </p:cNvPr>
          <p:cNvSpPr txBox="1"/>
          <p:nvPr/>
        </p:nvSpPr>
        <p:spPr>
          <a:xfrm>
            <a:off x="10051735" y="243401"/>
            <a:ext cx="15240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D477-91D0-4103-ABD8-2FA1D4205B8F}"/>
              </a:ext>
            </a:extLst>
          </p:cNvPr>
          <p:cNvSpPr txBox="1"/>
          <p:nvPr/>
        </p:nvSpPr>
        <p:spPr>
          <a:xfrm>
            <a:off x="2067464" y="6005125"/>
            <a:ext cx="805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8F644-7E9E-4FB8-890B-4BE568AB65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47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780" y="2962897"/>
            <a:ext cx="3027871" cy="52322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কারিগরি সৌন্দর্যের নিদর্শন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53" y="3529027"/>
            <a:ext cx="3732238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8078"/>
          <a:stretch/>
        </p:blipFill>
        <p:spPr>
          <a:xfrm>
            <a:off x="7524651" y="633988"/>
            <a:ext cx="373224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403" r="3340"/>
          <a:stretch/>
        </p:blipFill>
        <p:spPr>
          <a:xfrm>
            <a:off x="767253" y="3529027"/>
            <a:ext cx="373224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3" y="633988"/>
            <a:ext cx="373224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52911" y="2993675"/>
            <a:ext cx="71021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5400" y="2993675"/>
            <a:ext cx="100389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হাতপাখা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359" y="5888681"/>
            <a:ext cx="9480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ফুলপিঠা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1847" y="5888681"/>
            <a:ext cx="78744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নকশা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363" y="3136613"/>
            <a:ext cx="22352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1646005"/>
            <a:ext cx="389408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9985"/>
          <a:stretch/>
        </p:blipFill>
        <p:spPr>
          <a:xfrm>
            <a:off x="8021869" y="1646005"/>
            <a:ext cx="389408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1236"/>
          <a:stretch/>
        </p:blipFill>
        <p:spPr>
          <a:xfrm>
            <a:off x="8021869" y="4138881"/>
            <a:ext cx="389408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BA76F-03C0-456D-AB72-1BD59CB27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4197235"/>
            <a:ext cx="389408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B4CCCE-98DD-4595-88CF-D845D9815ACF}"/>
              </a:ext>
            </a:extLst>
          </p:cNvPr>
          <p:cNvSpPr txBox="1"/>
          <p:nvPr/>
        </p:nvSpPr>
        <p:spPr>
          <a:xfrm>
            <a:off x="276045" y="227735"/>
            <a:ext cx="11639910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বাঁশ অপ্রতুল নয়।কারিগররা বাঁশ দিয়ে আজকাল আধুনিক রুচির নানা ব্যবহারিক সামগ্রী তৈরি করছ‌ে যা শুধু আমাদের নিজেদের দেশেই নয়,বিদেশেও বহুল পরিমাণে ব্যবহৃত হচ্ছে।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3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10C4B-5317-4383-B6F9-5148AE60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1005"/>
          <a:stretch/>
        </p:blipFill>
        <p:spPr>
          <a:xfrm>
            <a:off x="514904" y="790112"/>
            <a:ext cx="5104661" cy="33249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AF3DE-2BF6-4C4F-B530-B70A1AEA2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58" y="790112"/>
            <a:ext cx="5104661" cy="33249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1634F7-A59F-4D6E-A473-1795D091C224}"/>
              </a:ext>
            </a:extLst>
          </p:cNvPr>
          <p:cNvSpPr txBox="1"/>
          <p:nvPr/>
        </p:nvSpPr>
        <p:spPr>
          <a:xfrm>
            <a:off x="514904" y="4607511"/>
            <a:ext cx="11073414" cy="15696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প্রতীকধর্মী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করে,তেমনি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9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8570B-860D-409E-A1A2-44E2E483C88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20" y="1542055"/>
            <a:ext cx="1968044" cy="2194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A0BF04-ACE3-430A-8798-EA2FC48B82FF}"/>
              </a:ext>
            </a:extLst>
          </p:cNvPr>
          <p:cNvGrpSpPr/>
          <p:nvPr/>
        </p:nvGrpSpPr>
        <p:grpSpPr>
          <a:xfrm>
            <a:off x="6283440" y="1542055"/>
            <a:ext cx="274321" cy="3291840"/>
            <a:chOff x="4544622" y="1612929"/>
            <a:chExt cx="332178" cy="271292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9A76CA3-CABB-4037-9BB9-D948FBDC7354}"/>
                </a:ext>
              </a:extLst>
            </p:cNvPr>
            <p:cNvCxnSpPr/>
            <p:nvPr/>
          </p:nvCxnSpPr>
          <p:spPr>
            <a:xfrm flipH="1">
              <a:off x="4544622" y="1635789"/>
              <a:ext cx="76200" cy="2690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415207-260E-4C6E-A560-A809EEB73222}"/>
                </a:ext>
              </a:extLst>
            </p:cNvPr>
            <p:cNvCxnSpPr/>
            <p:nvPr/>
          </p:nvCxnSpPr>
          <p:spPr>
            <a:xfrm flipH="1">
              <a:off x="4660608" y="1885950"/>
              <a:ext cx="76200" cy="1981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F07F06-D7BF-43BE-8CBC-F786B0298864}"/>
                </a:ext>
              </a:extLst>
            </p:cNvPr>
            <p:cNvCxnSpPr/>
            <p:nvPr/>
          </p:nvCxnSpPr>
          <p:spPr>
            <a:xfrm flipH="1">
              <a:off x="4800600" y="1612929"/>
              <a:ext cx="76200" cy="2690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B292DE02-DA54-4772-A858-DE80549E9885}"/>
              </a:ext>
            </a:extLst>
          </p:cNvPr>
          <p:cNvSpPr txBox="1"/>
          <p:nvPr/>
        </p:nvSpPr>
        <p:spPr>
          <a:xfrm>
            <a:off x="1043646" y="3930949"/>
            <a:ext cx="316347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algn="ctr">
              <a:spcBef>
                <a:spcPct val="0"/>
              </a:spcBef>
            </a:pP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>
              <a:spcBef>
                <a:spcPct val="0"/>
              </a:spcBef>
            </a:pP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হাসনে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বাকলিয়া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62918E-60D4-41DD-9BA9-C892296CC75E}"/>
              </a:ext>
            </a:extLst>
          </p:cNvPr>
          <p:cNvSpPr txBox="1"/>
          <p:nvPr/>
        </p:nvSpPr>
        <p:spPr>
          <a:xfrm>
            <a:off x="9142203" y="3930949"/>
            <a:ext cx="177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(গদ্য)</a:t>
            </a:r>
            <a:endParaRPr lang="bn-IN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B5C7E6-D35C-45A4-8613-730F47205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13" y="1542055"/>
            <a:ext cx="1958604" cy="2194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406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554E8-8B14-40E7-881C-335D7EDA0428}"/>
              </a:ext>
            </a:extLst>
          </p:cNvPr>
          <p:cNvSpPr txBox="1"/>
          <p:nvPr/>
        </p:nvSpPr>
        <p:spPr>
          <a:xfrm>
            <a:off x="334392" y="523783"/>
            <a:ext cx="53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সংরক্ষণ ও সম্প্রসারণের দায়িত্ব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71D60-71A3-426D-9825-4443E4B1FBA0}"/>
              </a:ext>
            </a:extLst>
          </p:cNvPr>
          <p:cNvSpPr txBox="1"/>
          <p:nvPr/>
        </p:nvSpPr>
        <p:spPr>
          <a:xfrm>
            <a:off x="334392" y="1396691"/>
            <a:ext cx="109609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জাদুঘরে দর্শনার্থীরা দেখতে পাবেন বাংলার প্রাচীন সুলতানদের ব্যবহৃত অস্ত্র শস্ত্র, তৈজসপত্র,পোশাক,অলংকার ইত্যাদি। বাংলার প্রাচীন ও মধ্য যুগের লোকশিল্পের অনেক নিদর্শন র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 এখানে, র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 বাংলার প্রাচীন মুদ্রা।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E27EE-6F0F-45E8-975D-D917A4F9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71" y="2356954"/>
            <a:ext cx="1659563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F22DB-1AD5-46F0-98BD-B13361A05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>
          <a:xfrm>
            <a:off x="7481011" y="2356954"/>
            <a:ext cx="1659563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67F5F-F630-49D1-B64D-3F5609B83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83" y="2356954"/>
            <a:ext cx="1659563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EC9674-215B-406E-BB8E-E10EE44612DC}"/>
              </a:ext>
            </a:extLst>
          </p:cNvPr>
          <p:cNvSpPr txBox="1"/>
          <p:nvPr/>
        </p:nvSpPr>
        <p:spPr>
          <a:xfrm>
            <a:off x="334391" y="3815246"/>
            <a:ext cx="10960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কারুপল্লীতে বৈচিত্র্যম</a:t>
            </a:r>
            <a:r>
              <a:rPr lang="bn-BD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দোচালা, চৌচালা ও উপজাতী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দের আদলে তৈরি ঘরে দেশের বিভিন্ন অঞ্চলের অজানা, অচেনা, আর্থিকভাবে অবহেলিত অথচ দক্ষ কারুশিল্পীর তৈরি বাঁশ- বেত, কাঠ খোদাই, মাটি, জামদানি, নকশিকাঁথা, একতারা, পাট, শঙ্খ, মৃৎ শিল্প ও ঝিনুকের সামগ্রী ইত্যাদি কারুপণ্যের  প্রদর্শনী ও বিক্র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কেন্দ্র র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ছে। 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F828E-32F3-4A7A-9888-F9F843C72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71" y="5293088"/>
            <a:ext cx="1646079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886E3D-B6F7-400D-B155-09292E8F9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11" y="5293088"/>
            <a:ext cx="1646079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82F271-586D-4E36-851D-217FEDA24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51" y="5293088"/>
            <a:ext cx="164592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839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5B796-1CDE-49D1-B2E5-594E5CEC8391}"/>
              </a:ext>
            </a:extLst>
          </p:cNvPr>
          <p:cNvSpPr txBox="1"/>
          <p:nvPr/>
        </p:nvSpPr>
        <p:spPr>
          <a:xfrm>
            <a:off x="334392" y="824730"/>
            <a:ext cx="11523215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bn-BD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 বৈশাখ মাসে এখানে সাড়ম্বরে আয়োজিত হয় লোকশিল্প মেলা। এ</a:t>
            </a:r>
            <a:r>
              <a:rPr lang="bn-BD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লোকসংগীত, যাত্রাপালা, কবিগান ইত্যাদি লোকসংস্কৃতির ঐতিহ্যবাহী অনুষ্ঠানমালা পরিবেশন করা হ</a:t>
            </a:r>
            <a:r>
              <a:rPr lang="bn-BD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মেলা</a:t>
            </a:r>
            <a:r>
              <a:rPr lang="bn-BD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দেশের প্রত্যন্ত অঞ্চল থেকে আসেন লোকজ শিল্পী ও কারুশিল্পীরা।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A93B2-9749-4514-B745-34E13029757F}"/>
              </a:ext>
            </a:extLst>
          </p:cNvPr>
          <p:cNvSpPr txBox="1"/>
          <p:nvPr/>
        </p:nvSpPr>
        <p:spPr>
          <a:xfrm>
            <a:off x="334392" y="313471"/>
            <a:ext cx="53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সংরক্ষণ ও সম্প্রসারণের দায়িত্ব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B641F-FE77-402E-B5A3-83782DD4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59" y="2147581"/>
            <a:ext cx="2436849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C495A-63A6-45F6-810A-275E207B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75" y="2178653"/>
            <a:ext cx="2436849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Image result for কবিগান">
            <a:extLst>
              <a:ext uri="{FF2B5EF4-FFF2-40B4-BE49-F238E27FC236}">
                <a16:creationId xmlns:a16="http://schemas.microsoft.com/office/drawing/2014/main" id="{6952944B-A5FC-4B84-9B59-6CE8ED99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591" y="2178653"/>
            <a:ext cx="2436848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09613-A075-4A29-8070-83E9A6651BDF}"/>
              </a:ext>
            </a:extLst>
          </p:cNvPr>
          <p:cNvSpPr txBox="1"/>
          <p:nvPr/>
        </p:nvSpPr>
        <p:spPr>
          <a:xfrm>
            <a:off x="334392" y="3752163"/>
            <a:ext cx="11523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আধুনিক রুচির ফুলদানি, ছাইদানি, চায়ের সেট, কৌটা, বাক্স বা ঘর সাজাবার নানা ধরনের শৌখিন সামগ্রী সব কিছুই মাটি দিয়ে তৈরি করা হচ্ছে। এ ছাড়া পুরকালের মসজিদ বা মন্দিরের গায়ে যেসব নকশাদার ইট দেখা যায় তা এদেশের লোকশিল্পের এক অতুলনীয় নিদর্শন।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7D296A-D336-4F6A-BD9A-1E2C5CD2D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8" y="5189447"/>
            <a:ext cx="24384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53B5A-0747-4919-9AB4-2C87F8E3C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24" y="5189447"/>
            <a:ext cx="24384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5B921-D40B-400C-8123-6E745E5D9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9" y="5189447"/>
            <a:ext cx="2438400" cy="137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4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5B5DA8-06DB-4F60-B694-7327EFDE0617}"/>
              </a:ext>
            </a:extLst>
          </p:cNvPr>
          <p:cNvSpPr txBox="1"/>
          <p:nvPr/>
        </p:nvSpPr>
        <p:spPr>
          <a:xfrm>
            <a:off x="5258362" y="243401"/>
            <a:ext cx="1675277" cy="5847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2AA01-0568-44C8-B926-93FC413A2AA9}"/>
              </a:ext>
            </a:extLst>
          </p:cNvPr>
          <p:cNvSpPr txBox="1"/>
          <p:nvPr/>
        </p:nvSpPr>
        <p:spPr>
          <a:xfrm>
            <a:off x="10051735" y="243401"/>
            <a:ext cx="15240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15E0-499D-4B29-8F27-3B25AC6D1DC0}"/>
              </a:ext>
            </a:extLst>
          </p:cNvPr>
          <p:cNvSpPr txBox="1"/>
          <p:nvPr/>
        </p:nvSpPr>
        <p:spPr>
          <a:xfrm>
            <a:off x="1207364" y="6005125"/>
            <a:ext cx="977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জাদুঘরে কি কি জিনিস সংরক্ষণ করতে পারি একটি তালিকা তৈরি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2C592-0859-41E9-92BA-5CCBC478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784" y="1241982"/>
            <a:ext cx="6834433" cy="4374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27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A6187-D0B5-442A-BE60-EC14E717336B}"/>
              </a:ext>
            </a:extLst>
          </p:cNvPr>
          <p:cNvSpPr txBox="1"/>
          <p:nvPr/>
        </p:nvSpPr>
        <p:spPr>
          <a:xfrm>
            <a:off x="5473831" y="263951"/>
            <a:ext cx="12443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20A62-67ED-4A44-91AC-2E7531268FDF}"/>
              </a:ext>
            </a:extLst>
          </p:cNvPr>
          <p:cNvSpPr txBox="1"/>
          <p:nvPr/>
        </p:nvSpPr>
        <p:spPr>
          <a:xfrm>
            <a:off x="735290" y="1310326"/>
            <a:ext cx="581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১।লেখক কামরুল হাসান কত সালে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4CE12-D2FF-4585-A2EA-EBE03288FE2A}"/>
              </a:ext>
            </a:extLst>
          </p:cNvPr>
          <p:cNvSpPr txBox="1"/>
          <p:nvPr/>
        </p:nvSpPr>
        <p:spPr>
          <a:xfrm>
            <a:off x="735290" y="1715677"/>
            <a:ext cx="8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4558C-55EA-483F-903A-079EFFC24013}"/>
              </a:ext>
            </a:extLst>
          </p:cNvPr>
          <p:cNvSpPr txBox="1"/>
          <p:nvPr/>
        </p:nvSpPr>
        <p:spPr>
          <a:xfrm>
            <a:off x="1513000" y="1715677"/>
            <a:ext cx="155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১৯২১ সালে।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B999E-DDAF-415A-AD3C-F3782E2DF092}"/>
              </a:ext>
            </a:extLst>
          </p:cNvPr>
          <p:cNvSpPr txBox="1"/>
          <p:nvPr/>
        </p:nvSpPr>
        <p:spPr>
          <a:xfrm>
            <a:off x="735290" y="2237494"/>
            <a:ext cx="706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২।ঢাকার নবাব পরিবার কিসের শীতলপাটি তৈরি করিয়েছিলেন?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47FE9-E444-4E3E-9C93-8473FB016F26}"/>
              </a:ext>
            </a:extLst>
          </p:cNvPr>
          <p:cNvSpPr txBox="1"/>
          <p:nvPr/>
        </p:nvSpPr>
        <p:spPr>
          <a:xfrm>
            <a:off x="735290" y="2642845"/>
            <a:ext cx="8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D07C9-3912-4D6A-B187-51DB2C8AB0CC}"/>
              </a:ext>
            </a:extLst>
          </p:cNvPr>
          <p:cNvSpPr txBox="1"/>
          <p:nvPr/>
        </p:nvSpPr>
        <p:spPr>
          <a:xfrm>
            <a:off x="1476550" y="2633536"/>
            <a:ext cx="298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হাতির দাঁতের শীতলপাটি।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06A28-A963-4847-99C4-C2894AEC255B}"/>
              </a:ext>
            </a:extLst>
          </p:cNvPr>
          <p:cNvSpPr txBox="1"/>
          <p:nvPr/>
        </p:nvSpPr>
        <p:spPr>
          <a:xfrm>
            <a:off x="735290" y="3167390"/>
            <a:ext cx="337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৩।প্রতীকধর্মী শব্দের অর্থ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150D8-A8D3-40A0-B19D-4CB12ACDE0A3}"/>
              </a:ext>
            </a:extLst>
          </p:cNvPr>
          <p:cNvSpPr txBox="1"/>
          <p:nvPr/>
        </p:nvSpPr>
        <p:spPr>
          <a:xfrm>
            <a:off x="735290" y="3685510"/>
            <a:ext cx="8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B1894-6ACA-47F5-9D3E-7393406B2B1A}"/>
              </a:ext>
            </a:extLst>
          </p:cNvPr>
          <p:cNvSpPr txBox="1"/>
          <p:nvPr/>
        </p:nvSpPr>
        <p:spPr>
          <a:xfrm>
            <a:off x="1513002" y="3701244"/>
            <a:ext cx="266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নিদর্শনজ্ঞাপন,সংকেত।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1F233-7C30-4AE7-B501-94EE52F2D503}"/>
              </a:ext>
            </a:extLst>
          </p:cNvPr>
          <p:cNvSpPr txBox="1"/>
          <p:nvPr/>
        </p:nvSpPr>
        <p:spPr>
          <a:xfrm>
            <a:off x="735290" y="4238299"/>
            <a:ext cx="717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নিত্যব্যবহার্য অধিকাংশ জিনিস কোন শিল্পের ওপর নির্ভরশীল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615A4-F85D-472B-ADB9-524ED833F173}"/>
              </a:ext>
            </a:extLst>
          </p:cNvPr>
          <p:cNvSpPr txBox="1"/>
          <p:nvPr/>
        </p:nvSpPr>
        <p:spPr>
          <a:xfrm>
            <a:off x="735290" y="4718229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50FF9-1572-46B9-89EF-F07A94400B1D}"/>
              </a:ext>
            </a:extLst>
          </p:cNvPr>
          <p:cNvSpPr txBox="1"/>
          <p:nvPr/>
        </p:nvSpPr>
        <p:spPr>
          <a:xfrm>
            <a:off x="1476551" y="4718229"/>
            <a:ext cx="134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কুটিরশিল্প।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1B9FE-B668-40F8-9AAE-33441228B808}"/>
              </a:ext>
            </a:extLst>
          </p:cNvPr>
          <p:cNvSpPr txBox="1"/>
          <p:nvPr/>
        </p:nvSpPr>
        <p:spPr>
          <a:xfrm>
            <a:off x="735290" y="5266829"/>
            <a:ext cx="536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৫।কোন এলাকার মাদুর সকলের কাছে পরিচিত?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711B6-A8B9-4A68-8DB7-CBEFAA6E828D}"/>
              </a:ext>
            </a:extLst>
          </p:cNvPr>
          <p:cNvSpPr txBox="1"/>
          <p:nvPr/>
        </p:nvSpPr>
        <p:spPr>
          <a:xfrm>
            <a:off x="735290" y="5716279"/>
            <a:ext cx="8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29A309-74DA-496B-8A6B-F8ECC135FF1F}"/>
              </a:ext>
            </a:extLst>
          </p:cNvPr>
          <p:cNvSpPr txBox="1"/>
          <p:nvPr/>
        </p:nvSpPr>
        <p:spPr>
          <a:xfrm>
            <a:off x="1504831" y="5716433"/>
            <a:ext cx="173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খুলনার মাদুর।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034BA38F-23F0-4E64-85D9-B4573C8EDD3F}"/>
              </a:ext>
            </a:extLst>
          </p:cNvPr>
          <p:cNvSpPr/>
          <p:nvPr/>
        </p:nvSpPr>
        <p:spPr>
          <a:xfrm>
            <a:off x="7484883" y="380606"/>
            <a:ext cx="4316298" cy="46812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F8435-A6FF-453E-9566-8F68CBD46F46}"/>
              </a:ext>
            </a:extLst>
          </p:cNvPr>
          <p:cNvSpPr txBox="1"/>
          <p:nvPr/>
        </p:nvSpPr>
        <p:spPr>
          <a:xfrm>
            <a:off x="7701176" y="387061"/>
            <a:ext cx="388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সঠিক উত্তর জানতে (উত্তরে) ক্লিক 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4" grpId="0"/>
      <p:bldP spid="14" grpId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42519-DFE1-44C7-8017-B103DEA8CFB3}"/>
              </a:ext>
            </a:extLst>
          </p:cNvPr>
          <p:cNvSpPr txBox="1"/>
          <p:nvPr/>
        </p:nvSpPr>
        <p:spPr>
          <a:xfrm>
            <a:off x="5367092" y="198120"/>
            <a:ext cx="14578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3AE2A-CA3A-40B1-A26F-221D474D8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310" y="198120"/>
            <a:ext cx="2113280" cy="1188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567E0-6586-4FA2-9DF4-6BC7ED12F23B}"/>
              </a:ext>
            </a:extLst>
          </p:cNvPr>
          <p:cNvSpPr txBox="1"/>
          <p:nvPr/>
        </p:nvSpPr>
        <p:spPr>
          <a:xfrm>
            <a:off x="1704974" y="6075105"/>
            <a:ext cx="878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কোনো লোকশিল্প মেলার বিবরণ দিয়ে একটি রচনা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7C0F-8DC1-4986-9A76-89AAD21D9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30" y="1554037"/>
            <a:ext cx="6570540" cy="43891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717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A7A87-40DD-4550-8C4C-8EDB0A75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7" y="228600"/>
            <a:ext cx="11225467" cy="640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67F86-7A6D-49A7-B55C-A6AE513C56E9}"/>
              </a:ext>
            </a:extLst>
          </p:cNvPr>
          <p:cNvSpPr txBox="1"/>
          <p:nvPr/>
        </p:nvSpPr>
        <p:spPr>
          <a:xfrm>
            <a:off x="4682231" y="548639"/>
            <a:ext cx="282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4C861-F92C-4E11-A38B-A19E4BCC4ECE}"/>
              </a:ext>
            </a:extLst>
          </p:cNvPr>
          <p:cNvSpPr txBox="1"/>
          <p:nvPr/>
        </p:nvSpPr>
        <p:spPr>
          <a:xfrm>
            <a:off x="4439920" y="223520"/>
            <a:ext cx="3312160" cy="584775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বলার চেষ্টা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71" y="1243183"/>
            <a:ext cx="5201677" cy="3474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8" y="1243183"/>
            <a:ext cx="5201677" cy="3474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76921" y="4870675"/>
            <a:ext cx="26483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পিতলের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বাসনপত্র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9530" y="4870672"/>
            <a:ext cx="111335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4C861-F92C-4E11-A38B-A19E4BCC4ECE}"/>
              </a:ext>
            </a:extLst>
          </p:cNvPr>
          <p:cNvSpPr txBox="1"/>
          <p:nvPr/>
        </p:nvSpPr>
        <p:spPr>
          <a:xfrm>
            <a:off x="4439920" y="223520"/>
            <a:ext cx="3312160" cy="584775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বলার চেষ্টা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DEF55-4B9D-441D-89F2-E8BF65B5D0CD}"/>
              </a:ext>
            </a:extLst>
          </p:cNvPr>
          <p:cNvSpPr txBox="1"/>
          <p:nvPr/>
        </p:nvSpPr>
        <p:spPr>
          <a:xfrm>
            <a:off x="4572000" y="511754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D0099-2A26-4D2A-8785-D101BDB96705}"/>
              </a:ext>
            </a:extLst>
          </p:cNvPr>
          <p:cNvSpPr txBox="1"/>
          <p:nvPr/>
        </p:nvSpPr>
        <p:spPr>
          <a:xfrm>
            <a:off x="4952258" y="5707359"/>
            <a:ext cx="228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5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BB01C-DCAE-4320-ABE5-3CE774F599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40" y="640080"/>
            <a:ext cx="7589520" cy="5577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33AC6-5EAB-4A31-8C09-9D8629D8589D}"/>
              </a:ext>
            </a:extLst>
          </p:cNvPr>
          <p:cNvSpPr txBox="1"/>
          <p:nvPr/>
        </p:nvSpPr>
        <p:spPr>
          <a:xfrm>
            <a:off x="4332673" y="1776512"/>
            <a:ext cx="35266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কামরুল হাসান</a:t>
            </a: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পর্ব-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পৃষ্ঠা-(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41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7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3CA74-EF91-47C9-A953-EDB36C2AEC35}"/>
              </a:ext>
            </a:extLst>
          </p:cNvPr>
          <p:cNvSpPr txBox="1"/>
          <p:nvPr/>
        </p:nvSpPr>
        <p:spPr>
          <a:xfrm>
            <a:off x="5338517" y="360953"/>
            <a:ext cx="1514966" cy="646331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F859E-A1DD-4483-951D-1995B546087D}"/>
              </a:ext>
            </a:extLst>
          </p:cNvPr>
          <p:cNvSpPr txBox="1"/>
          <p:nvPr/>
        </p:nvSpPr>
        <p:spPr>
          <a:xfrm>
            <a:off x="1245677" y="2068273"/>
            <a:ext cx="313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শিক্ষার্থীরা...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97751-FF16-4C35-AE7D-EDD3A3321FC2}"/>
              </a:ext>
            </a:extLst>
          </p:cNvPr>
          <p:cNvSpPr txBox="1"/>
          <p:nvPr/>
        </p:nvSpPr>
        <p:spPr>
          <a:xfrm>
            <a:off x="1245677" y="2653048"/>
            <a:ext cx="9922432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‘আমাদের লোকশিল্প’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উদ্দেশ্য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লোকশিল্পের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 গুণ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সম্পর্কে বিশ্লেষণ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লোকশিল্পের সংরক্ষণ ও সম্প্রসারণের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A359A-452C-46E6-90ED-528196F6AEBC}"/>
              </a:ext>
            </a:extLst>
          </p:cNvPr>
          <p:cNvSpPr txBox="1"/>
          <p:nvPr/>
        </p:nvSpPr>
        <p:spPr>
          <a:xfrm>
            <a:off x="5128334" y="426127"/>
            <a:ext cx="1935332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1D46115-A3B1-4771-B00A-6D723EB004BB}"/>
              </a:ext>
            </a:extLst>
          </p:cNvPr>
          <p:cNvSpPr/>
          <p:nvPr/>
        </p:nvSpPr>
        <p:spPr>
          <a:xfrm>
            <a:off x="973501" y="1196240"/>
            <a:ext cx="3435659" cy="5209000"/>
          </a:xfrm>
          <a:prstGeom prst="arc">
            <a:avLst>
              <a:gd name="adj1" fmla="val 16093636"/>
              <a:gd name="adj2" fmla="val 5508565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4836C-52CC-4FAE-BF92-8C2244A835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2493" y="2234949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83E54-18D3-446A-B691-224E1587D7DD}"/>
              </a:ext>
            </a:extLst>
          </p:cNvPr>
          <p:cNvSpPr txBox="1"/>
          <p:nvPr/>
        </p:nvSpPr>
        <p:spPr>
          <a:xfrm>
            <a:off x="897297" y="5085791"/>
            <a:ext cx="155359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2D28D3-61BB-4222-A0A6-58B4D1CF6626}"/>
              </a:ext>
            </a:extLst>
          </p:cNvPr>
          <p:cNvSpPr/>
          <p:nvPr/>
        </p:nvSpPr>
        <p:spPr>
          <a:xfrm>
            <a:off x="3385499" y="1553592"/>
            <a:ext cx="727969" cy="593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6DE36-13B2-4D03-987E-81B9E5594B37}"/>
              </a:ext>
            </a:extLst>
          </p:cNvPr>
          <p:cNvSpPr txBox="1"/>
          <p:nvPr/>
        </p:nvSpPr>
        <p:spPr>
          <a:xfrm flipH="1">
            <a:off x="3485371" y="1674349"/>
            <a:ext cx="55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389BF-AEBA-49A2-A5BD-4A946B6B2A0C}"/>
              </a:ext>
            </a:extLst>
          </p:cNvPr>
          <p:cNvSpPr txBox="1"/>
          <p:nvPr/>
        </p:nvSpPr>
        <p:spPr>
          <a:xfrm>
            <a:off x="4113468" y="1656223"/>
            <a:ext cx="263666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১৯২১ খ্রিস্টাব্দে কলকাতায়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EB890F-F9C5-4560-945D-559E6B17E96D}"/>
              </a:ext>
            </a:extLst>
          </p:cNvPr>
          <p:cNvSpPr/>
          <p:nvPr/>
        </p:nvSpPr>
        <p:spPr>
          <a:xfrm>
            <a:off x="3783920" y="2528846"/>
            <a:ext cx="727969" cy="593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47470-7FD6-4468-94B7-33E7358503C5}"/>
              </a:ext>
            </a:extLst>
          </p:cNvPr>
          <p:cNvSpPr txBox="1"/>
          <p:nvPr/>
        </p:nvSpPr>
        <p:spPr>
          <a:xfrm>
            <a:off x="4511889" y="2631477"/>
            <a:ext cx="4476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 শিল্পী হিসেবে দেশে-বিদেশে পরিচিত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6112E-4794-490B-AB95-C5BDE6B7C012}"/>
              </a:ext>
            </a:extLst>
          </p:cNvPr>
          <p:cNvSpPr txBox="1"/>
          <p:nvPr/>
        </p:nvSpPr>
        <p:spPr>
          <a:xfrm>
            <a:off x="3728170" y="2693032"/>
            <a:ext cx="85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F7ED53-A5CD-42EE-960F-B702A98DC534}"/>
              </a:ext>
            </a:extLst>
          </p:cNvPr>
          <p:cNvSpPr/>
          <p:nvPr/>
        </p:nvSpPr>
        <p:spPr>
          <a:xfrm>
            <a:off x="3895548" y="3422007"/>
            <a:ext cx="727969" cy="6480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A1D98-C431-4E80-BF4C-860DFEB60B4D}"/>
              </a:ext>
            </a:extLst>
          </p:cNvPr>
          <p:cNvSpPr txBox="1"/>
          <p:nvPr/>
        </p:nvSpPr>
        <p:spPr>
          <a:xfrm>
            <a:off x="4636841" y="3541396"/>
            <a:ext cx="37880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আর্ট ইনস্টিটিউটে অধ্যাপনা করেন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C9350-1544-4F27-9AC7-F15A41FC3F3D}"/>
              </a:ext>
            </a:extLst>
          </p:cNvPr>
          <p:cNvSpPr txBox="1"/>
          <p:nvPr/>
        </p:nvSpPr>
        <p:spPr>
          <a:xfrm>
            <a:off x="3948342" y="3422007"/>
            <a:ext cx="64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কর্ম-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CAC4EE-7F22-4305-9925-448CAF5AD56C}"/>
              </a:ext>
            </a:extLst>
          </p:cNvPr>
          <p:cNvSpPr/>
          <p:nvPr/>
        </p:nvSpPr>
        <p:spPr>
          <a:xfrm>
            <a:off x="3728170" y="4367134"/>
            <a:ext cx="908671" cy="707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F80861-6E28-4EEF-957F-4ECA615B19DF}"/>
              </a:ext>
            </a:extLst>
          </p:cNvPr>
          <p:cNvSpPr txBox="1"/>
          <p:nvPr/>
        </p:nvSpPr>
        <p:spPr>
          <a:xfrm>
            <a:off x="4636841" y="4473170"/>
            <a:ext cx="418756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আন্দোলন ও আমার কথা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DE4DF-6049-4F7A-AC00-C5BE2EA21D79}"/>
              </a:ext>
            </a:extLst>
          </p:cNvPr>
          <p:cNvSpPr txBox="1"/>
          <p:nvPr/>
        </p:nvSpPr>
        <p:spPr>
          <a:xfrm>
            <a:off x="3728170" y="4466125"/>
            <a:ext cx="99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594955-44C7-477F-BD24-84DA50248CE3}"/>
              </a:ext>
            </a:extLst>
          </p:cNvPr>
          <p:cNvSpPr/>
          <p:nvPr/>
        </p:nvSpPr>
        <p:spPr>
          <a:xfrm>
            <a:off x="3501794" y="5258036"/>
            <a:ext cx="727969" cy="6480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9F9DC-6E16-40E2-A73E-93D6E3977584}"/>
              </a:ext>
            </a:extLst>
          </p:cNvPr>
          <p:cNvSpPr txBox="1"/>
          <p:nvPr/>
        </p:nvSpPr>
        <p:spPr>
          <a:xfrm flipH="1">
            <a:off x="3601666" y="5378793"/>
            <a:ext cx="55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73B51-BDD0-4D5F-9485-96E13DE28CBF}"/>
              </a:ext>
            </a:extLst>
          </p:cNvPr>
          <p:cNvSpPr txBox="1"/>
          <p:nvPr/>
        </p:nvSpPr>
        <p:spPr>
          <a:xfrm>
            <a:off x="4229764" y="5360667"/>
            <a:ext cx="22598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১৯৮৮ খ্রিস্টাব্দে ঢাকায়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43D69A-6B42-4637-AFB9-9CD83BA6223D}"/>
              </a:ext>
            </a:extLst>
          </p:cNvPr>
          <p:cNvSpPr txBox="1"/>
          <p:nvPr/>
        </p:nvSpPr>
        <p:spPr>
          <a:xfrm>
            <a:off x="5401102" y="372130"/>
            <a:ext cx="1389797" cy="523220"/>
          </a:xfrm>
          <a:prstGeom prst="rect">
            <a:avLst/>
          </a:prstGeom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DBE56-635E-4742-9827-84A9BA4E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52" y="1188720"/>
            <a:ext cx="7168896" cy="4480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E70FB-0CA5-4070-ACE5-180D4C858E3B}"/>
              </a:ext>
            </a:extLst>
          </p:cNvPr>
          <p:cNvSpPr txBox="1"/>
          <p:nvPr/>
        </p:nvSpPr>
        <p:spPr>
          <a:xfrm>
            <a:off x="10231184" y="320983"/>
            <a:ext cx="1524000" cy="46166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9220A-B47F-4D37-9CC7-92444569038A}"/>
              </a:ext>
            </a:extLst>
          </p:cNvPr>
          <p:cNvSpPr txBox="1"/>
          <p:nvPr/>
        </p:nvSpPr>
        <p:spPr>
          <a:xfrm>
            <a:off x="3634684" y="5932406"/>
            <a:ext cx="4922633" cy="58477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লেখক কামরুল হাসান সম্পর্কে লিখ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1215" y="319177"/>
            <a:ext cx="1949570" cy="5847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পাঠের উদ্দেশ্য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241" y="5021796"/>
            <a:ext cx="1153351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এই প্রবন্ধটি পাঠ করে শিক্ষার্থীরা বাংলাদেশের বিভিন্ন অঞ্চলের লোকশিল্প ও লোক-সাহিত্য সম্পর্কে জ্ঞানলাভ করতে পারবে। তারা দেশের লোকশিল্প সম্পর্কে আগ্রহী ও শ্রদ্ধাশীল হবে এবং তা সংরক্ষণে তৎপর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>
          <a:xfrm>
            <a:off x="2683853" y="1077440"/>
            <a:ext cx="6824294" cy="3718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000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564DC-F372-437E-901E-DD8F07F28EFE}"/>
              </a:ext>
            </a:extLst>
          </p:cNvPr>
          <p:cNvSpPr txBox="1"/>
          <p:nvPr/>
        </p:nvSpPr>
        <p:spPr>
          <a:xfrm>
            <a:off x="5589310" y="209246"/>
            <a:ext cx="1013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শব্দার্থ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8322" y="2025125"/>
            <a:ext cx="97047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1" y="1119278"/>
            <a:ext cx="4297680" cy="2560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66025" y="2025125"/>
            <a:ext cx="325503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মণিপুর-সম্পর্কিত,মণিপুরে উৎপন্ন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1" y="3965995"/>
            <a:ext cx="4297680" cy="2560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0862" y="4776371"/>
            <a:ext cx="84538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টোপর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6025" y="4777158"/>
            <a:ext cx="345344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হিন্দু সম্প্রদায়ের বরের মাথার মুকুট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724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Jannatul Ferdous Maliha</dc:creator>
  <cp:lastModifiedBy>Jannatul Ferdous Maliha</cp:lastModifiedBy>
  <cp:revision>116</cp:revision>
  <dcterms:created xsi:type="dcterms:W3CDTF">2021-02-02T04:24:07Z</dcterms:created>
  <dcterms:modified xsi:type="dcterms:W3CDTF">2021-02-05T10:48:34Z</dcterms:modified>
</cp:coreProperties>
</file>