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257" r:id="rId2"/>
    <p:sldId id="285" r:id="rId3"/>
    <p:sldId id="279" r:id="rId4"/>
    <p:sldId id="275" r:id="rId5"/>
    <p:sldId id="259" r:id="rId6"/>
    <p:sldId id="280" r:id="rId7"/>
    <p:sldId id="283" r:id="rId8"/>
    <p:sldId id="281" r:id="rId9"/>
    <p:sldId id="284" r:id="rId10"/>
    <p:sldId id="269" r:id="rId11"/>
    <p:sldId id="270"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26AA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notesMaster" Target="notesMasters/notesMaster1.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CAAEB3-F6F4-4713-B3FB-699B5222203E}" type="datetimeFigureOut">
              <a:rPr lang="en-US" smtClean="0"/>
              <a:pPr/>
              <a:t>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A0958E-8705-4376-AF92-A2810A294D87}" type="slidenum">
              <a:rPr lang="en-US" smtClean="0"/>
              <a:pPr/>
              <a:t>‹#›</a:t>
            </a:fld>
            <a:endParaRPr lang="en-US"/>
          </a:p>
        </p:txBody>
      </p:sp>
    </p:spTree>
    <p:extLst>
      <p:ext uri="{BB962C8B-B14F-4D97-AF65-F5344CB8AC3E}">
        <p14:creationId xmlns:p14="http://schemas.microsoft.com/office/powerpoint/2010/main" val="2096655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3200" baseline="0" dirty="0"/>
          </a:p>
        </p:txBody>
      </p:sp>
      <p:sp>
        <p:nvSpPr>
          <p:cNvPr id="4" name="Slide Number Placeholder 3"/>
          <p:cNvSpPr>
            <a:spLocks noGrp="1"/>
          </p:cNvSpPr>
          <p:nvPr>
            <p:ph type="sldNum" sz="quarter" idx="10"/>
          </p:nvPr>
        </p:nvSpPr>
        <p:spPr/>
        <p:txBody>
          <a:bodyPr/>
          <a:lstStyle/>
          <a:p>
            <a:fld id="{2DA0958E-8705-4376-AF92-A2810A294D87}" type="slidenum">
              <a:rPr lang="en-US" smtClean="0"/>
              <a:pPr/>
              <a:t>1</a:t>
            </a:fld>
            <a:endParaRPr lang="en-US"/>
          </a:p>
        </p:txBody>
      </p:sp>
    </p:spTree>
    <p:extLst>
      <p:ext uri="{BB962C8B-B14F-4D97-AF65-F5344CB8AC3E}">
        <p14:creationId xmlns:p14="http://schemas.microsoft.com/office/powerpoint/2010/main" val="172888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a:t> পরিচিতি</a:t>
            </a:r>
            <a:r>
              <a:rPr lang="bn-BD" baseline="0" dirty="0"/>
              <a:t> স্লাইডটি শুধু শিক্ষকের জন্য। </a:t>
            </a:r>
            <a:r>
              <a:rPr lang="bn-BD" dirty="0"/>
              <a:t>কন্টেন্টটির মান</a:t>
            </a:r>
            <a:r>
              <a:rPr lang="bn-BD" baseline="0" dirty="0"/>
              <a:t>সম্মত করার জন্য মতামত দিলে কৃতজ্ঞ থাকবো।</a:t>
            </a:r>
            <a:endParaRPr lang="en-US" dirty="0"/>
          </a:p>
        </p:txBody>
      </p:sp>
      <p:sp>
        <p:nvSpPr>
          <p:cNvPr id="4" name="Slide Number Placeholder 3"/>
          <p:cNvSpPr>
            <a:spLocks noGrp="1"/>
          </p:cNvSpPr>
          <p:nvPr>
            <p:ph type="sldNum" sz="quarter" idx="10"/>
          </p:nvPr>
        </p:nvSpPr>
        <p:spPr/>
        <p:txBody>
          <a:bodyPr/>
          <a:lstStyle/>
          <a:p>
            <a:fld id="{75EFBA06-131C-4859-9C39-A0BB73E6E75A}" type="slidenum">
              <a:rPr lang="en-US" smtClean="0"/>
              <a:pPr/>
              <a:t>3</a:t>
            </a:fld>
            <a:endParaRPr lang="en-US"/>
          </a:p>
        </p:txBody>
      </p:sp>
    </p:spTree>
    <p:extLst>
      <p:ext uri="{BB962C8B-B14F-4D97-AF65-F5344CB8AC3E}">
        <p14:creationId xmlns:p14="http://schemas.microsoft.com/office/powerpoint/2010/main" val="7203275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GB"/>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531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80827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01784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97142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849005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GB"/>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114528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GB"/>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92870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058098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GB"/>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048834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2259633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738844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70030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GB"/>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56289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918026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4785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88713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524287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GB"/>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53786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04676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slideLayout" Target="../slideLayouts/slideLayout18.xml" /><Relationship Id="rId3" Type="http://schemas.openxmlformats.org/officeDocument/2006/relationships/slideLayout" Target="../slideLayouts/slideLayout3.xml" /><Relationship Id="rId21" Type="http://schemas.openxmlformats.org/officeDocument/2006/relationships/image" Target="../media/image1.png"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theme" Target="../theme/theme1.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slideLayout" Target="../slideLayouts/slideLayout19.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2/5/2021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424319037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 id="2147483750" r:id="rId18"/>
    <p:sldLayoutId id="2147483751" r:id="rId19"/>
  </p:sldLayoutIdLst>
  <p:transition spd="med">
    <p:pull/>
  </p:transition>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notesSlide" Target="../notesSlides/notesSlide2.xml"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F46C611D-E3B0-CA44-BAAF-DAAC4AD43F66}"/>
              </a:ext>
            </a:extLst>
          </p:cNvPr>
          <p:cNvSpPr/>
          <p:nvPr/>
        </p:nvSpPr>
        <p:spPr>
          <a:xfrm>
            <a:off x="1415681" y="2090417"/>
            <a:ext cx="5880446" cy="2236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a:t>স্বাগতম </a:t>
            </a:r>
            <a:endParaRPr lang="en-US" sz="4400"/>
          </a:p>
        </p:txBody>
      </p:sp>
    </p:spTree>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89038"/>
            <a:ext cx="7467600" cy="12493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bn-BD" sz="6600" dirty="0">
                <a:latin typeface="NikoshBAN" pitchFamily="2" charset="0"/>
                <a:cs typeface="NikoshBAN" pitchFamily="2" charset="0"/>
              </a:rPr>
              <a:t>একক কাজ </a:t>
            </a:r>
            <a:r>
              <a:rPr lang="bn-BD" sz="3200" dirty="0">
                <a:latin typeface="NikoshBAN" pitchFamily="2" charset="0"/>
                <a:cs typeface="NikoshBAN" pitchFamily="2" charset="0"/>
              </a:rPr>
              <a:t> </a:t>
            </a:r>
            <a:br>
              <a:rPr lang="bn-BD" sz="3200" dirty="0">
                <a:latin typeface="NikoshBAN" pitchFamily="2" charset="0"/>
                <a:cs typeface="NikoshBAN" pitchFamily="2" charset="0"/>
              </a:rPr>
            </a:br>
            <a:r>
              <a:rPr lang="bn-BD" sz="3200" dirty="0">
                <a:latin typeface="NikoshBAN" pitchFamily="2" charset="0"/>
                <a:cs typeface="NikoshBAN" pitchFamily="2" charset="0"/>
              </a:rPr>
              <a:t>সময়ঃ </a:t>
            </a:r>
            <a:r>
              <a:rPr lang="en-US" sz="3200" dirty="0">
                <a:latin typeface="NikoshBAN" pitchFamily="2" charset="0"/>
                <a:cs typeface="NikoshBAN" pitchFamily="2" charset="0"/>
              </a:rPr>
              <a:t>৩ </a:t>
            </a:r>
            <a:r>
              <a:rPr lang="bn-BD" sz="3200" dirty="0">
                <a:latin typeface="NikoshBAN" pitchFamily="2" charset="0"/>
                <a:cs typeface="NikoshBAN" pitchFamily="2" charset="0"/>
              </a:rPr>
              <a:t>মিনিট </a:t>
            </a:r>
            <a:endParaRPr lang="en-US" sz="6600" dirty="0">
              <a:latin typeface="NikoshBAN" pitchFamily="2" charset="0"/>
              <a:cs typeface="NikoshBAN" pitchFamily="2" charset="0"/>
            </a:endParaRPr>
          </a:p>
        </p:txBody>
      </p:sp>
      <p:sp>
        <p:nvSpPr>
          <p:cNvPr id="3" name="Content Placeholder 2"/>
          <p:cNvSpPr>
            <a:spLocks noGrp="1"/>
          </p:cNvSpPr>
          <p:nvPr>
            <p:ph idx="1"/>
          </p:nvPr>
        </p:nvSpPr>
        <p:spPr>
          <a:xfrm>
            <a:off x="914400" y="3200401"/>
            <a:ext cx="7467600" cy="2514599"/>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lgn="ctr"/>
            <a:endParaRPr lang="bn-BD" sz="4800" dirty="0">
              <a:latin typeface="NikoshBAN" pitchFamily="2" charset="0"/>
              <a:cs typeface="NikoshBAN" pitchFamily="2" charset="0"/>
            </a:endParaRPr>
          </a:p>
          <a:p>
            <a:pPr marL="0" indent="0" algn="ctr">
              <a:buNone/>
            </a:pPr>
            <a:r>
              <a:rPr lang="bn-BD" sz="4800" dirty="0">
                <a:latin typeface="NikoshBAN" pitchFamily="2" charset="0"/>
                <a:cs typeface="NikoshBAN" pitchFamily="2" charset="0"/>
              </a:rPr>
              <a:t>পেট্রোলিয়াম কিভাবে উৎপন্ন হয় লিখ।</a:t>
            </a:r>
            <a:endParaRPr lang="en-US" sz="4800" dirty="0">
              <a:latin typeface="NikoshBAN" pitchFamily="2" charset="0"/>
              <a:cs typeface="NikoshBAN" pitchFamily="2"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08038"/>
            <a:ext cx="7086600" cy="1477962"/>
          </a:xfrm>
        </p:spPr>
        <p:style>
          <a:lnRef idx="1">
            <a:schemeClr val="accent2"/>
          </a:lnRef>
          <a:fillRef idx="2">
            <a:schemeClr val="accent2"/>
          </a:fillRef>
          <a:effectRef idx="1">
            <a:schemeClr val="accent2"/>
          </a:effectRef>
          <a:fontRef idx="minor">
            <a:schemeClr val="dk1"/>
          </a:fontRef>
        </p:style>
        <p:txBody>
          <a:bodyPr>
            <a:noAutofit/>
          </a:bodyPr>
          <a:lstStyle/>
          <a:p>
            <a:r>
              <a:rPr lang="bn-BD" sz="7200" dirty="0">
                <a:latin typeface="NikoshBAN" pitchFamily="2" charset="0"/>
                <a:cs typeface="NikoshBAN" pitchFamily="2" charset="0"/>
              </a:rPr>
              <a:t>দলগত কাজ</a:t>
            </a:r>
            <a:br>
              <a:rPr lang="bn-BD" sz="7200" dirty="0">
                <a:latin typeface="NikoshBAN" pitchFamily="2" charset="0"/>
                <a:cs typeface="NikoshBAN" pitchFamily="2" charset="0"/>
              </a:rPr>
            </a:br>
            <a:r>
              <a:rPr lang="bn-BD" sz="2800" dirty="0">
                <a:latin typeface="NikoshBAN" pitchFamily="2" charset="0"/>
                <a:cs typeface="NikoshBAN" pitchFamily="2" charset="0"/>
              </a:rPr>
              <a:t>সময়ঃ ৫ মিনিট</a:t>
            </a:r>
            <a:endParaRPr lang="en-US" sz="7200" dirty="0">
              <a:latin typeface="NikoshBAN" pitchFamily="2" charset="0"/>
              <a:cs typeface="NikoshBAN" pitchFamily="2" charset="0"/>
            </a:endParaRPr>
          </a:p>
        </p:txBody>
      </p:sp>
      <p:sp>
        <p:nvSpPr>
          <p:cNvPr id="3" name="Content Placeholder 2"/>
          <p:cNvSpPr>
            <a:spLocks noGrp="1"/>
          </p:cNvSpPr>
          <p:nvPr>
            <p:ph idx="1"/>
          </p:nvPr>
        </p:nvSpPr>
        <p:spPr>
          <a:xfrm>
            <a:off x="1066800" y="2438400"/>
            <a:ext cx="7086600" cy="36576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ctr"/>
            <a:endParaRPr lang="bn-BD" sz="4800" dirty="0">
              <a:latin typeface="NikoshBAN" pitchFamily="2" charset="0"/>
              <a:cs typeface="NikoshBAN" pitchFamily="2" charset="0"/>
            </a:endParaRPr>
          </a:p>
          <a:p>
            <a:pPr algn="ctr">
              <a:buNone/>
            </a:pPr>
            <a:r>
              <a:rPr lang="bn-BD" sz="4800" dirty="0">
                <a:latin typeface="NikoshBAN" pitchFamily="2" charset="0"/>
                <a:cs typeface="NikoshBAN" pitchFamily="2" charset="0"/>
              </a:rPr>
              <a:t>আংশিক পাতন যন্ত্রে কিভাবে ভিন্ন ভিন্ন উপাদান পৃথক করা হয়?</a:t>
            </a:r>
            <a:endParaRPr lang="en-US" sz="4800" dirty="0">
              <a:latin typeface="NikoshBAN" pitchFamily="2" charset="0"/>
              <a:cs typeface="NikoshBAN" pitchFamily="2"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60438"/>
            <a:ext cx="7010400" cy="1143000"/>
          </a:xfrm>
        </p:spPr>
        <p:style>
          <a:lnRef idx="1">
            <a:schemeClr val="accent2"/>
          </a:lnRef>
          <a:fillRef idx="2">
            <a:schemeClr val="accent2"/>
          </a:fillRef>
          <a:effectRef idx="1">
            <a:schemeClr val="accent2"/>
          </a:effectRef>
          <a:fontRef idx="minor">
            <a:schemeClr val="dk1"/>
          </a:fontRef>
        </p:style>
        <p:txBody>
          <a:bodyPr>
            <a:noAutofit/>
          </a:bodyPr>
          <a:lstStyle/>
          <a:p>
            <a:r>
              <a:rPr lang="bn-BD" sz="6600" dirty="0">
                <a:latin typeface="NikoshBAN" pitchFamily="2" charset="0"/>
                <a:cs typeface="NikoshBAN" pitchFamily="2" charset="0"/>
              </a:rPr>
              <a:t>মূল্যায়ন </a:t>
            </a:r>
            <a:endParaRPr lang="en-US" sz="6600" dirty="0">
              <a:latin typeface="NikoshBAN" pitchFamily="2" charset="0"/>
              <a:cs typeface="NikoshBAN" pitchFamily="2" charset="0"/>
            </a:endParaRPr>
          </a:p>
        </p:txBody>
      </p:sp>
      <p:sp>
        <p:nvSpPr>
          <p:cNvPr id="3" name="Content Placeholder 2"/>
          <p:cNvSpPr>
            <a:spLocks noGrp="1"/>
          </p:cNvSpPr>
          <p:nvPr>
            <p:ph idx="1"/>
          </p:nvPr>
        </p:nvSpPr>
        <p:spPr>
          <a:xfrm>
            <a:off x="1219200" y="2286000"/>
            <a:ext cx="7010400" cy="34290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514350" indent="-514350">
              <a:buNone/>
            </a:pPr>
            <a:r>
              <a:rPr lang="bn-BD" sz="4400" dirty="0">
                <a:latin typeface="NikoshBAN" pitchFamily="2" charset="0"/>
                <a:cs typeface="NikoshBAN" pitchFamily="2" charset="0"/>
              </a:rPr>
              <a:t>১। জীবাশ্</a:t>
            </a:r>
            <a:r>
              <a:rPr lang="en-GB" sz="4400" dirty="0">
                <a:latin typeface="NikoshBAN" pitchFamily="2" charset="0"/>
                <a:cs typeface="NikoshBAN" pitchFamily="2" charset="0"/>
              </a:rPr>
              <a:t> জ্বালানি </a:t>
            </a:r>
            <a:r>
              <a:rPr lang="bn-BD" sz="4400" dirty="0">
                <a:latin typeface="NikoshBAN" pitchFamily="2" charset="0"/>
                <a:cs typeface="NikoshBAN" pitchFamily="2" charset="0"/>
              </a:rPr>
              <a:t>  কী?</a:t>
            </a:r>
          </a:p>
          <a:p>
            <a:pPr marL="514350" indent="-514350">
              <a:buNone/>
            </a:pPr>
            <a:r>
              <a:rPr lang="bn-BD" sz="4400" dirty="0">
                <a:latin typeface="NikoshBAN" pitchFamily="2" charset="0"/>
                <a:cs typeface="NikoshBAN" pitchFamily="2" charset="0"/>
              </a:rPr>
              <a:t>২। </a:t>
            </a:r>
            <a:r>
              <a:rPr lang="en-GB" sz="4400" dirty="0">
                <a:latin typeface="NikoshBAN" pitchFamily="2" charset="0"/>
                <a:cs typeface="NikoshBAN" pitchFamily="2" charset="0"/>
              </a:rPr>
              <a:t>প্রাকৃতিক গ্যাসের প্রধান উপাদান কি?</a:t>
            </a:r>
            <a:endParaRPr lang="bn-BD" sz="4400" dirty="0">
              <a:latin typeface="NikoshBAN" pitchFamily="2" charset="0"/>
              <a:cs typeface="NikoshBAN" pitchFamily="2" charset="0"/>
            </a:endParaRPr>
          </a:p>
          <a:p>
            <a:pPr marL="514350" indent="-514350">
              <a:buNone/>
            </a:pPr>
            <a:r>
              <a:rPr lang="bn-BD" sz="4400" dirty="0">
                <a:latin typeface="NikoshBAN" pitchFamily="2" charset="0"/>
                <a:cs typeface="NikoshBAN" pitchFamily="2" charset="0"/>
              </a:rPr>
              <a:t>৩। </a:t>
            </a:r>
            <a:r>
              <a:rPr lang="en-GB" sz="4400" dirty="0">
                <a:latin typeface="NikoshBAN" pitchFamily="2" charset="0"/>
                <a:cs typeface="NikoshBAN" pitchFamily="2" charset="0"/>
              </a:rPr>
              <a:t>এলপিজি এর পূর্ণ রুপ কি?</a:t>
            </a:r>
            <a:endParaRPr lang="bn-BD" sz="4400" dirty="0">
              <a:latin typeface="NikoshBAN" pitchFamily="2" charset="0"/>
              <a:cs typeface="NikoshBAN" pitchFamily="2" charset="0"/>
            </a:endParaRPr>
          </a:p>
          <a:p>
            <a:pPr marL="514350" indent="-514350">
              <a:buNone/>
            </a:pPr>
            <a:endParaRPr lang="en-US" sz="2000" dirty="0">
              <a:latin typeface="NikoshBAN" pitchFamily="2" charset="0"/>
              <a:cs typeface="NikoshBAN" pitchFamily="2"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924800" cy="1143000"/>
          </a:xfrm>
        </p:spPr>
        <p:style>
          <a:lnRef idx="1">
            <a:schemeClr val="accent2"/>
          </a:lnRef>
          <a:fillRef idx="2">
            <a:schemeClr val="accent2"/>
          </a:fillRef>
          <a:effectRef idx="1">
            <a:schemeClr val="accent2"/>
          </a:effectRef>
          <a:fontRef idx="minor">
            <a:schemeClr val="dk1"/>
          </a:fontRef>
        </p:style>
        <p:txBody>
          <a:bodyPr>
            <a:noAutofit/>
          </a:bodyPr>
          <a:lstStyle/>
          <a:p>
            <a:r>
              <a:rPr lang="bn-BD" sz="7200" dirty="0">
                <a:latin typeface="NikoshBAN" pitchFamily="2" charset="0"/>
                <a:cs typeface="NikoshBAN" pitchFamily="2" charset="0"/>
              </a:rPr>
              <a:t>বাড়ির কাজ</a:t>
            </a:r>
            <a:endParaRPr lang="en-US" sz="7200" dirty="0">
              <a:latin typeface="NikoshBAN" pitchFamily="2" charset="0"/>
              <a:cs typeface="NikoshBAN" pitchFamily="2" charset="0"/>
            </a:endParaRPr>
          </a:p>
        </p:txBody>
      </p:sp>
      <p:sp>
        <p:nvSpPr>
          <p:cNvPr id="3" name="Content Placeholder 2"/>
          <p:cNvSpPr>
            <a:spLocks noGrp="1"/>
          </p:cNvSpPr>
          <p:nvPr>
            <p:ph idx="1"/>
          </p:nvPr>
        </p:nvSpPr>
        <p:spPr>
          <a:xfrm>
            <a:off x="685800" y="2743200"/>
            <a:ext cx="7924800" cy="3124200"/>
          </a:xfrm>
        </p:spPr>
        <p:style>
          <a:lnRef idx="1">
            <a:schemeClr val="accent5"/>
          </a:lnRef>
          <a:fillRef idx="2">
            <a:schemeClr val="accent5"/>
          </a:fillRef>
          <a:effectRef idx="1">
            <a:schemeClr val="accent5"/>
          </a:effectRef>
          <a:fontRef idx="minor">
            <a:schemeClr val="dk1"/>
          </a:fontRef>
        </p:style>
        <p:txBody>
          <a:bodyPr>
            <a:normAutofit/>
          </a:bodyPr>
          <a:lstStyle/>
          <a:p>
            <a:pPr marL="514350" indent="-514350" algn="ctr">
              <a:buNone/>
            </a:pPr>
            <a:endParaRPr lang="bn-BD" sz="4400" dirty="0">
              <a:latin typeface="NikoshBAN" pitchFamily="2" charset="0"/>
              <a:cs typeface="NikoshBAN" pitchFamily="2" charset="0"/>
            </a:endParaRPr>
          </a:p>
          <a:p>
            <a:pPr marL="514350" indent="-514350" algn="ctr">
              <a:buNone/>
            </a:pPr>
            <a:r>
              <a:rPr lang="bn-BD" sz="4400" dirty="0">
                <a:latin typeface="NikoshBAN" pitchFamily="2" charset="0"/>
                <a:cs typeface="NikoshBAN" pitchFamily="2" charset="0"/>
              </a:rPr>
              <a:t>জীবাশ্ম জ্বালানির  গুরুত্ব  ব্যাখ্যা কর। </a:t>
            </a:r>
            <a:endParaRPr lang="en-US" sz="4400" dirty="0">
              <a:latin typeface="NikoshBAN" pitchFamily="2" charset="0"/>
              <a:cs typeface="NikoshBAN" pitchFamily="2"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72C9DF71-CEA0-7E46-8461-1E77F1360C94}"/>
              </a:ext>
            </a:extLst>
          </p:cNvPr>
          <p:cNvSpPr/>
          <p:nvPr/>
        </p:nvSpPr>
        <p:spPr>
          <a:xfrm>
            <a:off x="846836" y="1226757"/>
            <a:ext cx="7303955" cy="3802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200"/>
              <a:t>ধন্যবাদ </a:t>
            </a:r>
            <a:endParaRPr lang="en-US" sz="7200"/>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100F48-7925-AD4A-9966-F786C0722CB5}"/>
              </a:ext>
            </a:extLst>
          </p:cNvPr>
          <p:cNvSpPr/>
          <p:nvPr/>
        </p:nvSpPr>
        <p:spPr>
          <a:xfrm>
            <a:off x="2373803" y="516037"/>
            <a:ext cx="4607447" cy="1301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t>শিক্ষক পরিচিতি </a:t>
            </a:r>
            <a:endParaRPr lang="en-US" sz="3600"/>
          </a:p>
        </p:txBody>
      </p:sp>
      <p:pic>
        <p:nvPicPr>
          <p:cNvPr id="3" name="Picture 3">
            <a:extLst>
              <a:ext uri="{FF2B5EF4-FFF2-40B4-BE49-F238E27FC236}">
                <a16:creationId xmlns:a16="http://schemas.microsoft.com/office/drawing/2014/main" id="{B99544D8-A4F4-0D45-913D-9AB80BC9AC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596" y="2116027"/>
            <a:ext cx="2857074" cy="4064000"/>
          </a:xfrm>
          <a:prstGeom prst="rect">
            <a:avLst/>
          </a:prstGeom>
        </p:spPr>
      </p:pic>
      <p:sp>
        <p:nvSpPr>
          <p:cNvPr id="4" name="Rectangle 3">
            <a:extLst>
              <a:ext uri="{FF2B5EF4-FFF2-40B4-BE49-F238E27FC236}">
                <a16:creationId xmlns:a16="http://schemas.microsoft.com/office/drawing/2014/main" id="{42FC7EB5-24E3-4840-B81E-D05AC3A820F8}"/>
              </a:ext>
            </a:extLst>
          </p:cNvPr>
          <p:cNvSpPr/>
          <p:nvPr/>
        </p:nvSpPr>
        <p:spPr>
          <a:xfrm>
            <a:off x="3363415" y="1995355"/>
            <a:ext cx="5390139" cy="43201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a:t>মোঃ মনির হোসেন </a:t>
            </a:r>
          </a:p>
          <a:p>
            <a:pPr algn="ctr"/>
            <a:r>
              <a:rPr lang="en-GB" sz="3200"/>
              <a:t>সহকারী শিক্ষক (বিজ্ঞান) </a:t>
            </a:r>
          </a:p>
          <a:p>
            <a:pPr algn="ctr"/>
            <a:r>
              <a:rPr lang="en-GB" sz="3200"/>
              <a:t>ভীমখালী উচ্চ বিদ্যালয়</a:t>
            </a:r>
          </a:p>
          <a:p>
            <a:pPr algn="ctr"/>
            <a:r>
              <a:rPr lang="en-GB" sz="3200"/>
              <a:t>জামালগঞ্জ,সুনামগঞ্জ </a:t>
            </a:r>
          </a:p>
          <a:p>
            <a:pPr algn="ctr"/>
            <a:r>
              <a:rPr lang="en-GB" sz="3200"/>
              <a:t>মোবাইলঃ০১৭১৭৮১২৪১৪</a:t>
            </a:r>
          </a:p>
          <a:p>
            <a:pPr algn="ctr"/>
            <a:r>
              <a:rPr lang="en-GB" sz="3200"/>
              <a:t>ইমেইলঃmonirmsc@gmail.com</a:t>
            </a:r>
            <a:endParaRPr lang="en-US" sz="3200"/>
          </a:p>
        </p:txBody>
      </p:sp>
    </p:spTree>
    <p:extLst>
      <p:ext uri="{BB962C8B-B14F-4D97-AF65-F5344CB8AC3E}">
        <p14:creationId xmlns:p14="http://schemas.microsoft.com/office/powerpoint/2010/main" val="11167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129806" y="2887240"/>
            <a:ext cx="4946435" cy="3518237"/>
          </a:xfrm>
          <a:prstGeom prst="roundRect">
            <a:avLst/>
          </a:prstGeom>
          <a:ln/>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lang="en-US" sz="2800" dirty="0">
                <a:solidFill>
                  <a:schemeClr val="tx1"/>
                </a:solidFill>
                <a:latin typeface="NikoshBAN" pitchFamily="2" charset="0"/>
                <a:cs typeface="NikoshBAN" pitchFamily="2" charset="0"/>
              </a:rPr>
              <a:t>  </a:t>
            </a:r>
            <a:r>
              <a:rPr lang="bn-BD" sz="2800" dirty="0">
                <a:solidFill>
                  <a:schemeClr val="tx1"/>
                </a:solidFill>
                <a:latin typeface="NikoshBAN" pitchFamily="2" charset="0"/>
                <a:cs typeface="NikoshBAN" pitchFamily="2" charset="0"/>
              </a:rPr>
              <a:t>শ্রেণি</a:t>
            </a:r>
            <a:r>
              <a:rPr lang="en-US" sz="2800" dirty="0">
                <a:solidFill>
                  <a:schemeClr val="tx1"/>
                </a:solidFill>
                <a:latin typeface="NikoshBAN" pitchFamily="2" charset="0"/>
                <a:cs typeface="NikoshBAN" pitchFamily="2" charset="0"/>
              </a:rPr>
              <a:t>: </a:t>
            </a:r>
            <a:r>
              <a:rPr lang="bn-BD" sz="2800" dirty="0">
                <a:solidFill>
                  <a:schemeClr val="tx1"/>
                </a:solidFill>
                <a:latin typeface="NikoshBAN" pitchFamily="2" charset="0"/>
                <a:cs typeface="NikoshBAN" pitchFamily="2" charset="0"/>
              </a:rPr>
              <a:t>নবম</a:t>
            </a:r>
          </a:p>
          <a:p>
            <a:pPr algn="ctr"/>
            <a:r>
              <a:rPr lang="en-US" sz="2800" dirty="0">
                <a:solidFill>
                  <a:schemeClr val="tx1"/>
                </a:solidFill>
                <a:latin typeface="NikoshBAN" pitchFamily="2" charset="0"/>
                <a:cs typeface="NikoshBAN" pitchFamily="2" charset="0"/>
              </a:rPr>
              <a:t>    </a:t>
            </a:r>
            <a:r>
              <a:rPr lang="bn-BD" sz="2800" dirty="0">
                <a:solidFill>
                  <a:schemeClr val="tx1"/>
                </a:solidFill>
                <a:latin typeface="NikoshBAN" pitchFamily="2" charset="0"/>
                <a:cs typeface="NikoshBAN" pitchFamily="2" charset="0"/>
              </a:rPr>
              <a:t>বিষয়</a:t>
            </a:r>
            <a:r>
              <a:rPr lang="en-US" sz="2800" dirty="0">
                <a:solidFill>
                  <a:schemeClr val="tx1"/>
                </a:solidFill>
                <a:latin typeface="NikoshBAN" pitchFamily="2" charset="0"/>
                <a:cs typeface="NikoshBAN" pitchFamily="2" charset="0"/>
              </a:rPr>
              <a:t>: </a:t>
            </a:r>
            <a:r>
              <a:rPr lang="bn-BD" sz="2800" dirty="0">
                <a:solidFill>
                  <a:schemeClr val="tx1"/>
                </a:solidFill>
                <a:latin typeface="NikoshBAN" pitchFamily="2" charset="0"/>
                <a:cs typeface="NikoshBAN" pitchFamily="2" charset="0"/>
              </a:rPr>
              <a:t>রসায়ন</a:t>
            </a:r>
          </a:p>
          <a:p>
            <a:pPr algn="ctr"/>
            <a:r>
              <a:rPr lang="bn-BD" sz="2800" dirty="0">
                <a:solidFill>
                  <a:schemeClr val="tx1"/>
                </a:solidFill>
                <a:latin typeface="NikoshBAN" pitchFamily="2" charset="0"/>
                <a:cs typeface="NikoshBAN" pitchFamily="2" charset="0"/>
              </a:rPr>
              <a:t>অধ্যায়</a:t>
            </a:r>
            <a:r>
              <a:rPr lang="en-US" sz="2800" dirty="0">
                <a:solidFill>
                  <a:schemeClr val="tx1"/>
                </a:solidFill>
                <a:latin typeface="NikoshBAN" pitchFamily="2" charset="0"/>
                <a:cs typeface="NikoshBAN" pitchFamily="2" charset="0"/>
              </a:rPr>
              <a:t>: </a:t>
            </a:r>
            <a:r>
              <a:rPr lang="bn-BD" sz="2800" dirty="0">
                <a:solidFill>
                  <a:schemeClr val="tx1"/>
                </a:solidFill>
                <a:latin typeface="NikoshBAN" pitchFamily="2" charset="0"/>
                <a:cs typeface="NikoshBAN" pitchFamily="2" charset="0"/>
              </a:rPr>
              <a:t>১১ (খনিজ সম্পদ-জীবাশ্ম) </a:t>
            </a:r>
          </a:p>
          <a:p>
            <a:pPr algn="ctr"/>
            <a:endParaRPr lang="bn-BD" sz="2800" dirty="0">
              <a:solidFill>
                <a:schemeClr val="tx1"/>
              </a:solidFill>
              <a:latin typeface="NikoshBAN" pitchFamily="2" charset="0"/>
              <a:cs typeface="NikoshBAN" pitchFamily="2" charset="0"/>
            </a:endParaRPr>
          </a:p>
        </p:txBody>
      </p:sp>
      <p:sp>
        <p:nvSpPr>
          <p:cNvPr id="18" name="Rectangle 17"/>
          <p:cNvSpPr/>
          <p:nvPr/>
        </p:nvSpPr>
        <p:spPr>
          <a:xfrm>
            <a:off x="0" y="380999"/>
            <a:ext cx="5076241" cy="213233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3600" dirty="0">
                <a:solidFill>
                  <a:schemeClr val="tx1"/>
                </a:solidFill>
                <a:latin typeface="NikoshBAN" pitchFamily="2" charset="0"/>
                <a:cs typeface="NikoshBAN" pitchFamily="2" charset="0"/>
              </a:rPr>
              <a:t>পাঠ</a:t>
            </a:r>
            <a:r>
              <a:rPr lang="bn-BD" sz="3600" dirty="0">
                <a:solidFill>
                  <a:schemeClr val="tx1"/>
                </a:solidFill>
                <a:latin typeface="NikoshBAN" pitchFamily="2" charset="0"/>
                <a:cs typeface="NikoshBAN" pitchFamily="2" charset="0"/>
              </a:rPr>
              <a:t> পরিচিতি</a:t>
            </a:r>
            <a:endParaRPr lang="en-US" sz="3600" dirty="0">
              <a:solidFill>
                <a:schemeClr val="tx1"/>
              </a:solidFill>
              <a:latin typeface="NikoshBAN" pitchFamily="2" charset="0"/>
              <a:cs typeface="NikoshBAN" pitchFamily="2" charset="0"/>
            </a:endParaRP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21015" t="5644"/>
          <a:stretch/>
        </p:blipFill>
        <p:spPr>
          <a:xfrm>
            <a:off x="5397876" y="736352"/>
            <a:ext cx="3463636" cy="4958405"/>
          </a:xfrm>
          <a:prstGeom prst="rect">
            <a:avLst/>
          </a:prstGeom>
        </p:spPr>
      </p:pic>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9"/>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1000" fill="hold"/>
                                        <p:tgtEl>
                                          <p:spTgt spid="18"/>
                                        </p:tgtEl>
                                        <p:attrNameLst>
                                          <p:attrName>ppt_w</p:attrName>
                                        </p:attrNameLst>
                                      </p:cBhvr>
                                      <p:tavLst>
                                        <p:tav tm="0">
                                          <p:val>
                                            <p:fltVal val="0"/>
                                          </p:val>
                                        </p:tav>
                                        <p:tav tm="100000">
                                          <p:val>
                                            <p:strVal val="#ppt_w"/>
                                          </p:val>
                                        </p:tav>
                                      </p:tavLst>
                                    </p:anim>
                                    <p:anim calcmode="lin" valueType="num">
                                      <p:cBhvr>
                                        <p:cTn id="14" dur="1000" fill="hold"/>
                                        <p:tgtEl>
                                          <p:spTgt spid="18"/>
                                        </p:tgtEl>
                                        <p:attrNameLst>
                                          <p:attrName>ppt_h</p:attrName>
                                        </p:attrNameLst>
                                      </p:cBhvr>
                                      <p:tavLst>
                                        <p:tav tm="0">
                                          <p:val>
                                            <p:fltVal val="0"/>
                                          </p:val>
                                        </p:tav>
                                        <p:tav tm="100000">
                                          <p:val>
                                            <p:strVal val="#ppt_h"/>
                                          </p:val>
                                        </p:tav>
                                      </p:tavLst>
                                    </p:anim>
                                    <p:anim calcmode="lin" valueType="num">
                                      <p:cBhvr>
                                        <p:cTn id="15"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8"/>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ppt_w</p:attrName>
                                        </p:attrNameLst>
                                      </p:cBhvr>
                                      <p:tavLst>
                                        <p:tav tm="0">
                                          <p:val>
                                            <p:fltVal val="0"/>
                                          </p:val>
                                        </p:tav>
                                        <p:tav tm="100000">
                                          <p:val>
                                            <p:strVal val="#ppt_w"/>
                                          </p:val>
                                        </p:tav>
                                      </p:tavLst>
                                    </p:anim>
                                    <p:anim calcmode="lin" valueType="num">
                                      <p:cBhvr>
                                        <p:cTn id="20" dur="1000" fill="hold"/>
                                        <p:tgtEl>
                                          <p:spTgt spid="11"/>
                                        </p:tgtEl>
                                        <p:attrNameLst>
                                          <p:attrName>ppt_h</p:attrName>
                                        </p:attrNameLst>
                                      </p:cBhvr>
                                      <p:tavLst>
                                        <p:tav tm="0">
                                          <p:val>
                                            <p:fltVal val="0"/>
                                          </p:val>
                                        </p:tav>
                                        <p:tav tm="100000">
                                          <p:val>
                                            <p:strVal val="#ppt_h"/>
                                          </p:val>
                                        </p:tav>
                                      </p:tavLst>
                                    </p:anim>
                                    <p:anim calcmode="lin" valueType="num">
                                      <p:cBhvr>
                                        <p:cTn id="21"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32" y="2450093"/>
            <a:ext cx="8229600" cy="4117319"/>
          </a:xfrm>
        </p:spPr>
        <p:style>
          <a:lnRef idx="1">
            <a:schemeClr val="accent2"/>
          </a:lnRef>
          <a:fillRef idx="2">
            <a:schemeClr val="accent2"/>
          </a:fillRef>
          <a:effectRef idx="1">
            <a:schemeClr val="accent2"/>
          </a:effectRef>
          <a:fontRef idx="minor">
            <a:schemeClr val="dk1"/>
          </a:fontRef>
        </p:style>
        <p:txBody>
          <a:bodyPr>
            <a:noAutofit/>
          </a:bodyPr>
          <a:lstStyle/>
          <a:p>
            <a:r>
              <a:rPr lang="bn-BD" sz="11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জীবাশ্ম জ্বালানি</a:t>
            </a:r>
            <a:endParaRPr lang="en-US" sz="11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endParaRPr>
          </a:p>
        </p:txBody>
      </p:sp>
      <p:sp>
        <p:nvSpPr>
          <p:cNvPr id="9" name="Oval 8">
            <a:extLst>
              <a:ext uri="{FF2B5EF4-FFF2-40B4-BE49-F238E27FC236}">
                <a16:creationId xmlns:a16="http://schemas.microsoft.com/office/drawing/2014/main" id="{99BDDE7D-F3AB-F042-B7CF-37B09682CA00}"/>
              </a:ext>
            </a:extLst>
          </p:cNvPr>
          <p:cNvSpPr/>
          <p:nvPr/>
        </p:nvSpPr>
        <p:spPr>
          <a:xfrm>
            <a:off x="1863436" y="62975"/>
            <a:ext cx="5417127" cy="18235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a:t>আজকের পাঠ</a:t>
            </a:r>
            <a:endParaRPr lang="en-US" sz="4000"/>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style>
          <a:lnRef idx="1">
            <a:schemeClr val="accent2"/>
          </a:lnRef>
          <a:fillRef idx="2">
            <a:schemeClr val="accent2"/>
          </a:fillRef>
          <a:effectRef idx="1">
            <a:schemeClr val="accent2"/>
          </a:effectRef>
          <a:fontRef idx="minor">
            <a:schemeClr val="dk1"/>
          </a:fontRef>
        </p:style>
        <p:txBody>
          <a:bodyPr>
            <a:noAutofit/>
          </a:bodyPr>
          <a:lstStyle/>
          <a:p>
            <a:br>
              <a:rPr lang="bn-BD" sz="6000" dirty="0">
                <a:latin typeface="NikoshBAN" pitchFamily="2" charset="0"/>
                <a:cs typeface="NikoshBAN" pitchFamily="2" charset="0"/>
              </a:rPr>
            </a:br>
            <a:r>
              <a:rPr lang="bn-BD" sz="6000" dirty="0">
                <a:latin typeface="NikoshBAN" pitchFamily="2" charset="0"/>
                <a:cs typeface="NikoshBAN" pitchFamily="2" charset="0"/>
              </a:rPr>
              <a:t>শিখনফল</a:t>
            </a:r>
            <a:br>
              <a:rPr lang="bn-BD" sz="6000" dirty="0">
                <a:latin typeface="NikoshBAN" pitchFamily="2" charset="0"/>
                <a:cs typeface="NikoshBAN" pitchFamily="2" charset="0"/>
              </a:rPr>
            </a:br>
            <a:endParaRPr lang="en-US" sz="6000" dirty="0">
              <a:latin typeface="NikoshBAN" pitchFamily="2" charset="0"/>
              <a:cs typeface="NikoshBAN" pitchFamily="2" charset="0"/>
            </a:endParaRPr>
          </a:p>
        </p:txBody>
      </p:sp>
      <p:sp>
        <p:nvSpPr>
          <p:cNvPr id="3" name="Content Placeholder 2"/>
          <p:cNvSpPr>
            <a:spLocks noGrp="1"/>
          </p:cNvSpPr>
          <p:nvPr>
            <p:ph idx="1"/>
          </p:nvPr>
        </p:nvSpPr>
        <p:spPr>
          <a:xfrm>
            <a:off x="457200" y="2971800"/>
            <a:ext cx="8229600" cy="34290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lvl="2">
              <a:buNone/>
            </a:pPr>
            <a:r>
              <a:rPr lang="bn-BD" sz="3600" dirty="0">
                <a:latin typeface="NikoshBAN" pitchFamily="2" charset="0"/>
                <a:cs typeface="NikoshBAN" pitchFamily="2" charset="0"/>
              </a:rPr>
              <a:t>১। জীবাশ্ম জ্বালানি কী তা বলতে পারবে।</a:t>
            </a:r>
          </a:p>
          <a:p>
            <a:pPr lvl="2">
              <a:buNone/>
            </a:pPr>
            <a:r>
              <a:rPr lang="bn-BD" sz="3600" dirty="0">
                <a:latin typeface="NikoshBAN" pitchFamily="2" charset="0"/>
                <a:cs typeface="NikoshBAN" pitchFamily="2" charset="0"/>
              </a:rPr>
              <a:t>২। পেট্রোলিয়াম কী তা বলতে পারবে।</a:t>
            </a:r>
          </a:p>
          <a:p>
            <a:pPr lvl="2">
              <a:buNone/>
            </a:pPr>
            <a:r>
              <a:rPr lang="bn-BD" sz="3600" dirty="0">
                <a:latin typeface="NikoshBAN" pitchFamily="2" charset="0"/>
                <a:cs typeface="NikoshBAN" pitchFamily="2" charset="0"/>
              </a:rPr>
              <a:t>৩।  পেট্রোলিয়াম এর উপাদানসমূহ ব্যাখ্যা করতে পারবে।</a:t>
            </a:r>
          </a:p>
          <a:p>
            <a:pPr lvl="2">
              <a:buNone/>
            </a:pPr>
            <a:r>
              <a:rPr lang="bn-BD" sz="3600" dirty="0">
                <a:latin typeface="NikoshBAN" pitchFamily="2" charset="0"/>
                <a:cs typeface="NikoshBAN" pitchFamily="2" charset="0"/>
              </a:rPr>
              <a:t>৪। পেট্রোলিয়াম এর উপাদানসমূহের ব্যবহার লিখতে পারবে।</a:t>
            </a:r>
            <a:endParaRPr lang="en-US" sz="3600" dirty="0"/>
          </a:p>
        </p:txBody>
      </p:sp>
      <p:sp>
        <p:nvSpPr>
          <p:cNvPr id="4" name="Rectangle 3"/>
          <p:cNvSpPr/>
          <p:nvPr/>
        </p:nvSpPr>
        <p:spPr>
          <a:xfrm>
            <a:off x="457200" y="1905000"/>
            <a:ext cx="8229600" cy="76944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buNone/>
            </a:pPr>
            <a:r>
              <a:rPr lang="bn-BD" sz="4400" dirty="0">
                <a:latin typeface="NikoshBAN" pitchFamily="2" charset="0"/>
                <a:cs typeface="NikoshBAN" pitchFamily="2" charset="0"/>
              </a:rPr>
              <a:t>এই পাঠের শেষে শিক্ষার্থীরা...</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 calcmode="lin" valueType="num">
                                      <p:cBhvr>
                                        <p:cTn id="20" dur="500" fill="hold"/>
                                        <p:tgtEl>
                                          <p:spTgt spid="3">
                                            <p:bg/>
                                          </p:spTgt>
                                        </p:tgtEl>
                                        <p:attrNameLst>
                                          <p:attrName>ppt_w</p:attrName>
                                        </p:attrNameLst>
                                      </p:cBhvr>
                                      <p:tavLst>
                                        <p:tav tm="0">
                                          <p:val>
                                            <p:fltVal val="0"/>
                                          </p:val>
                                        </p:tav>
                                        <p:tav tm="100000">
                                          <p:val>
                                            <p:strVal val="#ppt_w"/>
                                          </p:val>
                                        </p:tav>
                                      </p:tavLst>
                                    </p:anim>
                                    <p:anim calcmode="lin" valueType="num">
                                      <p:cBhvr>
                                        <p:cTn id="21" dur="500" fill="hold"/>
                                        <p:tgtEl>
                                          <p:spTgt spid="3">
                                            <p:bg/>
                                          </p:spTgt>
                                        </p:tgtEl>
                                        <p:attrNameLst>
                                          <p:attrName>ppt_h</p:attrName>
                                        </p:attrNameLst>
                                      </p:cBhvr>
                                      <p:tavLst>
                                        <p:tav tm="0">
                                          <p:val>
                                            <p:fltVal val="0"/>
                                          </p:val>
                                        </p:tav>
                                        <p:tav tm="100000">
                                          <p:val>
                                            <p:strVal val="#ppt_h"/>
                                          </p:val>
                                        </p:tav>
                                      </p:tavLst>
                                    </p:anim>
                                    <p:animEffect transition="in" filter="fade">
                                      <p:cBhvr>
                                        <p:cTn id="22" dur="500"/>
                                        <p:tgtEl>
                                          <p:spTgt spid="3">
                                            <p:bg/>
                                          </p:spTgt>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3">
                                            <p:txEl>
                                              <p:pRg st="0" end="0"/>
                                            </p:txEl>
                                          </p:spTgt>
                                        </p:tgtEl>
                                      </p:cBhvr>
                                    </p:animEffect>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3" dur="500"/>
                                        <p:tgtEl>
                                          <p:spTgt spid="3">
                                            <p:txEl>
                                              <p:pRg st="1" end="1"/>
                                            </p:txEl>
                                          </p:spTgt>
                                        </p:tgtEl>
                                      </p:cBhvr>
                                    </p:animEffect>
                                  </p:childTnLst>
                                </p:cTn>
                              </p:par>
                            </p:childTnLst>
                          </p:cTn>
                        </p:par>
                        <p:par>
                          <p:cTn id="34" fill="hold">
                            <p:stCondLst>
                              <p:cond delay="1000"/>
                            </p:stCondLst>
                            <p:childTnLst>
                              <p:par>
                                <p:cTn id="35" presetID="53" presetClass="entr" presetSubtype="16" fill="hold" grpId="0" nodeType="after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p:cTn id="3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9" dur="500"/>
                                        <p:tgtEl>
                                          <p:spTgt spid="3">
                                            <p:txEl>
                                              <p:pRg st="2" end="2"/>
                                            </p:txEl>
                                          </p:spTgt>
                                        </p:tgtEl>
                                      </p:cBhvr>
                                    </p:animEffect>
                                  </p:childTnLst>
                                </p:cTn>
                              </p:par>
                            </p:childTnLst>
                          </p:cTn>
                        </p:par>
                        <p:par>
                          <p:cTn id="40" fill="hold">
                            <p:stCondLst>
                              <p:cond delay="1500"/>
                            </p:stCondLst>
                            <p:childTnLst>
                              <p:par>
                                <p:cTn id="41" presetID="53" presetClass="entr" presetSubtype="16" fill="hold" grpId="0" nodeType="after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447800"/>
          </a:xfrm>
        </p:spPr>
        <p:style>
          <a:lnRef idx="1">
            <a:schemeClr val="accent2"/>
          </a:lnRef>
          <a:fillRef idx="2">
            <a:schemeClr val="accent2"/>
          </a:fillRef>
          <a:effectRef idx="1">
            <a:schemeClr val="accent2"/>
          </a:effectRef>
          <a:fontRef idx="minor">
            <a:schemeClr val="dk1"/>
          </a:fontRef>
        </p:style>
        <p:txBody>
          <a:bodyPr>
            <a:noAutofit/>
          </a:bodyPr>
          <a:lstStyle/>
          <a:p>
            <a:r>
              <a:rPr lang="bn-BD" dirty="0">
                <a:latin typeface="NikoshBAN" pitchFamily="2" charset="0"/>
                <a:cs typeface="NikoshBAN" pitchFamily="2" charset="0"/>
              </a:rPr>
              <a:t>জীবাশ্ম জ্বালানি হলো কয়লা, প্রাকৃতিক গ্যাস ও পেট্রোলিয়াম</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685800" y="1828800"/>
            <a:ext cx="7772400" cy="4495800"/>
          </a:xfrm>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bn-BD" sz="3600" dirty="0">
                <a:latin typeface="NikoshBAN" pitchFamily="2" charset="0"/>
                <a:cs typeface="NikoshBAN" pitchFamily="2" charset="0"/>
              </a:rPr>
              <a:t>১। বড় বড় উদ্ভিদ থেকে কয়লা, ফাইটোপ্লাংকটন জুওপ্লাংকটন ও মৃত প্রাণির দেহাবশেষ থেকে পেট্রোলিয়াম তৈরি হয়।</a:t>
            </a:r>
          </a:p>
          <a:p>
            <a:pPr>
              <a:buNone/>
            </a:pPr>
            <a:r>
              <a:rPr lang="bn-BD" sz="1100" dirty="0">
                <a:latin typeface="NikoshBAN" pitchFamily="2" charset="0"/>
                <a:cs typeface="NikoshBAN" pitchFamily="2" charset="0"/>
              </a:rPr>
              <a:t> </a:t>
            </a:r>
          </a:p>
          <a:p>
            <a:pPr>
              <a:buNone/>
            </a:pPr>
            <a:r>
              <a:rPr lang="bn-BD" sz="3600" dirty="0">
                <a:latin typeface="NikoshBAN" pitchFamily="2" charset="0"/>
                <a:cs typeface="NikoshBAN" pitchFamily="2" charset="0"/>
              </a:rPr>
              <a:t>২। পেট্রোলিয়াম আরও পরিবর্তিত হয়ে প্রাকৃতিক গ্যাস সৃষ্টি হয়।</a:t>
            </a:r>
          </a:p>
          <a:p>
            <a:pPr>
              <a:buNone/>
            </a:pPr>
            <a:endParaRPr lang="bn-BD" sz="1050" dirty="0">
              <a:latin typeface="NikoshBAN" pitchFamily="2" charset="0"/>
              <a:cs typeface="NikoshBAN" pitchFamily="2" charset="0"/>
            </a:endParaRPr>
          </a:p>
          <a:p>
            <a:pPr>
              <a:buNone/>
            </a:pPr>
            <a:r>
              <a:rPr lang="bn-BD" sz="3600" dirty="0">
                <a:latin typeface="NikoshBAN" pitchFamily="2" charset="0"/>
                <a:cs typeface="NikoshBAN" pitchFamily="2" charset="0"/>
              </a:rPr>
              <a:t>৩। এই জীবাশ্ম জ্বালানির মূল উৎস জীবদেহ, তাই এ সকল জ্বালানির মূল উপাদান কার্বন ও কার্বনের যৌগ। </a:t>
            </a:r>
            <a:endParaRPr lang="en-US" sz="3600" dirty="0">
              <a:latin typeface="NikoshBAN" pitchFamily="2" charset="0"/>
              <a:cs typeface="NikoshBAN" pitchFamily="2"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3" dur="5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14400" y="1036639"/>
            <a:ext cx="7391400" cy="1143000"/>
          </a:xfrm>
          <a:prstGeom prst="rect">
            <a:avLst/>
          </a:prstGeom>
        </p:spPr>
        <p:style>
          <a:lnRef idx="1">
            <a:schemeClr val="accent2"/>
          </a:lnRef>
          <a:fillRef idx="2">
            <a:schemeClr val="accent2"/>
          </a:fillRef>
          <a:effectRef idx="1">
            <a:schemeClr val="accent2"/>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BD" sz="7200" b="0" i="0" u="none" strike="noStrike" kern="1200" cap="none" spc="0" normalizeH="0" baseline="0" noProof="0" dirty="0">
                <a:ln>
                  <a:noFill/>
                </a:ln>
                <a:solidFill>
                  <a:schemeClr val="dk1"/>
                </a:solidFill>
                <a:effectLst/>
                <a:uLnTx/>
                <a:uFillTx/>
                <a:latin typeface="NikoshBAN" pitchFamily="2" charset="0"/>
                <a:ea typeface="+mn-ea"/>
                <a:cs typeface="NikoshBAN" pitchFamily="2" charset="0"/>
              </a:rPr>
              <a:t>কয়লা</a:t>
            </a:r>
            <a:endParaRPr kumimoji="0" lang="en-US" sz="7200" b="0" i="0" u="none" strike="noStrike" kern="1200" cap="none" spc="0" normalizeH="0" baseline="0" noProof="0" dirty="0">
              <a:ln>
                <a:noFill/>
              </a:ln>
              <a:solidFill>
                <a:schemeClr val="dk1"/>
              </a:solidFill>
              <a:effectLst/>
              <a:uLnTx/>
              <a:uFillTx/>
              <a:latin typeface="NikoshBAN" pitchFamily="2" charset="0"/>
              <a:ea typeface="+mn-ea"/>
              <a:cs typeface="NikoshBAN" pitchFamily="2" charset="0"/>
            </a:endParaRPr>
          </a:p>
        </p:txBody>
      </p:sp>
      <p:sp>
        <p:nvSpPr>
          <p:cNvPr id="3" name="Content Placeholder 2"/>
          <p:cNvSpPr txBox="1">
            <a:spLocks/>
          </p:cNvSpPr>
          <p:nvPr/>
        </p:nvSpPr>
        <p:spPr>
          <a:xfrm>
            <a:off x="914400" y="2362201"/>
            <a:ext cx="7391400" cy="3428999"/>
          </a:xfrm>
          <a:prstGeom prst="rect">
            <a:avLst/>
          </a:prstGeom>
        </p:spPr>
        <p:style>
          <a:lnRef idx="1">
            <a:schemeClr val="accent4"/>
          </a:lnRef>
          <a:fillRef idx="2">
            <a:schemeClr val="accent4"/>
          </a:fillRef>
          <a:effectRef idx="1">
            <a:schemeClr val="accent4"/>
          </a:effectRef>
          <a:fontRef idx="minor">
            <a:schemeClr val="dk1"/>
          </a:fontRef>
        </p:style>
        <p:txBody>
          <a:bodyPr>
            <a:noAutofit/>
          </a:bodyPr>
          <a:lstStyle/>
          <a:p>
            <a:pPr marL="0" marR="0" lvl="0" indent="398463" algn="l" defTabSz="914400" rtl="0" eaLnBrk="1" fontAlgn="auto" latinLnBrk="0" hangingPunct="1">
              <a:lnSpc>
                <a:spcPct val="100000"/>
              </a:lnSpc>
              <a:spcBef>
                <a:spcPct val="20000"/>
              </a:spcBef>
              <a:spcAft>
                <a:spcPts val="0"/>
              </a:spcAft>
              <a:buClrTx/>
              <a:buSzTx/>
              <a:buFont typeface="Arial" pitchFamily="34" charset="0"/>
              <a:buNone/>
              <a:tabLst/>
              <a:defRPr/>
            </a:pPr>
            <a:r>
              <a:rPr lang="bn-BD" sz="3600" dirty="0">
                <a:latin typeface="NikoshBAN" pitchFamily="2" charset="0"/>
                <a:cs typeface="NikoshBAN" pitchFamily="2" charset="0"/>
              </a:rPr>
              <a:t>খনিজ সম্পদের মধ্যে কয়লা একটি। বাংলাদেশে অনেক জেলাতেই কয়লার খনি পাওয়া গেছে। দিনাজপুরের কয়লার খনিতে উন্নত জাতের কয়লা পাওয়া যায়। কয়লা মূলত বিশুদ্ধ কার্বন। জ্বালানি হিসাবেই কয়লার প্রধান ব্যবহার। ইটভাটা, তাপ বিদ্যুৎ কেন্দ্র, কিছু ফ্যাক্টরিতে কয়লা ব্যবহৃত হয়। </a:t>
            </a:r>
            <a:endParaRPr kumimoji="0" lang="en-US" sz="3600" b="0" i="0" u="none" strike="noStrike" kern="1200" cap="none" spc="0" normalizeH="0" baseline="0" noProof="0" dirty="0">
              <a:ln>
                <a:noFill/>
              </a:ln>
              <a:solidFill>
                <a:schemeClr val="dk1"/>
              </a:solidFill>
              <a:effectLst/>
              <a:uLnTx/>
              <a:uFillTx/>
              <a:latin typeface="NikoshBAN" pitchFamily="2" charset="0"/>
              <a:ea typeface="+mn-ea"/>
              <a:cs typeface="NikoshBAN" pitchFamily="2"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391400" cy="1143000"/>
          </a:xfrm>
        </p:spPr>
        <p:style>
          <a:lnRef idx="1">
            <a:schemeClr val="accent2"/>
          </a:lnRef>
          <a:fillRef idx="2">
            <a:schemeClr val="accent2"/>
          </a:fillRef>
          <a:effectRef idx="1">
            <a:schemeClr val="accent2"/>
          </a:effectRef>
          <a:fontRef idx="minor">
            <a:schemeClr val="dk1"/>
          </a:fontRef>
        </p:style>
        <p:txBody>
          <a:bodyPr>
            <a:normAutofit/>
          </a:bodyPr>
          <a:lstStyle/>
          <a:p>
            <a:r>
              <a:rPr lang="bn-BD" sz="6000" dirty="0">
                <a:latin typeface="NikoshBAN" pitchFamily="2" charset="0"/>
                <a:cs typeface="NikoshBAN" pitchFamily="2" charset="0"/>
              </a:rPr>
              <a:t>প্রাকৃতিক গ্যাস</a:t>
            </a:r>
            <a:endParaRPr lang="en-US" sz="6000" dirty="0">
              <a:latin typeface="NikoshBAN" pitchFamily="2" charset="0"/>
              <a:cs typeface="NikoshBAN" pitchFamily="2" charset="0"/>
            </a:endParaRPr>
          </a:p>
        </p:txBody>
      </p:sp>
      <p:sp>
        <p:nvSpPr>
          <p:cNvPr id="3" name="Content Placeholder 2"/>
          <p:cNvSpPr>
            <a:spLocks noGrp="1"/>
          </p:cNvSpPr>
          <p:nvPr>
            <p:ph idx="1"/>
          </p:nvPr>
        </p:nvSpPr>
        <p:spPr>
          <a:xfrm>
            <a:off x="914400" y="1935162"/>
            <a:ext cx="7391400" cy="4343399"/>
          </a:xfrm>
        </p:spPr>
        <p:style>
          <a:lnRef idx="1">
            <a:schemeClr val="accent5"/>
          </a:lnRef>
          <a:fillRef idx="2">
            <a:schemeClr val="accent5"/>
          </a:fillRef>
          <a:effectRef idx="1">
            <a:schemeClr val="accent5"/>
          </a:effectRef>
          <a:fontRef idx="minor">
            <a:schemeClr val="dk1"/>
          </a:fontRef>
        </p:style>
        <p:txBody>
          <a:bodyPr>
            <a:noAutofit/>
          </a:bodyPr>
          <a:lstStyle/>
          <a:p>
            <a:pPr marL="0" indent="398463">
              <a:buNone/>
            </a:pPr>
            <a:r>
              <a:rPr lang="bn-BD" sz="4000" dirty="0">
                <a:latin typeface="NikoshBAN" pitchFamily="2" charset="0"/>
                <a:cs typeface="NikoshBAN" pitchFamily="2" charset="0"/>
              </a:rPr>
              <a:t>প্রাকৃতিক গ্যাসের প্রধান উপাদান মিথেন। এছাড়া প্রাকৃতিক গ্যাসে ইথেন, প্রোপেন, বিউটেন, আইসোবিউটেন, পেন্টেন থাকে। বাংলাদেশে যে প্রাকৃতিক গ্যাস পাওয়া গেছে তাতে </a:t>
            </a:r>
            <a:r>
              <a:rPr lang="en-US" sz="4000" dirty="0">
                <a:cs typeface="NikoshBAN" pitchFamily="2" charset="0"/>
              </a:rPr>
              <a:t>99.99% </a:t>
            </a:r>
            <a:r>
              <a:rPr lang="bn-BD" sz="4000" dirty="0">
                <a:cs typeface="NikoshBAN" pitchFamily="2" charset="0"/>
              </a:rPr>
              <a:t>মিথেন থাকে। আমরা রান্না ঘরে যে গ্যাস ব্যবহার করি তা পাইপ লাইনের মাধ্যমে খনি থেকেই সরবরাহ করা হচ্ছে। </a:t>
            </a:r>
            <a:endParaRPr lang="en-US" sz="4000" dirty="0">
              <a:latin typeface="NikoshBAN" pitchFamily="2" charset="0"/>
              <a:cs typeface="NikoshBAN" pitchFamily="2"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914400" y="838200"/>
            <a:ext cx="7391400" cy="838200"/>
          </a:xfrm>
          <a:prstGeom prst="rect">
            <a:avLst/>
          </a:prstGeo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bn-BD" sz="5400" b="0" i="0" u="none" strike="noStrike" kern="1200" cap="none" spc="0" normalizeH="0" baseline="0" noProof="0" dirty="0">
                <a:ln>
                  <a:noFill/>
                </a:ln>
                <a:solidFill>
                  <a:schemeClr val="dk1"/>
                </a:solidFill>
                <a:effectLst/>
                <a:uLnTx/>
                <a:uFillTx/>
                <a:latin typeface="NikoshBAN" pitchFamily="2" charset="0"/>
                <a:ea typeface="+mn-ea"/>
                <a:cs typeface="NikoshBAN" pitchFamily="2" charset="0"/>
              </a:rPr>
              <a:t>পেট্রোলিয়াম </a:t>
            </a:r>
            <a:endParaRPr kumimoji="0" lang="en-US" sz="8000" b="0" i="0" u="none" strike="noStrike" kern="1200" cap="none" spc="0" normalizeH="0" baseline="0" noProof="0" dirty="0">
              <a:ln>
                <a:noFill/>
              </a:ln>
              <a:solidFill>
                <a:schemeClr val="dk1"/>
              </a:solidFill>
              <a:effectLst/>
              <a:uLnTx/>
              <a:uFillTx/>
              <a:latin typeface="NikoshBAN" pitchFamily="2" charset="0"/>
              <a:ea typeface="+mn-ea"/>
              <a:cs typeface="NikoshBAN" pitchFamily="2" charset="0"/>
            </a:endParaRPr>
          </a:p>
        </p:txBody>
      </p:sp>
      <p:sp>
        <p:nvSpPr>
          <p:cNvPr id="3" name="Content Placeholder 2"/>
          <p:cNvSpPr txBox="1">
            <a:spLocks/>
          </p:cNvSpPr>
          <p:nvPr/>
        </p:nvSpPr>
        <p:spPr>
          <a:xfrm>
            <a:off x="914400" y="1935162"/>
            <a:ext cx="7391400" cy="4343399"/>
          </a:xfrm>
          <a:prstGeom prst="rect">
            <a:avLst/>
          </a:prstGeom>
        </p:spPr>
        <p:style>
          <a:lnRef idx="1">
            <a:schemeClr val="accent5"/>
          </a:lnRef>
          <a:fillRef idx="2">
            <a:schemeClr val="accent5"/>
          </a:fillRef>
          <a:effectRef idx="1">
            <a:schemeClr val="accent5"/>
          </a:effectRef>
          <a:fontRef idx="minor">
            <a:schemeClr val="dk1"/>
          </a:fontRef>
        </p:style>
        <p:txBody>
          <a:bodyPr>
            <a:noAutofit/>
          </a:bodyPr>
          <a:lstStyle/>
          <a:p>
            <a:pPr marL="0" marR="0" lvl="0" indent="398463" algn="l" defTabSz="914400" rtl="0" eaLnBrk="1" fontAlgn="auto" latinLnBrk="0" hangingPunct="1">
              <a:lnSpc>
                <a:spcPct val="100000"/>
              </a:lnSpc>
              <a:spcBef>
                <a:spcPct val="20000"/>
              </a:spcBef>
              <a:spcAft>
                <a:spcPts val="0"/>
              </a:spcAft>
              <a:buClrTx/>
              <a:buSzTx/>
              <a:buFont typeface="Arial" pitchFamily="34" charset="0"/>
              <a:buNone/>
              <a:tabLst/>
              <a:defRPr/>
            </a:pPr>
            <a:r>
              <a:rPr lang="bn-BD" sz="4000">
                <a:latin typeface="NikoshBAN" pitchFamily="2" charset="0"/>
                <a:cs typeface="NikoshBAN" pitchFamily="2" charset="0"/>
              </a:rPr>
              <a:t>খনি থেকে অপরিশোধিত তেল পাওয়া যায় তাই হলো পেট্রোলিয়াম।  </a:t>
            </a:r>
            <a:r>
              <a:rPr kumimoji="0" lang="bn-BD" sz="4000" b="0" i="0" u="none" strike="noStrike" kern="1200" cap="none" spc="0" normalizeH="0" baseline="0" noProof="0" dirty="0">
                <a:ln>
                  <a:noFill/>
                </a:ln>
                <a:solidFill>
                  <a:schemeClr val="dk1"/>
                </a:solidFill>
                <a:effectLst/>
                <a:uLnTx/>
                <a:uFillTx/>
                <a:latin typeface="NikoshBAN" pitchFamily="2" charset="0"/>
                <a:ea typeface="+mn-ea"/>
                <a:cs typeface="NikoshBAN" pitchFamily="2" charset="0"/>
              </a:rPr>
              <a:t>বাংলাদেশে যে প্রাকৃতিক গ্যাস পাওয়া গেছে তাতে </a:t>
            </a:r>
            <a:r>
              <a:rPr kumimoji="0" lang="en-US" sz="4000" b="0" i="0" u="none" strike="noStrike" kern="1200" cap="none" spc="0" normalizeH="0" baseline="0" noProof="0" dirty="0">
                <a:ln>
                  <a:noFill/>
                </a:ln>
                <a:solidFill>
                  <a:schemeClr val="dk1"/>
                </a:solidFill>
                <a:effectLst/>
                <a:uLnTx/>
                <a:uFillTx/>
                <a:latin typeface="+mn-lt"/>
                <a:ea typeface="+mn-ea"/>
                <a:cs typeface="NikoshBAN" pitchFamily="2" charset="0"/>
              </a:rPr>
              <a:t>99.99% </a:t>
            </a:r>
            <a:r>
              <a:rPr kumimoji="0" lang="bn-BD" sz="4000" b="0" i="0" u="none" strike="noStrike" kern="1200" cap="none" spc="0" normalizeH="0" baseline="0" noProof="0" dirty="0">
                <a:ln>
                  <a:noFill/>
                </a:ln>
                <a:solidFill>
                  <a:schemeClr val="dk1"/>
                </a:solidFill>
                <a:effectLst/>
                <a:uLnTx/>
                <a:uFillTx/>
                <a:latin typeface="+mn-lt"/>
                <a:ea typeface="+mn-ea"/>
                <a:cs typeface="NikoshBAN" pitchFamily="2" charset="0"/>
              </a:rPr>
              <a:t>মিথেন থাকে। আমরা রান্না ঘরে যে গ্যাস ব্যবহার করি তা পাইপ লাইনের মাধ্যমে খনি থেকেই সরবরাহ করা হচ্ছে। </a:t>
            </a:r>
            <a:endParaRPr kumimoji="0" lang="en-US" sz="4000" b="0" i="0" u="none" strike="noStrike" kern="1200" cap="none" spc="0" normalizeH="0" baseline="0" noProof="0" dirty="0">
              <a:ln>
                <a:noFill/>
              </a:ln>
              <a:solidFill>
                <a:schemeClr val="dk1"/>
              </a:solidFill>
              <a:effectLst/>
              <a:uLnTx/>
              <a:uFillTx/>
              <a:latin typeface="NikoshBAN" pitchFamily="2" charset="0"/>
              <a:ea typeface="+mn-ea"/>
              <a:cs typeface="NikoshBAN" pitchFamily="2"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1571</TotalTime>
  <Words>463</Words>
  <Application>Microsoft Office PowerPoint</Application>
  <PresentationFormat>On-screen Show (4:3)</PresentationFormat>
  <Paragraphs>97</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Droplet</vt:lpstr>
      <vt:lpstr>PowerPoint Presentation</vt:lpstr>
      <vt:lpstr>PowerPoint Presentation</vt:lpstr>
      <vt:lpstr>PowerPoint Presentation</vt:lpstr>
      <vt:lpstr>জীবাশ্ম জ্বালানি</vt:lpstr>
      <vt:lpstr> শিখনফল </vt:lpstr>
      <vt:lpstr>জীবাশ্ম জ্বালানি হলো কয়লা, প্রাকৃতিক গ্যাস ও পেট্রোলিয়াম</vt:lpstr>
      <vt:lpstr>PowerPoint Presentation</vt:lpstr>
      <vt:lpstr>প্রাকৃতিক গ্যাস</vt:lpstr>
      <vt:lpstr>PowerPoint Presentation</vt:lpstr>
      <vt:lpstr>একক কাজ   সময়ঃ ৩ মিনিট </vt:lpstr>
      <vt:lpstr>দলগত কাজ সময়ঃ ৫ মিনিট</vt:lpstr>
      <vt:lpstr>মূল্যায়ন </vt:lpstr>
      <vt:lpstr>বাড়ির কাজ</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Amar sonar bangla</dc:title>
  <dc:creator>DOEL</dc:creator>
  <cp:lastModifiedBy>Unknown User</cp:lastModifiedBy>
  <cp:revision>181</cp:revision>
  <dcterms:created xsi:type="dcterms:W3CDTF">2006-08-16T00:00:00Z</dcterms:created>
  <dcterms:modified xsi:type="dcterms:W3CDTF">2021-02-05T03:31:42Z</dcterms:modified>
</cp:coreProperties>
</file>