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8" r:id="rId2"/>
    <p:sldId id="259" r:id="rId3"/>
    <p:sldId id="282" r:id="rId4"/>
    <p:sldId id="283" r:id="rId5"/>
    <p:sldId id="263" r:id="rId6"/>
    <p:sldId id="264" r:id="rId7"/>
    <p:sldId id="265" r:id="rId8"/>
    <p:sldId id="295" r:id="rId9"/>
    <p:sldId id="266" r:id="rId10"/>
    <p:sldId id="285" r:id="rId11"/>
    <p:sldId id="304" r:id="rId12"/>
    <p:sldId id="292" r:id="rId13"/>
    <p:sldId id="296" r:id="rId14"/>
    <p:sldId id="298" r:id="rId15"/>
    <p:sldId id="302" r:id="rId16"/>
    <p:sldId id="287" r:id="rId17"/>
    <p:sldId id="268" r:id="rId18"/>
    <p:sldId id="299" r:id="rId19"/>
    <p:sldId id="269" r:id="rId20"/>
    <p:sldId id="301" r:id="rId21"/>
    <p:sldId id="303" r:id="rId22"/>
    <p:sldId id="276" r:id="rId23"/>
    <p:sldId id="278" r:id="rId24"/>
    <p:sldId id="279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FAFA"/>
    <a:srgbClr val="97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84381" autoAdjust="0"/>
  </p:normalViewPr>
  <p:slideViewPr>
    <p:cSldViewPr>
      <p:cViewPr varScale="1">
        <p:scale>
          <a:sx n="59" d="100"/>
          <a:sy n="59" d="100"/>
        </p:scale>
        <p:origin x="16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 userDrawn="1"/>
        </p:nvSpPr>
        <p:spPr>
          <a:xfrm>
            <a:off x="228598" y="214086"/>
            <a:ext cx="8686801" cy="6400800"/>
          </a:xfrm>
          <a:prstGeom prst="bevel">
            <a:avLst>
              <a:gd name="adj" fmla="val 37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 userDrawn="1"/>
        </p:nvSpPr>
        <p:spPr>
          <a:xfrm>
            <a:off x="0" y="-14514"/>
            <a:ext cx="9143999" cy="6858000"/>
          </a:xfrm>
          <a:prstGeom prst="frame">
            <a:avLst>
              <a:gd name="adj1" fmla="val 31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381000"/>
            <a:ext cx="71247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01000" cy="4800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-833"/>
          <a:stretch/>
        </p:blipFill>
        <p:spPr>
          <a:xfrm>
            <a:off x="609600" y="533400"/>
            <a:ext cx="80010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7500"/>
          <a:stretch/>
        </p:blipFill>
        <p:spPr>
          <a:xfrm>
            <a:off x="609600" y="3505199"/>
            <a:ext cx="8001000" cy="2743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8300" y="5022931"/>
            <a:ext cx="36957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4444" r="1666" b="17778"/>
          <a:stretch/>
        </p:blipFill>
        <p:spPr>
          <a:xfrm>
            <a:off x="609600" y="571500"/>
            <a:ext cx="7881257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128" y="5524500"/>
            <a:ext cx="31242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34797"/>
            <a:ext cx="1676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GB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37297" y="1310754"/>
            <a:ext cx="1587524" cy="562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36" y="1158635"/>
            <a:ext cx="2486025" cy="1118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1" y="1158637"/>
            <a:ext cx="28797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40600"/>
            <a:ext cx="46855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53997"/>
            <a:ext cx="1143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51" y="2182055"/>
            <a:ext cx="2439609" cy="104706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714500" y="2463272"/>
            <a:ext cx="15875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09790" y="246327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 গ্রহণ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9" y="3854819"/>
            <a:ext cx="28194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20" y="3621920"/>
            <a:ext cx="2001980" cy="89020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200400" y="3824706"/>
            <a:ext cx="14986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47907" y="3824042"/>
            <a:ext cx="17716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723798"/>
            <a:ext cx="1295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36" y="4512124"/>
            <a:ext cx="2486024" cy="78550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714500" y="4723798"/>
            <a:ext cx="1587524" cy="501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81231" y="4651301"/>
            <a:ext cx="19050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984" y="5608103"/>
            <a:ext cx="1447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34" y="5500418"/>
            <a:ext cx="2454226" cy="863048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1737297" y="5708246"/>
            <a:ext cx="1587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17457" y="5627396"/>
            <a:ext cx="13144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10" grpId="0" animBg="1"/>
      <p:bldP spid="11" grpId="0"/>
      <p:bldP spid="12" grpId="0"/>
      <p:bldP spid="14" grpId="0" animBg="1"/>
      <p:bldP spid="15" grpId="0"/>
      <p:bldP spid="16" grpId="0"/>
      <p:bldP spid="18" grpId="0" animBg="1"/>
      <p:bldP spid="19" grpId="0"/>
      <p:bldP spid="2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914400"/>
            <a:ext cx="5562600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শ্রেণী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as-IN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1" indent="-742950">
              <a:lnSpc>
                <a:spcPct val="200000"/>
              </a:lnSpc>
              <a:buFont typeface="+mj-lt"/>
              <a:buAutoNum type="arabicPeriod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1" indent="-742950">
              <a:lnSpc>
                <a:spcPct val="200000"/>
              </a:lnSpc>
              <a:buFont typeface="+mj-lt"/>
              <a:buAutoNum type="arabicPeriod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as-IN" dirty="0"/>
          </a:p>
        </p:txBody>
      </p:sp>
    </p:spTree>
    <p:extLst>
      <p:ext uri="{BB962C8B-B14F-4D97-AF65-F5344CB8AC3E}">
        <p14:creationId xmlns:p14="http://schemas.microsoft.com/office/powerpoint/2010/main" val="38581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924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খতি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খতি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 সম্পত্তি, দায় এবং স্বত্তাধিকার সম্পর্কিত সকল হিসাবসমুহ সংরক্ষণ করা হয় তাকে সাধারন খতি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 বলা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খতি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খতিয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 সংক্ষিপ্তাকারে লিপিবদ্ধ একটি হিসাবের বিস্তারিত তথ্য জানার জন্য উক্ত হিসাবের সাথে সংশ্লিষ্ট প্রতিটি পক্ষের এক একটি স্বতন্ত্র হিসাবে যে খতি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 লিপিবদ্ধ করা হয় তাকে সহকারী খতি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 বলে।</a:t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01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0739" y="782522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013501"/>
            <a:ext cx="6455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 </a:t>
            </a:r>
            <a:r>
              <a:rPr lang="en-US" sz="48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9141" y="4730234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5500" y="1447800"/>
            <a:ext cx="4953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খতিয়ানের ছক ২ প্রকার 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3105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algn="ctr">
              <a:spcBef>
                <a:spcPct val="0"/>
              </a:spcBef>
            </a:pP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‘T’-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 ‘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182880" lvl="0" algn="ctr">
              <a:spcBef>
                <a:spcPct val="0"/>
              </a:spcBef>
            </a:pP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। চলমান জের’ ছক।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762000"/>
            <a:ext cx="3034862" cy="838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182880" indent="0" algn="ctr">
              <a:buNone/>
            </a:pP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‘T’- </a:t>
            </a:r>
            <a:r>
              <a:rPr lang="bn-BD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3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sz="quarter" idx="1"/>
          </p:nvPr>
        </p:nvSpPr>
        <p:spPr>
          <a:xfrm>
            <a:off x="13138" y="1889760"/>
            <a:ext cx="9067800" cy="762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	         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27668"/>
              </p:ext>
            </p:extLst>
          </p:nvPr>
        </p:nvGraphicFramePr>
        <p:xfrm>
          <a:off x="616170" y="2895600"/>
          <a:ext cx="791166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211"/>
                <a:gridCol w="1425523"/>
                <a:gridCol w="997867"/>
                <a:gridCol w="997868"/>
                <a:gridCol w="498933"/>
                <a:gridCol w="1354247"/>
                <a:gridCol w="1069143"/>
                <a:gridCol w="997868"/>
              </a:tblGrid>
              <a:tr h="664832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131636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610383"/>
            <a:ext cx="45339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2021-জানু-1-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-৫০০০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2021-জানু-৫-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মাল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“T”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1089" y="2253734"/>
            <a:ext cx="712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" y="2093255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8475" y="2069068"/>
            <a:ext cx="139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মাল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71474"/>
              </p:ext>
            </p:extLst>
          </p:nvPr>
        </p:nvGraphicFramePr>
        <p:xfrm>
          <a:off x="5757323" y="533400"/>
          <a:ext cx="282090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902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  <a:p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---------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98606"/>
              </p:ext>
            </p:extLst>
          </p:nvPr>
        </p:nvGraphicFramePr>
        <p:xfrm>
          <a:off x="632667" y="2615046"/>
          <a:ext cx="7901733" cy="361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52"/>
                <a:gridCol w="1840310"/>
                <a:gridCol w="424687"/>
                <a:gridCol w="778593"/>
                <a:gridCol w="637030"/>
                <a:gridCol w="2052653"/>
                <a:gridCol w="778593"/>
                <a:gridCol w="765715"/>
              </a:tblGrid>
              <a:tr h="943505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136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2021</a:t>
                      </a:r>
                    </a:p>
                    <a:p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জানু-১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ফেব্রু-1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5000</a:t>
                      </a: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3000</a:t>
                      </a:r>
                    </a:p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8000</a:t>
                      </a:r>
                    </a:p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8000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2021</a:t>
                      </a:r>
                    </a:p>
                    <a:p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জানু-31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8000</a:t>
                      </a:r>
                    </a:p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8000</a:t>
                      </a:r>
                    </a:p>
                    <a:p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595573" y="4419602"/>
            <a:ext cx="228601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57105" y="4038600"/>
            <a:ext cx="356017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57475" y="4800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3902" y="4562475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1400" y="51054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7475" y="5029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73902" y="4800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54852" y="48768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4100" y="914400"/>
            <a:ext cx="4495800" cy="685801"/>
          </a:xfrm>
        </p:spPr>
        <p:txBody>
          <a:bodyPr anchor="ctr">
            <a:normAutofit fontScale="90000"/>
          </a:bodyPr>
          <a:lstStyle/>
          <a:p>
            <a:pPr marL="182880" indent="0" algn="ctr">
              <a:buNone/>
            </a:pPr>
            <a:r>
              <a:rPr lang="bn-BD" sz="5400" b="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জের’</a:t>
            </a:r>
            <a:r>
              <a:rPr lang="en-US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001000" cy="838200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1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হিসাবের নাম   </a:t>
            </a:r>
            <a:r>
              <a:rPr lang="en-US" sz="1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হিসাবের কোড নং</a:t>
            </a:r>
            <a:r>
              <a:rPr lang="en-US" sz="1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78548"/>
              </p:ext>
            </p:extLst>
          </p:nvPr>
        </p:nvGraphicFramePr>
        <p:xfrm>
          <a:off x="685801" y="2895601"/>
          <a:ext cx="7848601" cy="1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54"/>
                <a:gridCol w="2190374"/>
                <a:gridCol w="545837"/>
                <a:gridCol w="1015857"/>
                <a:gridCol w="1360325"/>
                <a:gridCol w="1008077"/>
                <a:gridCol w="1008077"/>
              </a:tblGrid>
              <a:tr h="350323"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bn-BD" sz="20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91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1400" y="762000"/>
            <a:ext cx="641931" cy="1131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6249" r="1728" b="42152"/>
          <a:stretch/>
        </p:blipFill>
        <p:spPr>
          <a:xfrm>
            <a:off x="533400" y="533400"/>
            <a:ext cx="4038600" cy="5791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64452" y="533400"/>
            <a:ext cx="3918055" cy="3124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1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>
              <a:defRPr/>
            </a:pP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00" b="1" dirty="0" err="1" smtClean="0"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11200" b="1" dirty="0" smtClean="0">
                <a:latin typeface="NikoshBAN" pitchFamily="2" charset="0"/>
                <a:cs typeface="NikoshBAN" pitchFamily="2" charset="0"/>
              </a:rPr>
              <a:t> ,শাহরাস্তি ,</a:t>
            </a:r>
            <a:r>
              <a:rPr lang="en-US" sz="11200" b="1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1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01671-025599</a:t>
            </a:r>
            <a:endParaRPr lang="en-US" sz="3600" dirty="0" smtClean="0"/>
          </a:p>
          <a:p>
            <a:pPr>
              <a:defRPr/>
            </a:pPr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ই-মেইল-mdhossain</a:t>
            </a:r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839679"/>
            <a:ext cx="3781907" cy="2484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১০ম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- 05/01/2021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4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001000" cy="838200"/>
          </a:xfrm>
        </p:spPr>
        <p:txBody>
          <a:bodyPr anchor="ctr"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8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হিসাবের নাম     </a:t>
            </a:r>
            <a:r>
              <a:rPr lang="en-US" sz="8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8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হিসাবের কোড নং</a:t>
            </a:r>
            <a:r>
              <a:rPr lang="en-US" sz="8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92463"/>
              </p:ext>
            </p:extLst>
          </p:nvPr>
        </p:nvGraphicFramePr>
        <p:xfrm>
          <a:off x="713015" y="2819400"/>
          <a:ext cx="7848599" cy="2188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54"/>
                <a:gridCol w="2190373"/>
                <a:gridCol w="545836"/>
                <a:gridCol w="1015857"/>
                <a:gridCol w="1360325"/>
                <a:gridCol w="1008077"/>
                <a:gridCol w="1008077"/>
              </a:tblGrid>
              <a:tr h="420449"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bn-BD" sz="20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জের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00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2021</a:t>
                      </a:r>
                    </a:p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জানু-১</a:t>
                      </a:r>
                    </a:p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5000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3000</a:t>
                      </a:r>
                    </a:p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5000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8000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533400"/>
            <a:ext cx="51435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2021-জানু-1-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-৫০০০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2021-জানু-৫-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মাল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(চলমান জের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43826"/>
              </p:ext>
            </p:extLst>
          </p:nvPr>
        </p:nvGraphicFramePr>
        <p:xfrm>
          <a:off x="5867400" y="560614"/>
          <a:ext cx="2667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  <a:p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---------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4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2208" y="297835"/>
            <a:ext cx="2810642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1219200"/>
            <a:ext cx="7848600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নসাইবা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সালের ১লা জানুয়ারী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নগদ 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 ৫০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মূলধনস্বরুপ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নিয়ে ব্যবসায় শুরু করেন। উক্ত মাসের অন্যান্য লেনদেন ছিল </a:t>
            </a:r>
            <a:r>
              <a:rPr kumimoji="0" lang="bn-I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জানুঃ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নগদে পণ্য বিক্রয়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 হলো ৪০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,, 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ধারে পণ্য ক্রয় করা হলো ২০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 দেয়া হলো ১০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১৮ ভাড়া প্রদান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 হলো 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দল-১-   নগদান ও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খতিয়ান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“T”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দল-২-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খতিয়ান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(চলমান জের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5288233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সময়-8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8066" y="580956"/>
            <a:ext cx="4267200" cy="628696"/>
          </a:xfrm>
          <a:noFill/>
          <a:ln>
            <a:noFill/>
          </a:ln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জেনে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রাখা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ভালো</a:t>
            </a:r>
            <a:endParaRPr lang="en-US" sz="3200" b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035" y="1846233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0435" y="1847664"/>
            <a:ext cx="502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780" y="2521343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180" y="2522774"/>
            <a:ext cx="502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780" y="3286565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5180" y="3287996"/>
            <a:ext cx="502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821" y="4105884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7221" y="4107315"/>
            <a:ext cx="502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035" y="4900099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0435" y="4901530"/>
            <a:ext cx="502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821" y="5580033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7221" y="5581464"/>
            <a:ext cx="502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2590800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খতিয়ান কী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খতিয়ানে লেনদেন কিভাবে লেখা হয়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খতিয়ানের চলমান জের ছকে কয়টি টাকার ঘর থাকে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খতিয়ান না রাখলে কি অসুবিধা হয় 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জের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ব্যালেন্সিং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জের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57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</a:rPr>
              <a:t> 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2590800" y="768974"/>
            <a:ext cx="3505200" cy="181987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-274261"/>
            <a:ext cx="7543800" cy="71096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54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bn-BD" sz="54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১২। নুপুর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১লা জানুয়ারী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নগদ ৫০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০০০ টাকা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শুরু করেন।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,,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পণ্য বিক্রয় ১১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’’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ঘরভাড়া প্রদান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৫০০ টাকা।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নাফি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নিকট বাকিতে বিক্রয় ১৭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০০০ টাকা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প্রয়োজনে নগদ উত্তোলন করা হলো 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৩০০ টাকা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মারিয়ার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নিকট হতে ১২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৫০০ টাকার পণ্য ক্রয় করা হলো।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 নির্ণয় কর।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প্রস্তুত কর।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“T”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(চলমান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endParaRPr lang="bn-BD" sz="2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2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09600"/>
            <a:ext cx="621949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 সবাইকে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1018"/>
            <a:ext cx="7772400" cy="43149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562600"/>
            <a:ext cx="28956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গোছালো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28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791200"/>
            <a:ext cx="28956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সাজানো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5943600" cy="762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তাকের ইংরেজী প্রতিশব্দ কী তা জানো 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81800" y="5486400"/>
            <a:ext cx="1608944" cy="609600"/>
          </a:xfrm>
          <a:prstGeom prst="rect">
            <a:avLst/>
          </a:prstGeom>
        </p:spPr>
        <p:txBody>
          <a:bodyPr bIns="91440" anchor="ctr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selfe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962400" cy="441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10344" r="5999" b="6896"/>
          <a:stretch/>
        </p:blipFill>
        <p:spPr>
          <a:xfrm>
            <a:off x="4800600" y="685800"/>
            <a:ext cx="35901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9050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Self-এ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যেমন জিনিসপত্র সাজিয়ে রাখা হয় তেমনি লেনদেনগুলো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সাজিয়ে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হয়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3007296"/>
            <a:ext cx="5867400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3124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cap="all" dirty="0" err="1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4000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খতিয়ান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জের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905000"/>
            <a:ext cx="6179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80148"/>
            <a:ext cx="78486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হিসাবনিকাশের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পাকা বইতে প্রতিষ্ঠানের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পক্ষ সমূহকে পৃথক পৃথক শিরোনামে শ্রেণীবদ্ধভাবে সংক্ষিপ্তাকারে লিপিবদ্ধ করা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বলে। এক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প্রতিষ্ঠানের সকল হিসাবের সমষ্টিগত রূপকে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33400"/>
            <a:ext cx="213360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1894</TotalTime>
  <Words>786</Words>
  <Application>Microsoft Office PowerPoint</Application>
  <PresentationFormat>On-screen Show (4:3)</PresentationFormat>
  <Paragraphs>196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Franklin Gothic Book</vt:lpstr>
      <vt:lpstr>NikoshBAN</vt:lpstr>
      <vt:lpstr>Perpetua</vt:lpstr>
      <vt:lpstr>Times New Roman</vt:lpstr>
      <vt:lpstr>Vrinda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তাকের ইংরেজী প্রতিশব্দ কী তা জানো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‘T’- ছক</vt:lpstr>
      <vt:lpstr>PowerPoint Presentation</vt:lpstr>
      <vt:lpstr>‘চলমান জের’ ছক</vt:lpstr>
      <vt:lpstr>PowerPoint Presentation</vt:lpstr>
      <vt:lpstr>PowerPoint Presentation</vt:lpstr>
      <vt:lpstr>জেনে রাখা ভালো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NUSAIBA HOSSAIN</cp:lastModifiedBy>
  <cp:revision>252</cp:revision>
  <dcterms:created xsi:type="dcterms:W3CDTF">2006-08-16T00:00:00Z</dcterms:created>
  <dcterms:modified xsi:type="dcterms:W3CDTF">2021-02-04T10:43:29Z</dcterms:modified>
</cp:coreProperties>
</file>