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2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0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C461-9D3D-49B9-951A-6FA45EA137E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7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52146" y="5369669"/>
            <a:ext cx="973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Wellcome</a:t>
            </a:r>
            <a:r>
              <a:rPr lang="en-US" sz="4400" b="1" dirty="0" smtClean="0"/>
              <a:t> to my new digital content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17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092C27-AE8C-47FC-B420-9FB08EFA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8" y="953310"/>
            <a:ext cx="5233481" cy="3453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94112E-3543-431F-89D2-99A3F39EFA94}"/>
              </a:ext>
            </a:extLst>
          </p:cNvPr>
          <p:cNvSpPr/>
          <p:nvPr/>
        </p:nvSpPr>
        <p:spPr>
          <a:xfrm>
            <a:off x="0" y="4814714"/>
            <a:ext cx="12003932" cy="120032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 ও ব্রিটেনের মধ্যে বাণিজ্য পরিচালনার জন্য ১৬০০ সালে তারা ব্রিটিশ ইস্ট-ইন্ডিয়া কোম্পানি প্রতিষ্ঠা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DBDE66-E4E1-4D39-B83B-479369890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02" y="953310"/>
            <a:ext cx="5532434" cy="3453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199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C7F1CD-C911-4631-93F2-36BBC1960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4" y="3745550"/>
            <a:ext cx="5464851" cy="297004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0242F41-AE9A-4189-94B5-90BFD31EC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4" y="303551"/>
            <a:ext cx="5464851" cy="312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F1972-2518-4F3A-9C8A-0C031952E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4" y="3745550"/>
            <a:ext cx="5779645" cy="2970043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C77735-4090-41E3-9071-5C9DA04D3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5" y="303551"/>
            <a:ext cx="5781205" cy="312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E47C7225-0E73-4A9E-8CD8-D4656D7497CD}"/>
              </a:ext>
            </a:extLst>
          </p:cNvPr>
          <p:cNvSpPr/>
          <p:nvPr/>
        </p:nvSpPr>
        <p:spPr>
          <a:xfrm>
            <a:off x="4447080" y="2001187"/>
            <a:ext cx="4696919" cy="2758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সম্পদের জন্য এই অঞ্চলের প্রতি ইংরেজদের আগ্রহ ছিল।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955CCD5-B33A-4F7A-9A43-0C3930592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689548"/>
            <a:ext cx="4422098" cy="388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="" xmlns:a16="http://schemas.microsoft.com/office/drawing/2014/main" id="{73728896-C2C3-408F-A7D1-DC24E0D01551}"/>
              </a:ext>
            </a:extLst>
          </p:cNvPr>
          <p:cNvSpPr/>
          <p:nvPr/>
        </p:nvSpPr>
        <p:spPr>
          <a:xfrm>
            <a:off x="5306518" y="989351"/>
            <a:ext cx="6480748" cy="3582649"/>
          </a:xfrm>
          <a:prstGeom prst="wedgeRound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="" xmlns:a16="http://schemas.microsoft.com/office/drawing/2014/main" id="{CE8229FD-05E2-4167-91F0-B510661431FC}"/>
              </a:ext>
            </a:extLst>
          </p:cNvPr>
          <p:cNvSpPr/>
          <p:nvPr/>
        </p:nvSpPr>
        <p:spPr>
          <a:xfrm>
            <a:off x="0" y="4572000"/>
            <a:ext cx="12192000" cy="228600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শেষ স্বাধীন নবাব ছিলেন সিরাজ-উদ-দৌলা । তিনি ১৭৫৬ সালে মাত্র ২২ বছর বয়সে বাংলার নবাব হন 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449223-B347-4DC4-96B8-054FDDBA6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36" y="453632"/>
            <a:ext cx="4440836" cy="42289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B09DCA84-64B9-4D86-B773-1C4FE380D7EA}"/>
              </a:ext>
            </a:extLst>
          </p:cNvPr>
          <p:cNvSpPr/>
          <p:nvPr/>
        </p:nvSpPr>
        <p:spPr>
          <a:xfrm>
            <a:off x="5550060" y="1318166"/>
            <a:ext cx="6462570" cy="3639927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 নবাবের সাথে তাঁর পরিবারের কিছু সদস্যের , বিশেষ করে বড় খালা ঘষেটি বেগমের সম্পর্ক খুব খারাপ ছিল ।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04B30E-2015-4BD0-B6BE-3768AE236DA3}"/>
              </a:ext>
            </a:extLst>
          </p:cNvPr>
          <p:cNvSpPr txBox="1"/>
          <p:nvPr/>
        </p:nvSpPr>
        <p:spPr>
          <a:xfrm>
            <a:off x="838994" y="4809800"/>
            <a:ext cx="4706736" cy="76944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ঘষেটি বেগম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444B01-EA04-4E03-97CC-C3CBE2F0D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7217" r="5061" b="15464"/>
          <a:stretch/>
        </p:blipFill>
        <p:spPr>
          <a:xfrm>
            <a:off x="329782" y="56213"/>
            <a:ext cx="6445771" cy="3372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="" xmlns:a16="http://schemas.microsoft.com/office/drawing/2014/main" id="{016BBBB9-7756-4D7C-8044-66E2F4B57D98}"/>
              </a:ext>
            </a:extLst>
          </p:cNvPr>
          <p:cNvSpPr/>
          <p:nvPr/>
        </p:nvSpPr>
        <p:spPr>
          <a:xfrm>
            <a:off x="6775553" y="0"/>
            <a:ext cx="5416447" cy="6693108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রায়দুর্লভ , জগতশেঠের মতো বণিকদের বিরোধিতা ও ষড়যন্ত্রের শিকার হন নবাব।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3ACB2E-0F85-4804-9CC3-1BE6F45F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9" y="209862"/>
            <a:ext cx="5437762" cy="4118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C3256A-7D70-4EE0-B29E-8942D7819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98" y="209863"/>
            <a:ext cx="5144923" cy="4118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="" xmlns:a16="http://schemas.microsoft.com/office/drawing/2014/main" id="{18F2805C-59FB-4F2D-A22A-97149543AF75}"/>
              </a:ext>
            </a:extLst>
          </p:cNvPr>
          <p:cNvSpPr/>
          <p:nvPr/>
        </p:nvSpPr>
        <p:spPr>
          <a:xfrm>
            <a:off x="-37902" y="5204298"/>
            <a:ext cx="12158586" cy="1420238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বণিকেরা অবশেষে ১৭৫৭ সালের ২৩শে জুন পলাশির যুদ্ধে নবাবের বিরুদ্ধে ইংরেজ পক্ষে যোগ দেন।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16868A-285A-4D30-86F3-A6580E76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73389"/>
            <a:ext cx="5171606" cy="38427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="" xmlns:a16="http://schemas.microsoft.com/office/drawing/2014/main" id="{B41C2326-EA85-4501-BC31-3D91FEEB4675}"/>
              </a:ext>
            </a:extLst>
          </p:cNvPr>
          <p:cNvSpPr/>
          <p:nvPr/>
        </p:nvSpPr>
        <p:spPr>
          <a:xfrm>
            <a:off x="0" y="4870525"/>
            <a:ext cx="12192000" cy="1933331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 সৈন্যবাহিনীর প্রধান মীরজাফর বিশ্বাসঘাতকতা করে ইংরেজ লর্ড ক্লাইভের পক্ষে কাজ করে। চল্লিশ হাজার সৈন্য নিয়ে যুদ্ধ না করে পলাশীর প্রান্তরে দাঁড়িয়ে থাকে মীর জাফর আলী খান 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AAB0F0-6FB6-498E-9478-9CBA1788B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98" y="0"/>
            <a:ext cx="4906779" cy="3916180"/>
          </a:xfrm>
          <a:prstGeom prst="rect">
            <a:avLst/>
          </a:prstGeom>
          <a:solidFill>
            <a:srgbClr val="00B0F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Arrow: Left-Right 7">
            <a:extLst>
              <a:ext uri="{FF2B5EF4-FFF2-40B4-BE49-F238E27FC236}">
                <a16:creationId xmlns="" xmlns:a16="http://schemas.microsoft.com/office/drawing/2014/main" id="{0FE81C22-38B4-4F82-AE08-0702DD98B8F4}"/>
              </a:ext>
            </a:extLst>
          </p:cNvPr>
          <p:cNvSpPr/>
          <p:nvPr/>
        </p:nvSpPr>
        <p:spPr>
          <a:xfrm>
            <a:off x="4661941" y="1543986"/>
            <a:ext cx="3112957" cy="139783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256684-3C39-483E-8198-CEB1FA7C14F4}"/>
              </a:ext>
            </a:extLst>
          </p:cNvPr>
          <p:cNvSpPr txBox="1"/>
          <p:nvPr/>
        </p:nvSpPr>
        <p:spPr>
          <a:xfrm>
            <a:off x="0" y="4101084"/>
            <a:ext cx="542643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/>
                <a:cs typeface="NikoshBAN" panose="02000000000000000000" pitchFamily="2" charset="0"/>
              </a:rPr>
              <a:t>মীরজাফর</a:t>
            </a:r>
            <a:r>
              <a:rPr lang="bn-IN" dirty="0">
                <a:solidFill>
                  <a:srgbClr val="00B050"/>
                </a:solidFill>
                <a:latin typeface="NikoshBAN" panose="02000000000000000000"/>
              </a:rPr>
              <a:t> 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bn-IN" dirty="0">
                <a:solidFill>
                  <a:srgbClr val="00B050"/>
                </a:solidFill>
                <a:latin typeface="NikoshBAN" panose="02000000000000000000"/>
              </a:rPr>
              <a:t> 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/>
                <a:cs typeface="NikoshBAN" panose="02000000000000000000" pitchFamily="2" charset="0"/>
              </a:rPr>
              <a:t>মীরন</a:t>
            </a:r>
            <a:r>
              <a:rPr lang="bn-IN" sz="4400" dirty="0">
                <a:solidFill>
                  <a:srgbClr val="00B05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5962C0B-94A1-4449-BEE7-378EE678F7FD}"/>
              </a:ext>
            </a:extLst>
          </p:cNvPr>
          <p:cNvSpPr txBox="1"/>
          <p:nvPr/>
        </p:nvSpPr>
        <p:spPr>
          <a:xfrm>
            <a:off x="7060367" y="4131861"/>
            <a:ext cx="513163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 ক্লাইভ 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3525E7-E3C2-4D48-A9F8-B73846B04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0" y="0"/>
            <a:ext cx="5956090" cy="4122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B1F6D4-282C-4F3E-B8B5-B1918DB67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200" cy="4122295"/>
          </a:xfrm>
          <a:prstGeom prst="rect">
            <a:avLst/>
          </a:prstGeom>
        </p:spPr>
      </p:pic>
      <p:sp>
        <p:nvSpPr>
          <p:cNvPr id="3" name="Arrow: Left-Right 2">
            <a:extLst>
              <a:ext uri="{FF2B5EF4-FFF2-40B4-BE49-F238E27FC236}">
                <a16:creationId xmlns="" xmlns:a16="http://schemas.microsoft.com/office/drawing/2014/main" id="{C5798C62-FA9A-4150-8A9E-2F27D6E332F9}"/>
              </a:ext>
            </a:extLst>
          </p:cNvPr>
          <p:cNvSpPr/>
          <p:nvPr/>
        </p:nvSpPr>
        <p:spPr>
          <a:xfrm>
            <a:off x="-134910" y="3087973"/>
            <a:ext cx="12296930" cy="412229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9AE31D-E1F3-4CD9-8536-6D0E4BEA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7760"/>
            <a:ext cx="8349521" cy="51566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4B08F45-D993-4BF7-8D40-BE19422184C9}"/>
              </a:ext>
            </a:extLst>
          </p:cNvPr>
          <p:cNvGrpSpPr/>
          <p:nvPr/>
        </p:nvGrpSpPr>
        <p:grpSpPr>
          <a:xfrm>
            <a:off x="5751878" y="829862"/>
            <a:ext cx="4915231" cy="746096"/>
            <a:chOff x="6910466" y="2938071"/>
            <a:chExt cx="5775104" cy="457902"/>
          </a:xfrm>
          <a:solidFill>
            <a:srgbClr val="FF0000"/>
          </a:solidFill>
        </p:grpSpPr>
        <p:sp>
          <p:nvSpPr>
            <p:cNvPr id="4" name="Isosceles Triangle 3">
              <a:extLst>
                <a:ext uri="{FF2B5EF4-FFF2-40B4-BE49-F238E27FC236}">
                  <a16:creationId xmlns="" xmlns:a16="http://schemas.microsoft.com/office/drawing/2014/main" id="{592D7E26-558A-4E49-A213-3CCD9301D92E}"/>
                </a:ext>
              </a:extLst>
            </p:cNvPr>
            <p:cNvSpPr/>
            <p:nvPr/>
          </p:nvSpPr>
          <p:spPr>
            <a:xfrm rot="16200000">
              <a:off x="8851692" y="996845"/>
              <a:ext cx="449705" cy="4332158"/>
            </a:xfrm>
            <a:prstGeom prst="triangle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Left-Right 5">
              <a:extLst>
                <a:ext uri="{FF2B5EF4-FFF2-40B4-BE49-F238E27FC236}">
                  <a16:creationId xmlns="" xmlns:a16="http://schemas.microsoft.com/office/drawing/2014/main" id="{D3CE4F6A-1BD8-428B-BD08-46934508BE21}"/>
                </a:ext>
              </a:extLst>
            </p:cNvPr>
            <p:cNvSpPr/>
            <p:nvPr/>
          </p:nvSpPr>
          <p:spPr>
            <a:xfrm>
              <a:off x="10826789" y="2958882"/>
              <a:ext cx="1858781" cy="437091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Explosion: 14 Points 8">
            <a:extLst>
              <a:ext uri="{FF2B5EF4-FFF2-40B4-BE49-F238E27FC236}">
                <a16:creationId xmlns="" xmlns:a16="http://schemas.microsoft.com/office/drawing/2014/main" id="{6988A76B-7B92-4FA8-B4D6-BC5A7ECB3459}"/>
              </a:ext>
            </a:extLst>
          </p:cNvPr>
          <p:cNvSpPr/>
          <p:nvPr/>
        </p:nvSpPr>
        <p:spPr>
          <a:xfrm rot="21361406">
            <a:off x="3921545" y="2118651"/>
            <a:ext cx="6953398" cy="4783455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সিরাজ-উদ-দৌলা কে হত্যা করা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25 0.21598 L -0.125 0.21598 L 2.70833E-6 -2.96296E-6 Z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03CFF5-DBFF-4958-A6A9-59FE3030F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0" y="1651817"/>
            <a:ext cx="3112568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5752F4-D26A-4EFD-B6E3-1173C4906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3" y="590706"/>
            <a:ext cx="3464445" cy="2707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360574-09B4-4B9D-BA7F-CCA36A951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05" y="3942499"/>
            <a:ext cx="4146967" cy="2514131"/>
          </a:xfrm>
          <a:prstGeom prst="rect">
            <a:avLst/>
          </a:prstGeom>
        </p:spPr>
      </p:pic>
      <p:sp>
        <p:nvSpPr>
          <p:cNvPr id="6" name="Minus Sign 5">
            <a:extLst>
              <a:ext uri="{FF2B5EF4-FFF2-40B4-BE49-F238E27FC236}">
                <a16:creationId xmlns="" xmlns:a16="http://schemas.microsoft.com/office/drawing/2014/main" id="{CEFACDFF-7050-47C7-B7DF-8FEFEDF7922C}"/>
              </a:ext>
            </a:extLst>
          </p:cNvPr>
          <p:cNvSpPr/>
          <p:nvPr/>
        </p:nvSpPr>
        <p:spPr>
          <a:xfrm rot="2370947">
            <a:off x="-124496" y="1229193"/>
            <a:ext cx="12226513" cy="362762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="" xmlns:a16="http://schemas.microsoft.com/office/drawing/2014/main" id="{4D598B71-7BB1-46EE-9D49-08C48B80BCE1}"/>
              </a:ext>
            </a:extLst>
          </p:cNvPr>
          <p:cNvSpPr/>
          <p:nvPr/>
        </p:nvSpPr>
        <p:spPr>
          <a:xfrm rot="8852966">
            <a:off x="-273557" y="1559155"/>
            <a:ext cx="12226513" cy="320753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0A666-5F23-4A67-937F-340F6442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11AB71-97B7-43AD-850F-DDDFF71D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bn-IN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3E3F4D-32D0-465F-A37C-35944639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4" y="374754"/>
            <a:ext cx="11602386" cy="62209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8051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250EBC-F719-4014-9259-138F921E8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5" y="464695"/>
            <a:ext cx="3184040" cy="355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68C268-2B1C-4199-9732-074075AF7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68" y="464695"/>
            <a:ext cx="3131507" cy="3482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Beveled 3">
            <a:extLst>
              <a:ext uri="{FF2B5EF4-FFF2-40B4-BE49-F238E27FC236}">
                <a16:creationId xmlns="" xmlns:a16="http://schemas.microsoft.com/office/drawing/2014/main" id="{B73B1C40-2E56-44CF-8738-DB9B625D3A88}"/>
              </a:ext>
            </a:extLst>
          </p:cNvPr>
          <p:cNvSpPr/>
          <p:nvPr/>
        </p:nvSpPr>
        <p:spPr>
          <a:xfrm>
            <a:off x="0" y="4408066"/>
            <a:ext cx="11931851" cy="186627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যুদ্ধে পরাজয়ের মধ্যে দিয়ে বাংলায় দুইশত বছরের ইংরেজ শাসন প্রতিষ্ঠা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A2C22C-9656-47A3-A768-FBFC0C88E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12" y="464696"/>
            <a:ext cx="3381218" cy="355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992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="" xmlns:a16="http://schemas.microsoft.com/office/drawing/2014/main" id="{695080AA-A3FE-44BC-8F7A-7A1B5DA93867}"/>
              </a:ext>
            </a:extLst>
          </p:cNvPr>
          <p:cNvSpPr/>
          <p:nvPr/>
        </p:nvSpPr>
        <p:spPr>
          <a:xfrm>
            <a:off x="6245817" y="1075066"/>
            <a:ext cx="5982346" cy="276736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দল </a:t>
            </a:r>
          </a:p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ব্রিটিশরা তোমার দেশকে কিভাবে দখল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="" xmlns:a16="http://schemas.microsoft.com/office/drawing/2014/main" id="{9BC151D7-C1E9-4CEF-B013-2C0974F535E3}"/>
              </a:ext>
            </a:extLst>
          </p:cNvPr>
          <p:cNvSpPr/>
          <p:nvPr/>
        </p:nvSpPr>
        <p:spPr>
          <a:xfrm>
            <a:off x="0" y="1071450"/>
            <a:ext cx="6245817" cy="27709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 দল</a:t>
            </a:r>
          </a:p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দেশকে কোন ঘটনার দ্বারা পরাধীন করা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="" xmlns:a16="http://schemas.microsoft.com/office/drawing/2014/main" id="{B03FFB53-26C1-41D9-B0AD-B44EF2237D15}"/>
              </a:ext>
            </a:extLst>
          </p:cNvPr>
          <p:cNvSpPr/>
          <p:nvPr/>
        </p:nvSpPr>
        <p:spPr>
          <a:xfrm>
            <a:off x="-1" y="3929973"/>
            <a:ext cx="12192000" cy="3432435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আলি-বর্দি দল </a:t>
            </a:r>
          </a:p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ব্রিটিশরা তোমার দেশকে কত বছর শোষণ করেছিলো?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319651B-81D8-4A5A-AF65-2B1D3CBB3DB2}"/>
              </a:ext>
            </a:extLst>
          </p:cNvPr>
          <p:cNvSpPr/>
          <p:nvPr/>
        </p:nvSpPr>
        <p:spPr>
          <a:xfrm>
            <a:off x="77491" y="-391029"/>
            <a:ext cx="12037017" cy="929899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1C8AF0-D5CB-41CF-A442-5F4048408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5" r="617" b="29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5C2843-FEFD-4EE1-BCA6-E55C66BF212B}"/>
              </a:ext>
            </a:extLst>
          </p:cNvPr>
          <p:cNvSpPr txBox="1"/>
          <p:nvPr/>
        </p:nvSpPr>
        <p:spPr>
          <a:xfrm rot="10800000" flipV="1">
            <a:off x="1767840" y="671688"/>
            <a:ext cx="1042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পলাশী যুদ্ধের উপর সার সংক্ষেপ আলোচনা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12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A73BE0D-6DE5-48FF-894B-F5EE950E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98" y="14990"/>
            <a:ext cx="6150102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Rectangle: Beveled 19">
            <a:extLst>
              <a:ext uri="{FF2B5EF4-FFF2-40B4-BE49-F238E27FC236}">
                <a16:creationId xmlns="" xmlns:a16="http://schemas.microsoft.com/office/drawing/2014/main" id="{1F50D133-6F68-4B4C-BC4D-A10B4D1C33D3}"/>
              </a:ext>
            </a:extLst>
          </p:cNvPr>
          <p:cNvSpPr/>
          <p:nvPr/>
        </p:nvSpPr>
        <p:spPr>
          <a:xfrm>
            <a:off x="119921" y="14990"/>
            <a:ext cx="5771213" cy="7000407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ন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। </a:t>
            </a:r>
          </a:p>
        </p:txBody>
      </p:sp>
    </p:spTree>
    <p:extLst>
      <p:ext uri="{BB962C8B-B14F-4D97-AF65-F5344CB8AC3E}">
        <p14:creationId xmlns:p14="http://schemas.microsoft.com/office/powerpoint/2010/main" val="40527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76238ED-CAEC-4437-BD5F-CE808C12BF6D}"/>
              </a:ext>
            </a:extLst>
          </p:cNvPr>
          <p:cNvSpPr/>
          <p:nvPr/>
        </p:nvSpPr>
        <p:spPr>
          <a:xfrm>
            <a:off x="2194560" y="-76201"/>
            <a:ext cx="8763000" cy="120396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লিখি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8DC4C7D-9376-4B9A-95AC-382C7BAA261F}"/>
              </a:ext>
            </a:extLst>
          </p:cNvPr>
          <p:cNvSpPr/>
          <p:nvPr/>
        </p:nvSpPr>
        <p:spPr>
          <a:xfrm>
            <a:off x="0" y="1093471"/>
            <a:ext cx="12192000" cy="12039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সিরাজ-উদ-দৌলা বাংলায় কী কী কাজ করেছেন লিখ ?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DAF1E50-D294-4EFB-B038-BFFB8683072B}"/>
              </a:ext>
            </a:extLst>
          </p:cNvPr>
          <p:cNvSpPr/>
          <p:nvPr/>
        </p:nvSpPr>
        <p:spPr>
          <a:xfrm>
            <a:off x="0" y="3752852"/>
            <a:ext cx="481584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 সম্পর্কে ৫টি বাক্য লিখ ।</a:t>
            </a:r>
            <a:endParaRPr lang="en-US" sz="2800" b="1" u="sng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3C5576F-CD9E-47EF-AC6F-98F194F65CBF}"/>
              </a:ext>
            </a:extLst>
          </p:cNvPr>
          <p:cNvSpPr/>
          <p:nvPr/>
        </p:nvSpPr>
        <p:spPr>
          <a:xfrm>
            <a:off x="22860" y="2297431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 জাফর সম্পর্কে লিখ ।</a:t>
            </a:r>
            <a:endParaRPr lang="en-US" sz="4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F953C37-1713-4932-9897-A19209A13001}"/>
              </a:ext>
            </a:extLst>
          </p:cNvPr>
          <p:cNvSpPr/>
          <p:nvPr/>
        </p:nvSpPr>
        <p:spPr>
          <a:xfrm>
            <a:off x="45720" y="5299710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 জন বিশ্বাসঘাতকের সম্পর্কে লিখ ।</a:t>
            </a:r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34DCA11-DFB4-46F6-9A48-DC3AB431E241}"/>
              </a:ext>
            </a:extLst>
          </p:cNvPr>
          <p:cNvSpPr/>
          <p:nvPr/>
        </p:nvSpPr>
        <p:spPr>
          <a:xfrm>
            <a:off x="7376162" y="5299710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কিভাবে পরাধীন হল ঘটনাটি লিখ?</a:t>
            </a:r>
            <a:endParaRPr lang="en-US" sz="28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D41657C-88C1-444C-B4A6-C5590FCBEF85}"/>
              </a:ext>
            </a:extLst>
          </p:cNvPr>
          <p:cNvSpPr/>
          <p:nvPr/>
        </p:nvSpPr>
        <p:spPr>
          <a:xfrm>
            <a:off x="7376162" y="3752852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বীর নবাব সিরাজ-উদ-দৌলার কয়েকজন আত্মীয় সম্পর্কে লিখ ।</a:t>
            </a:r>
            <a:endParaRPr lang="en-US" sz="2800" b="1" u="sng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452B5A81-216D-458F-9AEC-B2D95DF190B1}"/>
              </a:ext>
            </a:extLst>
          </p:cNvPr>
          <p:cNvSpPr/>
          <p:nvPr/>
        </p:nvSpPr>
        <p:spPr>
          <a:xfrm>
            <a:off x="7376162" y="2297431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ইংরেজ বাহিনীর প্রধান কে ছিলেন?</a:t>
            </a:r>
            <a:endParaRPr lang="en-US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0A666-5F23-4A67-937F-340F6442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11AB71-97B7-43AD-850F-DDDFF71D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bn-IN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56A567-6B7A-4385-96E7-C714C0622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BA2902-8F7D-466F-9B26-C54667E4B48D}"/>
              </a:ext>
            </a:extLst>
          </p:cNvPr>
          <p:cNvSpPr txBox="1"/>
          <p:nvPr/>
        </p:nvSpPr>
        <p:spPr>
          <a:xfrm>
            <a:off x="1364105" y="419725"/>
            <a:ext cx="10388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েখেছে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945551-CD16-40E9-B835-D0F1FCB3B904}"/>
              </a:ext>
            </a:extLst>
          </p:cNvPr>
          <p:cNvSpPr txBox="1"/>
          <p:nvPr/>
        </p:nvSpPr>
        <p:spPr>
          <a:xfrm>
            <a:off x="2972615" y="2393870"/>
            <a:ext cx="877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</p:txBody>
      </p:sp>
    </p:spTree>
    <p:extLst>
      <p:ext uri="{BB962C8B-B14F-4D97-AF65-F5344CB8AC3E}">
        <p14:creationId xmlns:p14="http://schemas.microsoft.com/office/powerpoint/2010/main" val="277680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" y="93981"/>
            <a:ext cx="3530277" cy="3093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3721762"/>
            <a:ext cx="5104629" cy="273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552" b="1" dirty="0"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81781" y="42844"/>
            <a:ext cx="8410220" cy="3144362"/>
            <a:chOff x="3729672" y="1603028"/>
            <a:chExt cx="3614998" cy="24182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729672" y="1603028"/>
              <a:ext cx="3614998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432844" y="2212327"/>
              <a:ext cx="1470618" cy="152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800" b="1" dirty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44177" y="194813"/>
            <a:ext cx="3285067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15" b="1" dirty="0">
                <a:latin typeface="NikoshBAN" panose="02000000000000000000"/>
              </a:rPr>
              <a:t>ID – QUAMRUL16</a:t>
            </a:r>
            <a:endParaRPr lang="en-US" sz="2715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52" y="3317362"/>
            <a:ext cx="6890548" cy="3540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6600DC-A46B-4DFD-837A-85DD9E0B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6071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IN" sz="67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হয়েছিল ১৭৫৭ সালে বাংলায় ?</a:t>
            </a:r>
            <a:endParaRPr lang="en-US" sz="48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10102A-70CC-431C-931E-FDFDE4CC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0709"/>
            <a:ext cx="12192000" cy="565455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বাঙ্গালীরা ১৭৫৭ সাল থেকে ১৯৪৭ সাল পর্যন্ত প্রায় ২০০ বছর পরাধীন ছিলাম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99507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76BD2E-0C4D-4164-A1C8-674F7A11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F720F8-2647-40DB-A3DF-966384229CE3}"/>
              </a:ext>
            </a:extLst>
          </p:cNvPr>
          <p:cNvSpPr txBox="1"/>
          <p:nvPr/>
        </p:nvSpPr>
        <p:spPr>
          <a:xfrm>
            <a:off x="7705718" y="1445530"/>
            <a:ext cx="3550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324CC5-539A-473F-96DF-1A01F665286F}"/>
              </a:ext>
            </a:extLst>
          </p:cNvPr>
          <p:cNvSpPr txBox="1"/>
          <p:nvPr/>
        </p:nvSpPr>
        <p:spPr>
          <a:xfrm>
            <a:off x="331389" y="2971800"/>
            <a:ext cx="10789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 ১. ১ 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4800" b="1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,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5956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14095-0177-412B-AE63-AAC0119C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443" y="0"/>
            <a:ext cx="3593348" cy="1412855"/>
          </a:xfrm>
          <a:noFill/>
        </p:spPr>
        <p:txBody>
          <a:bodyPr>
            <a:normAutofit/>
          </a:bodyPr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="" xmlns:a16="http://schemas.microsoft.com/office/drawing/2014/main" id="{AD49FD0C-8427-4D82-A489-FD8DF34F1AB9}"/>
              </a:ext>
            </a:extLst>
          </p:cNvPr>
          <p:cNvSpPr/>
          <p:nvPr/>
        </p:nvSpPr>
        <p:spPr>
          <a:xfrm>
            <a:off x="0" y="0"/>
            <a:ext cx="5335491" cy="4423741"/>
          </a:xfrm>
          <a:prstGeom prst="bevel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Beveled 5">
            <a:extLst>
              <a:ext uri="{FF2B5EF4-FFF2-40B4-BE49-F238E27FC236}">
                <a16:creationId xmlns="" xmlns:a16="http://schemas.microsoft.com/office/drawing/2014/main" id="{3863F42F-E52A-4D40-9BA7-1F928DA5ADD9}"/>
              </a:ext>
            </a:extLst>
          </p:cNvPr>
          <p:cNvSpPr/>
          <p:nvPr/>
        </p:nvSpPr>
        <p:spPr>
          <a:xfrm>
            <a:off x="5976836" y="1219200"/>
            <a:ext cx="6096000" cy="5638800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32B67A-B5C6-4A48-A462-F8F071783DDF}"/>
              </a:ext>
            </a:extLst>
          </p:cNvPr>
          <p:cNvSpPr txBox="1"/>
          <p:nvPr/>
        </p:nvSpPr>
        <p:spPr>
          <a:xfrm>
            <a:off x="318091" y="775295"/>
            <a:ext cx="51922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20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শালগ্রাম সরকারি প্রাথমিক বিদ্যালয় </a:t>
            </a:r>
            <a:r>
              <a:rPr lang="bn-IN" sz="24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আদমদীঘি , বগুড়া।</a:t>
            </a:r>
          </a:p>
          <a:p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8B85062-123E-4121-A90E-8974D130F0E7}"/>
              </a:ext>
            </a:extLst>
          </p:cNvPr>
          <p:cNvSpPr txBox="1"/>
          <p:nvPr/>
        </p:nvSpPr>
        <p:spPr>
          <a:xfrm>
            <a:off x="6676843" y="1507502"/>
            <a:ext cx="4695986" cy="46166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বাংলাদেশ ও বিশ্ব পরিচয়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পঞ্চম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দ্বিতীয়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– ব্রিটিশ শাসন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-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১৭৫৭ সালের পলাশীর যুদ্ধ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1A859-40F2-4B0A-B02D-A5EAD571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1767"/>
            <a:ext cx="12192000" cy="310623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স্বাধীন নবাব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আলি বর্দি খান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১৭৫৬ সালে বাংলার নবাব হিসেবে আপন নাতী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সিরাজ- উদ-দৌলা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মনোনীত করেন 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5F7DF4-304F-4C88-8E58-92B208CC4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" y="46206"/>
            <a:ext cx="3715967" cy="3622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EF2024-7B9F-48F4-9A14-EE4CB300CBC6}"/>
              </a:ext>
            </a:extLst>
          </p:cNvPr>
          <p:cNvSpPr txBox="1"/>
          <p:nvPr/>
        </p:nvSpPr>
        <p:spPr>
          <a:xfrm>
            <a:off x="288072" y="3105436"/>
            <a:ext cx="352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আলি বর্দি খান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96CB813-F456-46F6-850F-F4B93107C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56" y="92413"/>
            <a:ext cx="3783565" cy="3530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384BB38-72F9-45C7-863D-0CEC85681CD2}"/>
              </a:ext>
            </a:extLst>
          </p:cNvPr>
          <p:cNvSpPr txBox="1"/>
          <p:nvPr/>
        </p:nvSpPr>
        <p:spPr>
          <a:xfrm>
            <a:off x="8249056" y="3102606"/>
            <a:ext cx="378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সিরাজ- উদ - দৌলা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92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06EFBE-0701-4210-8B69-9141DD0B3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" y="34092"/>
            <a:ext cx="5737916" cy="278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FA2596-2D5A-47E8-93F5-31DF9511B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" y="4323050"/>
            <a:ext cx="5737916" cy="253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9131F1B-B15A-4BB6-8EA2-122E997D1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4469" r="15276"/>
          <a:stretch/>
        </p:blipFill>
        <p:spPr>
          <a:xfrm>
            <a:off x="6087686" y="34092"/>
            <a:ext cx="6071017" cy="278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BCF1726-061E-4F7B-8F75-7B74A5CE2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86" y="4235086"/>
            <a:ext cx="6104313" cy="258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="" xmlns:a16="http://schemas.microsoft.com/office/drawing/2014/main" id="{5F754A2D-CA7B-44FD-AA97-C6B8F245A8B6}"/>
              </a:ext>
            </a:extLst>
          </p:cNvPr>
          <p:cNvSpPr/>
          <p:nvPr/>
        </p:nvSpPr>
        <p:spPr>
          <a:xfrm>
            <a:off x="0" y="2870981"/>
            <a:ext cx="12158703" cy="136410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মোঘল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,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6067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5D6F19-5E3D-446A-AECF-179D452B1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-1" r="14530" b="-493"/>
          <a:stretch/>
        </p:blipFill>
        <p:spPr>
          <a:xfrm>
            <a:off x="214858" y="438463"/>
            <a:ext cx="6185942" cy="3818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771C8E-5777-4762-82D2-8D82273BE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4069" r="3607" b="4207"/>
          <a:stretch/>
        </p:blipFill>
        <p:spPr>
          <a:xfrm>
            <a:off x="6635646" y="438462"/>
            <a:ext cx="5341496" cy="3818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="" xmlns:a16="http://schemas.microsoft.com/office/drawing/2014/main" id="{448FAF17-F7BB-4C02-A282-440DE0E5DB03}"/>
              </a:ext>
            </a:extLst>
          </p:cNvPr>
          <p:cNvSpPr/>
          <p:nvPr/>
        </p:nvSpPr>
        <p:spPr>
          <a:xfrm>
            <a:off x="-214858" y="4721903"/>
            <a:ext cx="12611724" cy="2263514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প্রতিযোগিতায় শেষ পর্যন্ত ইংরেজরা টিকে থাকে।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E19958-BD0D-40EE-A977-D98DA8590705}"/>
              </a:ext>
            </a:extLst>
          </p:cNvPr>
          <p:cNvSpPr txBox="1"/>
          <p:nvPr/>
        </p:nvSpPr>
        <p:spPr>
          <a:xfrm>
            <a:off x="5771213" y="32453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635</Words>
  <Application>Microsoft Office PowerPoint</Application>
  <PresentationFormat>Widescreen</PresentationFormat>
  <Paragraphs>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আমরা যারা বাংলা ভাষায় কথা বলি তারা বাঙ্গালী। </vt:lpstr>
      <vt:lpstr>PowerPoint Presentation</vt:lpstr>
      <vt:lpstr>কি হয়েছিল ১৭৫৭ সালে বাংলায় ?</vt:lpstr>
      <vt:lpstr>PowerPoint Presentation</vt:lpstr>
      <vt:lpstr>পরিচিতি</vt:lpstr>
      <vt:lpstr>বাংলার স্বাধীন নবাব আলি বর্দি খান ১৭৫৬ সালে বাংলার নবাব হিসেবে আপন নাতী সিরাজ- উদ-দৌলা কে মনোনীত করেন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আমরা যারা বাংলা ভাষায় কথা বলি তারা বাঙ্গালী।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আমরা যারা বাংলা ভাষায় কথা বলি তারা বাঙ্গালী।</dc:title>
  <dc:creator>QUAMRUL HASAN AHMED Kumu</dc:creator>
  <cp:lastModifiedBy>QUAMRUL HASAN AHMED Kumu</cp:lastModifiedBy>
  <cp:revision>31</cp:revision>
  <dcterms:created xsi:type="dcterms:W3CDTF">2020-08-22T17:32:49Z</dcterms:created>
  <dcterms:modified xsi:type="dcterms:W3CDTF">2021-02-05T09:33:55Z</dcterms:modified>
</cp:coreProperties>
</file>