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3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1" y="1"/>
            <a:ext cx="12192000" cy="6858000"/>
          </a:xfrm>
          <a:prstGeom prst="frame">
            <a:avLst>
              <a:gd name="adj1" fmla="val 1608"/>
            </a:avLst>
          </a:prstGeom>
          <a:gradFill>
            <a:gsLst>
              <a:gs pos="0">
                <a:srgbClr val="00B0F0"/>
              </a:gs>
              <a:gs pos="31000">
                <a:srgbClr val="FF0000"/>
              </a:gs>
              <a:gs pos="69000">
                <a:srgbClr val="FFC00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2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AA53-618F-4239-9C47-0676FABEFA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361B-B398-4ED6-B114-5A924E70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AA53-618F-4239-9C47-0676FABEFA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361B-B398-4ED6-B114-5A924E70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AA53-618F-4239-9C47-0676FABEFA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361B-B398-4ED6-B114-5A924E70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8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AA53-618F-4239-9C47-0676FABEFA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361B-B398-4ED6-B114-5A924E70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0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AA53-618F-4239-9C47-0676FABEFA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361B-B398-4ED6-B114-5A924E70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AA53-618F-4239-9C47-0676FABEFA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361B-B398-4ED6-B114-5A924E70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AA53-618F-4239-9C47-0676FABEFA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361B-B398-4ED6-B114-5A924E70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6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AA53-618F-4239-9C47-0676FABEFA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361B-B398-4ED6-B114-5A924E70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4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AA53-618F-4239-9C47-0676FABEFA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361B-B398-4ED6-B114-5A924E70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9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AA53-618F-4239-9C47-0676FABEFA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361B-B398-4ED6-B114-5A924E70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AA53-618F-4239-9C47-0676FABEFA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1361B-B398-4ED6-B114-5A924E70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6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560"/>
            <a:ext cx="12192000" cy="478100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-209005"/>
            <a:ext cx="12192000" cy="24035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/>
              <a:t>   </a:t>
            </a:r>
            <a:endParaRPr lang="en-US" sz="4800" dirty="0" smtClean="0"/>
          </a:p>
          <a:p>
            <a:endParaRPr lang="en-US" sz="4800" b="1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4800" b="1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Welcome </a:t>
            </a:r>
            <a:r>
              <a:rPr lang="en-US" sz="48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 English </a:t>
            </a:r>
            <a:r>
              <a:rPr lang="en-US" sz="4800" b="1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2nd</a:t>
            </a:r>
            <a:r>
              <a:rPr lang="en-US" sz="4800" b="1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8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Paper Class</a:t>
            </a:r>
          </a:p>
          <a:p>
            <a:r>
              <a:rPr lang="en-US" sz="48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                   </a:t>
            </a:r>
          </a:p>
          <a:p>
            <a:r>
              <a:rPr lang="en-US" sz="48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           </a:t>
            </a:r>
            <a:r>
              <a:rPr lang="en-US" sz="4800" b="1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     </a:t>
            </a:r>
            <a:endParaRPr lang="en-US" sz="4800" b="1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566" y="0"/>
            <a:ext cx="12074434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>
                <a:latin typeface="Arial Rounded MT Bold" panose="020F0704030504030204" pitchFamily="34" charset="0"/>
              </a:rPr>
              <a:t>A frugal man is happier than a prodigal man. (Positive) </a:t>
            </a:r>
          </a:p>
          <a:p>
            <a:r>
              <a:rPr lang="en-US" sz="40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000" dirty="0" smtClean="0">
                <a:latin typeface="Arial Rounded MT Bold" panose="020F0704030504030204" pitchFamily="34" charset="0"/>
              </a:rPr>
              <a:t>: A </a:t>
            </a:r>
            <a:r>
              <a:rPr lang="en-US" sz="4000" dirty="0" smtClean="0">
                <a:latin typeface="Arial Rounded MT Bold" panose="020F0704030504030204" pitchFamily="34" charset="0"/>
              </a:rPr>
              <a:t>prodigal man is not so happy as a frugal man. </a:t>
            </a: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2.It is evident that industry is one of the greatest virtues. (Positive) 	</a:t>
            </a:r>
          </a:p>
          <a:p>
            <a:r>
              <a:rPr lang="en-US" sz="40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000" dirty="0" smtClean="0">
                <a:latin typeface="Arial Rounded MT Bold" panose="020F0704030504030204" pitchFamily="34" charset="0"/>
              </a:rPr>
              <a:t>: It is evident that very few virtues are as great as industry.</a:t>
            </a: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3.Anger </a:t>
            </a:r>
            <a:r>
              <a:rPr lang="en-US" sz="4000" dirty="0">
                <a:latin typeface="Arial Rounded MT Bold" panose="020F0704030504030204" pitchFamily="34" charset="0"/>
              </a:rPr>
              <a:t>is one of the most inhuman vices. (Positive) </a:t>
            </a:r>
          </a:p>
          <a:p>
            <a:r>
              <a:rPr lang="en-US" sz="40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000" dirty="0" smtClean="0">
                <a:latin typeface="Arial Rounded MT Bold" panose="020F0704030504030204" pitchFamily="34" charset="0"/>
              </a:rPr>
              <a:t>: Very </a:t>
            </a:r>
            <a:r>
              <a:rPr lang="en-US" sz="4000" dirty="0">
                <a:latin typeface="Arial Rounded MT Bold" panose="020F0704030504030204" pitchFamily="34" charset="0"/>
              </a:rPr>
              <a:t>few vices are as inhuman as anger.</a:t>
            </a:r>
          </a:p>
          <a:p>
            <a:endParaRPr lang="en-US" sz="4000" dirty="0" smtClean="0">
              <a:latin typeface="Arial Rounded MT Bold" panose="020F0704030504030204" pitchFamily="34" charset="0"/>
            </a:endParaRPr>
          </a:p>
          <a:p>
            <a:endParaRPr lang="en-US" sz="4000" dirty="0" smtClean="0">
              <a:latin typeface="Arial Rounded MT Bold" panose="020F0704030504030204" pitchFamily="34" charset="0"/>
            </a:endParaRPr>
          </a:p>
          <a:p>
            <a:endParaRPr lang="en-US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15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06" y="0"/>
            <a:ext cx="12088906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4. Mobile </a:t>
            </a:r>
            <a:r>
              <a:rPr lang="en-US" sz="4800" dirty="0">
                <a:latin typeface="Arial Rounded MT Bold" panose="020F0704030504030204" pitchFamily="34" charset="0"/>
              </a:rPr>
              <a:t>phone is one of the greatest inventions. (Positive</a:t>
            </a:r>
            <a:r>
              <a:rPr lang="en-US" sz="4800" dirty="0">
                <a:latin typeface="Arial Rounded MT Bold" panose="020F0704030504030204" pitchFamily="34" charset="0"/>
              </a:rPr>
              <a:t>) </a:t>
            </a:r>
            <a:endParaRPr lang="en-US" sz="4800" dirty="0" smtClean="0">
              <a:latin typeface="Arial Rounded MT Bold" panose="020F0704030504030204" pitchFamily="34" charset="0"/>
            </a:endParaRP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Very </a:t>
            </a:r>
            <a:r>
              <a:rPr lang="en-US" sz="4800" dirty="0">
                <a:latin typeface="Arial Rounded MT Bold" panose="020F0704030504030204" pitchFamily="34" charset="0"/>
              </a:rPr>
              <a:t>few inventions are so great as mobile phones</a:t>
            </a:r>
            <a:r>
              <a:rPr lang="en-US" sz="48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5. Deforestation </a:t>
            </a:r>
            <a:r>
              <a:rPr lang="en-US" sz="4800" dirty="0">
                <a:latin typeface="Arial Rounded MT Bold" panose="020F0704030504030204" pitchFamily="34" charset="0"/>
              </a:rPr>
              <a:t>is one of the greatest problems of our environment. (Comparative)</a:t>
            </a:r>
            <a:endParaRPr lang="en-US" sz="4800" dirty="0" smtClean="0">
              <a:latin typeface="Arial Rounded MT Bold" panose="020F0704030504030204" pitchFamily="34" charset="0"/>
            </a:endParaRP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 </a:t>
            </a:r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Deforestation </a:t>
            </a:r>
            <a:r>
              <a:rPr lang="en-US" sz="4800" dirty="0">
                <a:latin typeface="Arial Rounded MT Bold" panose="020F0704030504030204" pitchFamily="34" charset="0"/>
              </a:rPr>
              <a:t>is greater than most other problems of our environment</a:t>
            </a:r>
            <a:r>
              <a:rPr lang="en-US" sz="48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sz="4400" dirty="0" smtClean="0">
                <a:latin typeface="Arial Rounded MT Bold" panose="020F0704030504030204" pitchFamily="34" charset="0"/>
              </a:rPr>
              <a:t> </a:t>
            </a:r>
            <a:endParaRPr lang="en-US" sz="4400" dirty="0">
              <a:latin typeface="Arial Rounded MT Bold" panose="020F070403050403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9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729" y="147919"/>
            <a:ext cx="11698942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 Rounded MT Bold" panose="020F0704030504030204" pitchFamily="34" charset="0"/>
              </a:rPr>
              <a:t>6. At present cricket is the most popular game in our country (Positive)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At present no other game in our country is as popular as cricket</a:t>
            </a:r>
            <a:r>
              <a:rPr lang="en-US" sz="48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 7. A </a:t>
            </a:r>
            <a:r>
              <a:rPr lang="en-US" sz="4800" dirty="0">
                <a:latin typeface="Arial Rounded MT Bold" panose="020F0704030504030204" pitchFamily="34" charset="0"/>
              </a:rPr>
              <a:t>healthy poor man is happier than a sick moneyed man. (Positive)</a:t>
            </a:r>
            <a:endParaRPr lang="en-US" sz="4800" dirty="0" smtClean="0">
              <a:latin typeface="Arial Rounded MT Bold" panose="020F0704030504030204" pitchFamily="34" charset="0"/>
            </a:endParaRP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A </a:t>
            </a:r>
            <a:r>
              <a:rPr lang="en-US" sz="4800" dirty="0">
                <a:latin typeface="Arial Rounded MT Bold" panose="020F0704030504030204" pitchFamily="34" charset="0"/>
              </a:rPr>
              <a:t>sick moneyed man is not as happy as a healthy poor man</a:t>
            </a:r>
            <a:r>
              <a:rPr lang="en-US" sz="48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sz="4400" dirty="0" smtClean="0">
                <a:latin typeface="Arial Rounded MT Bold" panose="020F0704030504030204" pitchFamily="34" charset="0"/>
              </a:rPr>
              <a:t> </a:t>
            </a:r>
            <a:endParaRPr lang="en-US" sz="4400" dirty="0">
              <a:latin typeface="Arial Rounded MT Bold" panose="020F0704030504030204" pitchFamily="34" charset="0"/>
            </a:endParaRPr>
          </a:p>
          <a:p>
            <a:endParaRPr lang="en-US" sz="4400" dirty="0">
              <a:latin typeface="Arial Rounded MT Bold" panose="020F0704030504030204" pitchFamily="34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4566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65" y="94130"/>
            <a:ext cx="11873753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 Rounded MT Bold" panose="020F0704030504030204" pitchFamily="34" charset="0"/>
              </a:rPr>
              <a:t> </a:t>
            </a:r>
            <a:r>
              <a:rPr lang="en-US" sz="4800" dirty="0" smtClean="0">
                <a:latin typeface="Arial Rounded MT Bold" panose="020F0704030504030204" pitchFamily="34" charset="0"/>
              </a:rPr>
              <a:t>8. It </a:t>
            </a:r>
            <a:r>
              <a:rPr lang="en-US" sz="4800" dirty="0">
                <a:latin typeface="Arial Rounded MT Bold" panose="020F0704030504030204" pitchFamily="34" charset="0"/>
              </a:rPr>
              <a:t>is one of the largest parliament buildings. ( Positive) </a:t>
            </a:r>
            <a:endParaRPr lang="en-US" sz="4800" dirty="0" smtClean="0">
              <a:latin typeface="Arial Rounded MT Bold" panose="020F0704030504030204" pitchFamily="34" charset="0"/>
            </a:endParaRP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Very </a:t>
            </a:r>
            <a:r>
              <a:rPr lang="en-US" sz="4800" dirty="0">
                <a:latin typeface="Arial Rounded MT Bold" panose="020F0704030504030204" pitchFamily="34" charset="0"/>
              </a:rPr>
              <a:t>few parliament buildings are as large as it</a:t>
            </a:r>
            <a:r>
              <a:rPr lang="en-US" sz="4800" dirty="0" smtClean="0">
                <a:latin typeface="Arial Rounded MT Bold" panose="020F0704030504030204" pitchFamily="34" charset="0"/>
              </a:rPr>
              <a:t>.</a:t>
            </a:r>
          </a:p>
          <a:p>
            <a:pPr marL="342900" indent="-342900">
              <a:buAutoNum type="arabicPeriod" startAt="9"/>
            </a:pPr>
            <a:r>
              <a:rPr lang="en-US" sz="4800" dirty="0" smtClean="0">
                <a:latin typeface="Arial Rounded MT Bold" panose="020F0704030504030204" pitchFamily="34" charset="0"/>
              </a:rPr>
              <a:t>Very </a:t>
            </a:r>
            <a:r>
              <a:rPr lang="en-US" sz="4800" dirty="0">
                <a:latin typeface="Arial Rounded MT Bold" panose="020F0704030504030204" pitchFamily="34" charset="0"/>
              </a:rPr>
              <a:t>few insects are as busy as a bee. (Comparative) 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A </a:t>
            </a:r>
            <a:r>
              <a:rPr lang="en-US" sz="4800" dirty="0">
                <a:latin typeface="Arial Rounded MT Bold" panose="020F0704030504030204" pitchFamily="34" charset="0"/>
              </a:rPr>
              <a:t>bee is busier than most other insects.</a:t>
            </a:r>
          </a:p>
          <a:p>
            <a:pPr marL="342900" indent="-342900">
              <a:buAutoNum type="arabicPeriod" startAt="9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60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25" y="0"/>
            <a:ext cx="1179307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10"/>
            </a:pPr>
            <a:r>
              <a:rPr lang="en-US" sz="4800" dirty="0" smtClean="0">
                <a:latin typeface="Arial Rounded MT Bold" panose="020F0704030504030204" pitchFamily="34" charset="0"/>
              </a:rPr>
              <a:t>Water </a:t>
            </a:r>
            <a:r>
              <a:rPr lang="en-US" sz="4800" dirty="0">
                <a:latin typeface="Arial Rounded MT Bold" panose="020F0704030504030204" pitchFamily="34" charset="0"/>
              </a:rPr>
              <a:t>is one of the most important elements of all living beings. (</a:t>
            </a:r>
            <a:r>
              <a:rPr lang="en-US" sz="4800" dirty="0" smtClean="0">
                <a:latin typeface="Arial Rounded MT Bold" panose="020F0704030504030204" pitchFamily="34" charset="0"/>
              </a:rPr>
              <a:t>Positive)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Very </a:t>
            </a:r>
            <a:r>
              <a:rPr lang="en-US" sz="4800" dirty="0">
                <a:latin typeface="Arial Rounded MT Bold" panose="020F0704030504030204" pitchFamily="34" charset="0"/>
              </a:rPr>
              <a:t>few elements of all living beings are so/as important as it. </a:t>
            </a:r>
            <a:endParaRPr lang="en-US" sz="4800" dirty="0" smtClean="0">
              <a:latin typeface="Arial Rounded MT Bold" panose="020F0704030504030204" pitchFamily="34" charset="0"/>
            </a:endParaRP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11. Honesty </a:t>
            </a:r>
            <a:r>
              <a:rPr lang="en-US" sz="4800" dirty="0">
                <a:latin typeface="Arial Rounded MT Bold" panose="020F0704030504030204" pitchFamily="34" charset="0"/>
              </a:rPr>
              <a:t>is the best policy in life. (Positive)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 </a:t>
            </a:r>
            <a:r>
              <a:rPr lang="en-US" sz="4800" dirty="0">
                <a:latin typeface="Arial Rounded MT Bold" panose="020F0704030504030204" pitchFamily="34" charset="0"/>
              </a:rPr>
              <a:t>No other policy in life is as good as honesty.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9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048" y="302359"/>
            <a:ext cx="117661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12"/>
            </a:pPr>
            <a:r>
              <a:rPr lang="en-US" sz="4800" dirty="0" err="1" smtClean="0">
                <a:latin typeface="Arial Rounded MT Bold" panose="020F0704030504030204" pitchFamily="34" charset="0"/>
              </a:rPr>
              <a:t>Pahela</a:t>
            </a:r>
            <a:r>
              <a:rPr lang="en-US" sz="4800" dirty="0" smtClean="0">
                <a:latin typeface="Arial Rounded MT Bold" panose="020F0704030504030204" pitchFamily="34" charset="0"/>
              </a:rPr>
              <a:t> </a:t>
            </a:r>
            <a:r>
              <a:rPr lang="en-US" sz="4800" dirty="0" err="1">
                <a:latin typeface="Arial Rounded MT Bold" panose="020F0704030504030204" pitchFamily="34" charset="0"/>
              </a:rPr>
              <a:t>Baishakh</a:t>
            </a:r>
            <a:r>
              <a:rPr lang="en-US" sz="4800" dirty="0">
                <a:latin typeface="Arial Rounded MT Bold" panose="020F0704030504030204" pitchFamily="34" charset="0"/>
              </a:rPr>
              <a:t> is one of the most interesting days of the year. (Positive) </a:t>
            </a:r>
            <a:endParaRPr lang="en-US" sz="4800" dirty="0" smtClean="0">
              <a:latin typeface="Arial Rounded MT Bold" panose="020F0704030504030204" pitchFamily="34" charset="0"/>
            </a:endParaRP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Very </a:t>
            </a:r>
            <a:r>
              <a:rPr lang="en-US" sz="4800" dirty="0">
                <a:latin typeface="Arial Rounded MT Bold" panose="020F0704030504030204" pitchFamily="34" charset="0"/>
              </a:rPr>
              <a:t>few days of the year are so interesting as </a:t>
            </a:r>
            <a:r>
              <a:rPr lang="en-US" sz="4800" dirty="0" err="1">
                <a:latin typeface="Arial Rounded MT Bold" panose="020F0704030504030204" pitchFamily="34" charset="0"/>
              </a:rPr>
              <a:t>Pahela</a:t>
            </a:r>
            <a:r>
              <a:rPr lang="en-US" sz="4800" dirty="0">
                <a:latin typeface="Arial Rounded MT Bold" panose="020F0704030504030204" pitchFamily="34" charset="0"/>
              </a:rPr>
              <a:t> </a:t>
            </a:r>
            <a:r>
              <a:rPr lang="en-US" sz="4800" dirty="0" err="1">
                <a:latin typeface="Arial Rounded MT Bold" panose="020F0704030504030204" pitchFamily="34" charset="0"/>
              </a:rPr>
              <a:t>Baishakh</a:t>
            </a:r>
            <a:r>
              <a:rPr lang="en-US" sz="4800" dirty="0" smtClean="0">
                <a:latin typeface="Arial Rounded MT Bold" panose="020F0704030504030204" pitchFamily="34" charset="0"/>
              </a:rPr>
              <a:t>. </a:t>
            </a: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13. Books </a:t>
            </a:r>
            <a:r>
              <a:rPr lang="en-US" sz="4800" dirty="0">
                <a:latin typeface="Arial Rounded MT Bold" panose="020F0704030504030204" pitchFamily="34" charset="0"/>
              </a:rPr>
              <a:t>are man’s best friends in life. (Positive) </a:t>
            </a:r>
            <a:r>
              <a:rPr lang="en-US" sz="48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 </a:t>
            </a:r>
            <a:r>
              <a:rPr lang="en-US" sz="4800" dirty="0">
                <a:latin typeface="Arial Rounded MT Bold" panose="020F0704030504030204" pitchFamily="34" charset="0"/>
              </a:rPr>
              <a:t>No other friends in man’s life is so good as </a:t>
            </a:r>
            <a:r>
              <a:rPr lang="en-US" sz="4800" dirty="0" smtClean="0">
                <a:latin typeface="Arial Rounded MT Bold" panose="020F0704030504030204" pitchFamily="34" charset="0"/>
              </a:rPr>
              <a:t>books.</a:t>
            </a:r>
            <a:endParaRPr lang="en-US" sz="4800" dirty="0">
              <a:latin typeface="Arial Rounded MT Bold" panose="020F0704030504030204" pitchFamily="34" charset="0"/>
            </a:endParaRPr>
          </a:p>
          <a:p>
            <a:endParaRPr lang="en-US" dirty="0"/>
          </a:p>
          <a:p>
            <a:pPr marL="342900" indent="-342900">
              <a:buAutoNum type="arabicPeriod" startAt="1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0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71" y="0"/>
            <a:ext cx="1194098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 14. </a:t>
            </a:r>
            <a:r>
              <a:rPr lang="en-US" sz="4800" dirty="0" err="1" smtClean="0">
                <a:latin typeface="Arial Rounded MT Bold" panose="020F0704030504030204" pitchFamily="34" charset="0"/>
              </a:rPr>
              <a:t>Bayazid</a:t>
            </a:r>
            <a:r>
              <a:rPr lang="en-US" sz="4800" dirty="0" smtClean="0">
                <a:latin typeface="Arial Rounded MT Bold" panose="020F0704030504030204" pitchFamily="34" charset="0"/>
              </a:rPr>
              <a:t> </a:t>
            </a:r>
            <a:r>
              <a:rPr lang="en-US" sz="4800" dirty="0" err="1">
                <a:latin typeface="Arial Rounded MT Bold" panose="020F0704030504030204" pitchFamily="34" charset="0"/>
              </a:rPr>
              <a:t>Bostami</a:t>
            </a:r>
            <a:r>
              <a:rPr lang="en-US" sz="4800" dirty="0">
                <a:latin typeface="Arial Rounded MT Bold" panose="020F0704030504030204" pitchFamily="34" charset="0"/>
              </a:rPr>
              <a:t> was one of the greatest saints of Islam. (Positive</a:t>
            </a:r>
            <a:r>
              <a:rPr lang="en-US" sz="4800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 </a:t>
            </a:r>
            <a:r>
              <a:rPr lang="en-US" sz="4800" dirty="0">
                <a:latin typeface="Arial Rounded MT Bold" panose="020F0704030504030204" pitchFamily="34" charset="0"/>
              </a:rPr>
              <a:t>Very few saints of Islam were as great as </a:t>
            </a:r>
            <a:r>
              <a:rPr lang="en-US" sz="4800" dirty="0" err="1">
                <a:latin typeface="Arial Rounded MT Bold" panose="020F0704030504030204" pitchFamily="34" charset="0"/>
              </a:rPr>
              <a:t>Bayazid</a:t>
            </a:r>
            <a:r>
              <a:rPr lang="en-US" sz="4800" dirty="0">
                <a:latin typeface="Arial Rounded MT Bold" panose="020F0704030504030204" pitchFamily="34" charset="0"/>
              </a:rPr>
              <a:t> </a:t>
            </a:r>
            <a:r>
              <a:rPr lang="en-US" sz="4800" dirty="0" err="1">
                <a:latin typeface="Arial Rounded MT Bold" panose="020F0704030504030204" pitchFamily="34" charset="0"/>
              </a:rPr>
              <a:t>Bostami</a:t>
            </a:r>
            <a:r>
              <a:rPr lang="en-US" sz="48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 15. Some </a:t>
            </a:r>
            <a:r>
              <a:rPr lang="en-US" sz="4800" dirty="0">
                <a:latin typeface="Arial Rounded MT Bold" panose="020F0704030504030204" pitchFamily="34" charset="0"/>
              </a:rPr>
              <a:t>poets are at least as great as Tennyson. (Superlative)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Tennyson </a:t>
            </a:r>
            <a:r>
              <a:rPr lang="en-US" sz="4800" dirty="0">
                <a:latin typeface="Arial Rounded MT Bold" panose="020F0704030504030204" pitchFamily="34" charset="0"/>
              </a:rPr>
              <a:t>is the greatest of some poets.</a:t>
            </a:r>
            <a:endParaRPr lang="en-US" sz="4800" dirty="0" smtClean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8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71" y="117693"/>
            <a:ext cx="1205752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16"/>
            </a:pPr>
            <a:r>
              <a:rPr lang="en-US" sz="4800" dirty="0" smtClean="0">
                <a:latin typeface="Arial Rounded MT Bold" panose="020F0704030504030204" pitchFamily="34" charset="0"/>
              </a:rPr>
              <a:t>Very </a:t>
            </a:r>
            <a:r>
              <a:rPr lang="en-US" sz="4800" dirty="0">
                <a:latin typeface="Arial Rounded MT Bold" panose="020F0704030504030204" pitchFamily="34" charset="0"/>
              </a:rPr>
              <a:t>few cricket team in the world are as unpredictable as Pakistan. (Superlative</a:t>
            </a:r>
            <a:r>
              <a:rPr lang="en-US" sz="4800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 </a:t>
            </a:r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Pakistan </a:t>
            </a:r>
            <a:r>
              <a:rPr lang="en-US" sz="4800" dirty="0">
                <a:latin typeface="Arial Rounded MT Bold" panose="020F0704030504030204" pitchFamily="34" charset="0"/>
              </a:rPr>
              <a:t>is one of the most unpredictable cricket teams.</a:t>
            </a: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17. Dowry </a:t>
            </a:r>
            <a:r>
              <a:rPr lang="en-US" sz="4800" dirty="0">
                <a:latin typeface="Arial Rounded MT Bold" panose="020F0704030504030204" pitchFamily="34" charset="0"/>
              </a:rPr>
              <a:t>is one of the major problems of Bangladesh. (Positive</a:t>
            </a:r>
            <a:r>
              <a:rPr lang="en-US" sz="4800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Very </a:t>
            </a:r>
            <a:r>
              <a:rPr lang="en-US" sz="4800" dirty="0">
                <a:latin typeface="Arial Rounded MT Bold" panose="020F0704030504030204" pitchFamily="34" charset="0"/>
              </a:rPr>
              <a:t>few problems of Bangladesh as major as dowry.</a:t>
            </a:r>
          </a:p>
        </p:txBody>
      </p:sp>
    </p:spTree>
    <p:extLst>
      <p:ext uri="{BB962C8B-B14F-4D97-AF65-F5344CB8AC3E}">
        <p14:creationId xmlns:p14="http://schemas.microsoft.com/office/powerpoint/2010/main" val="75954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66" y="0"/>
            <a:ext cx="1227716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 Rounded MT Bold" panose="020F0704030504030204" pitchFamily="34" charset="0"/>
              </a:rPr>
              <a:t>18. Tea </a:t>
            </a:r>
            <a:r>
              <a:rPr lang="en-US" sz="4400" dirty="0">
                <a:latin typeface="Arial Rounded MT Bold" panose="020F0704030504030204" pitchFamily="34" charset="0"/>
              </a:rPr>
              <a:t>is the most popular drink. (Comparative</a:t>
            </a:r>
            <a:r>
              <a:rPr lang="en-US" sz="4400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sz="44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400" dirty="0" smtClean="0">
                <a:latin typeface="Arial Rounded MT Bold" panose="020F0704030504030204" pitchFamily="34" charset="0"/>
              </a:rPr>
              <a:t>: Tea </a:t>
            </a:r>
            <a:r>
              <a:rPr lang="en-US" sz="4400" dirty="0">
                <a:latin typeface="Arial Rounded MT Bold" panose="020F0704030504030204" pitchFamily="34" charset="0"/>
              </a:rPr>
              <a:t>is more popular than any other </a:t>
            </a:r>
            <a:r>
              <a:rPr lang="en-US" sz="4400" dirty="0" smtClean="0">
                <a:latin typeface="Arial Rounded MT Bold" panose="020F0704030504030204" pitchFamily="34" charset="0"/>
              </a:rPr>
              <a:t>drink</a:t>
            </a:r>
            <a:r>
              <a:rPr lang="en-US" sz="4400" dirty="0">
                <a:latin typeface="Arial Rounded MT Bold" panose="020F0704030504030204" pitchFamily="34" charset="0"/>
              </a:rPr>
              <a:t>. </a:t>
            </a:r>
            <a:endParaRPr lang="en-US" sz="4400" dirty="0" smtClean="0">
              <a:latin typeface="Arial Rounded MT Bold" panose="020F0704030504030204" pitchFamily="34" charset="0"/>
            </a:endParaRPr>
          </a:p>
          <a:p>
            <a:r>
              <a:rPr lang="en-US" sz="4400" dirty="0" smtClean="0">
                <a:latin typeface="Arial Rounded MT Bold" panose="020F0704030504030204" pitchFamily="34" charset="0"/>
              </a:rPr>
              <a:t>19. And </a:t>
            </a:r>
            <a:r>
              <a:rPr lang="en-US" sz="4400" dirty="0">
                <a:latin typeface="Arial Rounded MT Bold" panose="020F0704030504030204" pitchFamily="34" charset="0"/>
              </a:rPr>
              <a:t>it suddenly occurred to Tania that her husband was the strongest man she had ever met. (positive)</a:t>
            </a:r>
          </a:p>
          <a:p>
            <a:r>
              <a:rPr lang="en-US" sz="44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400" dirty="0" smtClean="0">
                <a:latin typeface="Arial Rounded MT Bold" panose="020F0704030504030204" pitchFamily="34" charset="0"/>
              </a:rPr>
              <a:t>: And </a:t>
            </a:r>
            <a:r>
              <a:rPr lang="en-US" sz="4400" dirty="0">
                <a:latin typeface="Arial Rounded MT Bold" panose="020F0704030504030204" pitchFamily="34" charset="0"/>
              </a:rPr>
              <a:t>it suddenly occurred to Tania that no other man is as strong as </a:t>
            </a:r>
            <a:r>
              <a:rPr lang="en-US" sz="4400" dirty="0" smtClean="0">
                <a:latin typeface="Arial Rounded MT Bold" panose="020F0704030504030204" pitchFamily="34" charset="0"/>
              </a:rPr>
              <a:t> </a:t>
            </a:r>
            <a:r>
              <a:rPr lang="en-US" sz="4400" dirty="0">
                <a:latin typeface="Arial Rounded MT Bold" panose="020F0704030504030204" pitchFamily="34" charset="0"/>
              </a:rPr>
              <a:t>her husband she had ever met.</a:t>
            </a:r>
          </a:p>
        </p:txBody>
      </p:sp>
    </p:spTree>
    <p:extLst>
      <p:ext uri="{BB962C8B-B14F-4D97-AF65-F5344CB8AC3E}">
        <p14:creationId xmlns:p14="http://schemas.microsoft.com/office/powerpoint/2010/main" val="4025108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0"/>
            <a:ext cx="125057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20.The </a:t>
            </a:r>
            <a:r>
              <a:rPr lang="en-US" sz="4800" dirty="0" err="1">
                <a:latin typeface="Arial Rounded MT Bold" panose="020F0704030504030204" pitchFamily="34" charset="0"/>
              </a:rPr>
              <a:t>Jamuna</a:t>
            </a:r>
            <a:r>
              <a:rPr lang="en-US" sz="4800" dirty="0">
                <a:latin typeface="Arial Rounded MT Bold" panose="020F0704030504030204" pitchFamily="34" charset="0"/>
              </a:rPr>
              <a:t> is one of the biggest rivers in Bangladesh. (Comparative</a:t>
            </a:r>
            <a:r>
              <a:rPr lang="en-US" sz="4800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The </a:t>
            </a:r>
            <a:r>
              <a:rPr lang="en-US" sz="4800" dirty="0" err="1">
                <a:latin typeface="Arial Rounded MT Bold" panose="020F0704030504030204" pitchFamily="34" charset="0"/>
              </a:rPr>
              <a:t>Jamuna</a:t>
            </a:r>
            <a:r>
              <a:rPr lang="en-US" sz="4800" dirty="0">
                <a:latin typeface="Arial Rounded MT Bold" panose="020F0704030504030204" pitchFamily="34" charset="0"/>
              </a:rPr>
              <a:t> is bigger than most other rivers in Bangladesh.</a:t>
            </a: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21.Traffic </a:t>
            </a:r>
            <a:r>
              <a:rPr lang="en-US" sz="4800" dirty="0">
                <a:latin typeface="Arial Rounded MT Bold" panose="020F0704030504030204" pitchFamily="34" charset="0"/>
              </a:rPr>
              <a:t>jam is one of the most serious problems in the city of Dhaka.  (Comparative</a:t>
            </a:r>
            <a:r>
              <a:rPr lang="en-US" sz="4800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Traffic </a:t>
            </a:r>
            <a:r>
              <a:rPr lang="en-US" sz="4800" dirty="0">
                <a:latin typeface="Arial Rounded MT Bold" panose="020F0704030504030204" pitchFamily="34" charset="0"/>
              </a:rPr>
              <a:t>jam is more serious than most other problems in the city </a:t>
            </a:r>
            <a:r>
              <a:rPr lang="en-US" sz="4800" dirty="0" smtClean="0">
                <a:latin typeface="Arial Rounded MT Bold" panose="020F0704030504030204" pitchFamily="34" charset="0"/>
              </a:rPr>
              <a:t>of </a:t>
            </a:r>
            <a:r>
              <a:rPr lang="en-US" sz="4800" dirty="0">
                <a:latin typeface="Arial Rounded MT Bold" panose="020F0704030504030204" pitchFamily="34" charset="0"/>
              </a:rPr>
              <a:t>Dhaka.</a:t>
            </a:r>
          </a:p>
        </p:txBody>
      </p:sp>
    </p:spTree>
    <p:extLst>
      <p:ext uri="{BB962C8B-B14F-4D97-AF65-F5344CB8AC3E}">
        <p14:creationId xmlns:p14="http://schemas.microsoft.com/office/powerpoint/2010/main" val="386811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 rot="10800000" flipV="1">
            <a:off x="334608" y="385034"/>
            <a:ext cx="5464116" cy="905691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Identity</a:t>
            </a:r>
          </a:p>
        </p:txBody>
      </p:sp>
      <p:pic>
        <p:nvPicPr>
          <p:cNvPr id="3" name="Picture 2" descr="C:\Users\Sabina Yasmin\Desktop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63" y="1561513"/>
            <a:ext cx="3794929" cy="37899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5261318" y="385033"/>
            <a:ext cx="6639950" cy="5542671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Sabina </a:t>
            </a:r>
            <a:r>
              <a:rPr lang="en-US" sz="4000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Yeasmin</a:t>
            </a:r>
            <a:endParaRPr lang="en-US" sz="4000" i="1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Lecturer in English </a:t>
            </a:r>
          </a:p>
          <a:p>
            <a:pPr algn="ctr"/>
            <a:r>
              <a:rPr lang="en-US" sz="4000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Baridhara</a:t>
            </a:r>
            <a:r>
              <a:rPr lang="en-US" sz="40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</a:t>
            </a:r>
            <a:r>
              <a:rPr lang="en-US" sz="4000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azmul</a:t>
            </a:r>
            <a:r>
              <a:rPr lang="en-US" sz="40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Ulum</a:t>
            </a:r>
            <a:r>
              <a:rPr lang="en-US" sz="40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Alim</a:t>
            </a:r>
            <a:r>
              <a:rPr lang="en-US" sz="40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Madrasah</a:t>
            </a:r>
          </a:p>
          <a:p>
            <a:pPr algn="ctr"/>
            <a:r>
              <a:rPr lang="en-US" sz="4000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Badda</a:t>
            </a:r>
            <a:r>
              <a:rPr lang="en-US" sz="40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, Dhaka</a:t>
            </a:r>
            <a:endParaRPr lang="en-US" sz="4000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08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21024"/>
            <a:ext cx="1208442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22. Actually </a:t>
            </a:r>
            <a:r>
              <a:rPr lang="en-US" sz="4800" dirty="0">
                <a:latin typeface="Arial Rounded MT Bold" panose="020F0704030504030204" pitchFamily="34" charset="0"/>
              </a:rPr>
              <a:t>at that time he (king) was the wisest of all. (Comparative</a:t>
            </a:r>
            <a:r>
              <a:rPr lang="en-US" sz="4800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 </a:t>
            </a:r>
            <a:r>
              <a:rPr lang="en-US" sz="4800" dirty="0">
                <a:latin typeface="Arial Rounded MT Bold" panose="020F0704030504030204" pitchFamily="34" charset="0"/>
              </a:rPr>
              <a:t>Actually at that time he was wiser than any other king.</a:t>
            </a: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23. Jim </a:t>
            </a:r>
            <a:r>
              <a:rPr lang="en-US" sz="4800" dirty="0">
                <a:latin typeface="Arial Rounded MT Bold" panose="020F0704030504030204" pitchFamily="34" charset="0"/>
              </a:rPr>
              <a:t>was one of the sincerest husbands that we have ever known. (Positive</a:t>
            </a:r>
            <a:r>
              <a:rPr lang="en-US" sz="4800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Very </a:t>
            </a:r>
            <a:r>
              <a:rPr lang="en-US" sz="4800" dirty="0">
                <a:latin typeface="Arial Rounded MT Bold" panose="020F0704030504030204" pitchFamily="34" charset="0"/>
              </a:rPr>
              <a:t>few husbands were so sincere as Jim that we have </a:t>
            </a:r>
            <a:r>
              <a:rPr lang="en-US" sz="4800" dirty="0" smtClean="0">
                <a:latin typeface="Arial Rounded MT Bold" panose="020F0704030504030204" pitchFamily="34" charset="0"/>
              </a:rPr>
              <a:t>ever known</a:t>
            </a:r>
            <a:r>
              <a:rPr lang="en-US" sz="4800" dirty="0">
                <a:latin typeface="Arial Rounded MT Bold" panose="020F07040305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15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224" y="0"/>
            <a:ext cx="119947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 Rounded MT Bold" panose="020F0704030504030204" pitchFamily="34" charset="0"/>
              </a:rPr>
              <a:t> </a:t>
            </a:r>
            <a:r>
              <a:rPr lang="en-US" sz="4800" dirty="0" smtClean="0">
                <a:latin typeface="Arial Rounded MT Bold" panose="020F0704030504030204" pitchFamily="34" charset="0"/>
              </a:rPr>
              <a:t>24. It </a:t>
            </a:r>
            <a:r>
              <a:rPr lang="en-US" sz="4800" dirty="0">
                <a:latin typeface="Arial Rounded MT Bold" panose="020F0704030504030204" pitchFamily="34" charset="0"/>
              </a:rPr>
              <a:t>is the most significant event in the history of Bangladesh. (</a:t>
            </a:r>
            <a:r>
              <a:rPr lang="en-US" sz="4800" dirty="0" smtClean="0">
                <a:latin typeface="Arial Rounded MT Bold" panose="020F0704030504030204" pitchFamily="34" charset="0"/>
              </a:rPr>
              <a:t>Comparative)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 </a:t>
            </a:r>
            <a:r>
              <a:rPr lang="en-US" sz="4800" dirty="0">
                <a:latin typeface="Arial Rounded MT Bold" panose="020F0704030504030204" pitchFamily="34" charset="0"/>
              </a:rPr>
              <a:t>It is more significant than any other event in the history </a:t>
            </a:r>
            <a:r>
              <a:rPr lang="en-US" sz="4800" dirty="0" smtClean="0">
                <a:latin typeface="Arial Rounded MT Bold" panose="020F0704030504030204" pitchFamily="34" charset="0"/>
              </a:rPr>
              <a:t>of </a:t>
            </a:r>
            <a:r>
              <a:rPr lang="en-US" sz="4800" dirty="0">
                <a:latin typeface="Arial Rounded MT Bold" panose="020F0704030504030204" pitchFamily="34" charset="0"/>
              </a:rPr>
              <a:t>Bangladesh</a:t>
            </a:r>
            <a:r>
              <a:rPr lang="en-US" sz="48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25. They </a:t>
            </a:r>
            <a:r>
              <a:rPr lang="en-US" sz="4800" dirty="0">
                <a:latin typeface="Arial Rounded MT Bold" panose="020F0704030504030204" pitchFamily="34" charset="0"/>
              </a:rPr>
              <a:t>are the most courageous sons of our nation. (Positive)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 </a:t>
            </a:r>
            <a:r>
              <a:rPr lang="en-US" sz="4800" dirty="0">
                <a:latin typeface="Arial Rounded MT Bold" panose="020F0704030504030204" pitchFamily="34" charset="0"/>
              </a:rPr>
              <a:t>No other sons of our nation are as courageous as they.</a:t>
            </a:r>
          </a:p>
        </p:txBody>
      </p:sp>
    </p:spTree>
    <p:extLst>
      <p:ext uri="{BB962C8B-B14F-4D97-AF65-F5344CB8AC3E}">
        <p14:creationId xmlns:p14="http://schemas.microsoft.com/office/powerpoint/2010/main" val="383044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11963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26. They </a:t>
            </a:r>
            <a:r>
              <a:rPr lang="en-US" sz="4800" dirty="0">
                <a:latin typeface="Arial Rounded MT Bold" panose="020F0704030504030204" pitchFamily="34" charset="0"/>
              </a:rPr>
              <a:t>are more patriotic and industrious. (Positive</a:t>
            </a:r>
            <a:r>
              <a:rPr lang="en-US" sz="4800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They </a:t>
            </a:r>
            <a:r>
              <a:rPr lang="en-US" sz="4800" dirty="0">
                <a:latin typeface="Arial Rounded MT Bold" panose="020F0704030504030204" pitchFamily="34" charset="0"/>
              </a:rPr>
              <a:t>are very patriotic and industrious.</a:t>
            </a: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27. The </a:t>
            </a:r>
            <a:r>
              <a:rPr lang="en-US" sz="4800" dirty="0" err="1">
                <a:latin typeface="Arial Rounded MT Bold" panose="020F0704030504030204" pitchFamily="34" charset="0"/>
              </a:rPr>
              <a:t>Tajmahal</a:t>
            </a:r>
            <a:r>
              <a:rPr lang="en-US" sz="4800" dirty="0">
                <a:latin typeface="Arial Rounded MT Bold" panose="020F0704030504030204" pitchFamily="34" charset="0"/>
              </a:rPr>
              <a:t> is one of the most beautiful buildings in the world. (Positive</a:t>
            </a:r>
            <a:r>
              <a:rPr lang="en-US" sz="4800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 smtClean="0">
                <a:latin typeface="Arial Rounded MT Bold" panose="020F0704030504030204" pitchFamily="34" charset="0"/>
              </a:rPr>
              <a:t>: Very </a:t>
            </a:r>
            <a:r>
              <a:rPr lang="en-US" sz="4800" dirty="0">
                <a:latin typeface="Arial Rounded MT Bold" panose="020F0704030504030204" pitchFamily="34" charset="0"/>
              </a:rPr>
              <a:t>few buildings in the world are as beautiful as the </a:t>
            </a:r>
            <a:r>
              <a:rPr lang="en-US" sz="4800" dirty="0" err="1">
                <a:latin typeface="Arial Rounded MT Bold" panose="020F0704030504030204" pitchFamily="34" charset="0"/>
              </a:rPr>
              <a:t>Tajmahal</a:t>
            </a:r>
            <a:r>
              <a:rPr lang="en-US" sz="4800" dirty="0">
                <a:latin typeface="Arial Rounded MT Bold" panose="020F07040305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97973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" y="0"/>
            <a:ext cx="12277165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 Rounded MT Bold" panose="020F0704030504030204" pitchFamily="34" charset="0"/>
              </a:rPr>
              <a:t>28.Very </a:t>
            </a:r>
            <a:r>
              <a:rPr lang="en-US" sz="4000" dirty="0">
                <a:latin typeface="Arial Rounded MT Bold" panose="020F0704030504030204" pitchFamily="34" charset="0"/>
              </a:rPr>
              <a:t>few animals are as ferocious as lion. (</a:t>
            </a:r>
            <a:r>
              <a:rPr lang="en-US" sz="4000" dirty="0" smtClean="0">
                <a:latin typeface="Arial Rounded MT Bold" panose="020F0704030504030204" pitchFamily="34" charset="0"/>
              </a:rPr>
              <a:t>Superlative)</a:t>
            </a:r>
          </a:p>
          <a:p>
            <a:r>
              <a:rPr lang="en-US" sz="40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000" dirty="0" smtClean="0">
                <a:latin typeface="Arial Rounded MT Bold" panose="020F0704030504030204" pitchFamily="34" charset="0"/>
              </a:rPr>
              <a:t>:  </a:t>
            </a:r>
            <a:r>
              <a:rPr lang="en-US" sz="4000" dirty="0">
                <a:latin typeface="Arial Rounded MT Bold" panose="020F0704030504030204" pitchFamily="34" charset="0"/>
              </a:rPr>
              <a:t>Lion is one of the most ferocious animals</a:t>
            </a:r>
            <a:r>
              <a:rPr lang="en-US" sz="40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29. No </a:t>
            </a:r>
            <a:r>
              <a:rPr lang="en-US" sz="4000" dirty="0">
                <a:latin typeface="Arial Rounded MT Bold" panose="020F0704030504030204" pitchFamily="34" charset="0"/>
              </a:rPr>
              <a:t>other student of our class is so meritorious as </a:t>
            </a:r>
            <a:r>
              <a:rPr lang="en-US" sz="4000" dirty="0" err="1">
                <a:latin typeface="Arial Rounded MT Bold" panose="020F0704030504030204" pitchFamily="34" charset="0"/>
              </a:rPr>
              <a:t>Tuhin</a:t>
            </a:r>
            <a:r>
              <a:rPr lang="en-US" sz="4000" dirty="0">
                <a:latin typeface="Arial Rounded MT Bold" panose="020F0704030504030204" pitchFamily="34" charset="0"/>
              </a:rPr>
              <a:t>. (Superlative)</a:t>
            </a:r>
          </a:p>
          <a:p>
            <a:r>
              <a:rPr lang="en-US" sz="40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000" dirty="0" smtClean="0">
                <a:latin typeface="Arial Rounded MT Bold" panose="020F0704030504030204" pitchFamily="34" charset="0"/>
              </a:rPr>
              <a:t>: </a:t>
            </a:r>
            <a:r>
              <a:rPr lang="en-US" sz="4000" dirty="0" err="1" smtClean="0">
                <a:latin typeface="Arial Rounded MT Bold" panose="020F0704030504030204" pitchFamily="34" charset="0"/>
              </a:rPr>
              <a:t>Tuhin</a:t>
            </a:r>
            <a:r>
              <a:rPr lang="en-US" sz="4000" dirty="0" smtClean="0">
                <a:latin typeface="Arial Rounded MT Bold" panose="020F0704030504030204" pitchFamily="34" charset="0"/>
              </a:rPr>
              <a:t> </a:t>
            </a:r>
            <a:r>
              <a:rPr lang="en-US" sz="4000" dirty="0">
                <a:latin typeface="Arial Rounded MT Bold" panose="020F0704030504030204" pitchFamily="34" charset="0"/>
              </a:rPr>
              <a:t>is the most meritorious student of our class. </a:t>
            </a:r>
            <a:endParaRPr lang="en-US" sz="4000" dirty="0" smtClean="0">
              <a:latin typeface="Arial Rounded MT Bold" panose="020F0704030504030204" pitchFamily="34" charset="0"/>
            </a:endParaRP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30.As </a:t>
            </a:r>
            <a:r>
              <a:rPr lang="en-US" sz="4000" dirty="0">
                <a:latin typeface="Arial Rounded MT Bold" panose="020F0704030504030204" pitchFamily="34" charset="0"/>
              </a:rPr>
              <a:t>soon as he reached the station, the train left. (Comparative)</a:t>
            </a:r>
          </a:p>
          <a:p>
            <a:r>
              <a:rPr lang="en-US" sz="40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000" dirty="0" smtClean="0">
                <a:latin typeface="Arial Rounded MT Bold" panose="020F0704030504030204" pitchFamily="34" charset="0"/>
              </a:rPr>
              <a:t>: No </a:t>
            </a:r>
            <a:r>
              <a:rPr lang="en-US" sz="4000" dirty="0">
                <a:latin typeface="Arial Rounded MT Bold" panose="020F0704030504030204" pitchFamily="34" charset="0"/>
              </a:rPr>
              <a:t>sooner had he reached the student than </a:t>
            </a:r>
            <a:r>
              <a:rPr lang="en-US" sz="4000" dirty="0" smtClean="0">
                <a:latin typeface="Arial Rounded MT Bold" panose="020F0704030504030204" pitchFamily="34" charset="0"/>
              </a:rPr>
              <a:t>the train left. </a:t>
            </a:r>
            <a:endParaRPr lang="en-US" sz="4000" dirty="0">
              <a:latin typeface="Arial Rounded MT Bold" panose="020F0704030504030204" pitchFamily="34" charset="0"/>
            </a:endParaRPr>
          </a:p>
          <a:p>
            <a:endParaRPr lang="en-US" sz="48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106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flipH="1">
            <a:off x="156754" y="287383"/>
            <a:ext cx="11834948" cy="294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Thank you so much</a:t>
            </a:r>
          </a:p>
          <a:p>
            <a:pPr algn="ctr"/>
            <a:r>
              <a:rPr lang="en-US" sz="9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 watching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1" y="3411537"/>
            <a:ext cx="3949700" cy="30273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499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0800000" flipV="1">
            <a:off x="3433604" y="1894986"/>
            <a:ext cx="4809441" cy="27980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Degree Part-2</a:t>
            </a:r>
            <a:endParaRPr lang="en-US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1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69315" y="211016"/>
            <a:ext cx="10669013" cy="1491175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Learning outcome</a:t>
            </a:r>
            <a:endParaRPr lang="en-US" sz="4400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887506" y="2080158"/>
            <a:ext cx="10313894" cy="169376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At the end of the lesson, students will be able to-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69894" y="4151888"/>
            <a:ext cx="10744200" cy="22354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Exercise from Positive to Comparative and Superlative and vise versa spontaneously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53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814309"/>
              </p:ext>
            </p:extLst>
          </p:nvPr>
        </p:nvGraphicFramePr>
        <p:xfrm>
          <a:off x="117182" y="-37021"/>
          <a:ext cx="11913326" cy="6940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3725">
                  <a:extLst>
                    <a:ext uri="{9D8B030D-6E8A-4147-A177-3AD203B41FA5}">
                      <a16:colId xmlns:a16="http://schemas.microsoft.com/office/drawing/2014/main" val="1433038622"/>
                    </a:ext>
                  </a:extLst>
                </a:gridCol>
                <a:gridCol w="4859383">
                  <a:extLst>
                    <a:ext uri="{9D8B030D-6E8A-4147-A177-3AD203B41FA5}">
                      <a16:colId xmlns:a16="http://schemas.microsoft.com/office/drawing/2014/main" val="258545151"/>
                    </a:ext>
                  </a:extLst>
                </a:gridCol>
                <a:gridCol w="3370218">
                  <a:extLst>
                    <a:ext uri="{9D8B030D-6E8A-4147-A177-3AD203B41FA5}">
                      <a16:colId xmlns:a16="http://schemas.microsoft.com/office/drawing/2014/main" val="804831224"/>
                    </a:ext>
                  </a:extLst>
                </a:gridCol>
              </a:tblGrid>
              <a:tr h="6652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1.Plain Positive: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Sub + verb + a/an +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</a:rPr>
                        <a:t>adj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 + noun/pronoun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</a:rPr>
                        <a:t>Viz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</a:rPr>
                        <a:t>Sazzad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 is a good boy.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2.Comparative 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Sub + verb +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</a:rPr>
                        <a:t>adj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 (comparative form) + than/than any other +noun/pronoun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</a:rPr>
                        <a:t>Viz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</a:rPr>
                        <a:t>Sazzad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 is good than any other boy.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3.Superlative: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Sub + verb + the +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</a:rPr>
                        <a:t>adj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 (superlative form)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</a:rPr>
                        <a:t>Viz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</a:rPr>
                        <a:t>Sazzad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 is the best boy. 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8362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22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16509"/>
              </p:ext>
            </p:extLst>
          </p:nvPr>
        </p:nvGraphicFramePr>
        <p:xfrm>
          <a:off x="-2" y="0"/>
          <a:ext cx="12318275" cy="771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0869">
                  <a:extLst>
                    <a:ext uri="{9D8B030D-6E8A-4147-A177-3AD203B41FA5}">
                      <a16:colId xmlns:a16="http://schemas.microsoft.com/office/drawing/2014/main" val="3287670810"/>
                    </a:ext>
                  </a:extLst>
                </a:gridCol>
                <a:gridCol w="4191169">
                  <a:extLst>
                    <a:ext uri="{9D8B030D-6E8A-4147-A177-3AD203B41FA5}">
                      <a16:colId xmlns:a16="http://schemas.microsoft.com/office/drawing/2014/main" val="3854032896"/>
                    </a:ext>
                  </a:extLst>
                </a:gridCol>
                <a:gridCol w="3976237">
                  <a:extLst>
                    <a:ext uri="{9D8B030D-6E8A-4147-A177-3AD203B41FA5}">
                      <a16:colId xmlns:a16="http://schemas.microsoft.com/office/drawing/2014/main" val="337549378"/>
                    </a:ext>
                  </a:extLst>
                </a:gridCol>
              </a:tblGrid>
              <a:tr h="66620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2.No other (singular)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#.No other +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obj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+ verb +as +positive form + as + sub.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Viz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: No other student in the class is as good as Rahim.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2.Than any other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#. Sub + verb + comparative form+ than any other +extension.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Viz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: Rahim is better than any other student in the class.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2.The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#. Sub + verb + the +superlative form +extension.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Viz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: Rahim is the best student in the class.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7627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4362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989579"/>
              </p:ext>
            </p:extLst>
          </p:nvPr>
        </p:nvGraphicFramePr>
        <p:xfrm>
          <a:off x="0" y="-326571"/>
          <a:ext cx="12318273" cy="7184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6091">
                  <a:extLst>
                    <a:ext uri="{9D8B030D-6E8A-4147-A177-3AD203B41FA5}">
                      <a16:colId xmlns:a16="http://schemas.microsoft.com/office/drawing/2014/main" val="1621076932"/>
                    </a:ext>
                  </a:extLst>
                </a:gridCol>
                <a:gridCol w="4123509">
                  <a:extLst>
                    <a:ext uri="{9D8B030D-6E8A-4147-A177-3AD203B41FA5}">
                      <a16:colId xmlns:a16="http://schemas.microsoft.com/office/drawing/2014/main" val="758293958"/>
                    </a:ext>
                  </a:extLst>
                </a:gridCol>
                <a:gridCol w="4088673">
                  <a:extLst>
                    <a:ext uri="{9D8B030D-6E8A-4147-A177-3AD203B41FA5}">
                      <a16:colId xmlns:a16="http://schemas.microsoft.com/office/drawing/2014/main" val="2721837125"/>
                    </a:ext>
                  </a:extLst>
                </a:gridCol>
              </a:tblGrid>
              <a:tr h="71845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3. Very few (plural)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#. Very few +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obj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+verb + as+ positive degree +as +sub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#.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Viz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: Very few poets in the world are as great as Shakespeare. 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3. Than most other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#.Sub+ verb +comparative form +than most other +extension.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#.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Viz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: Shakespeare is greater than most other poets in the world. 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3. one of the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#. Sub+ verb +one of the + superlative form+ extension.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#.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Viz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: Shakespeare is one of the greatest poets in the world.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2706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6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95927"/>
              </p:ext>
            </p:extLst>
          </p:nvPr>
        </p:nvGraphicFramePr>
        <p:xfrm>
          <a:off x="0" y="-91440"/>
          <a:ext cx="12192000" cy="841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36972046"/>
                    </a:ext>
                  </a:extLst>
                </a:gridCol>
                <a:gridCol w="5307037">
                  <a:extLst>
                    <a:ext uri="{9D8B030D-6E8A-4147-A177-3AD203B41FA5}">
                      <a16:colId xmlns:a16="http://schemas.microsoft.com/office/drawing/2014/main" val="664771144"/>
                    </a:ext>
                  </a:extLst>
                </a:gridCol>
                <a:gridCol w="2820963">
                  <a:extLst>
                    <a:ext uri="{9D8B030D-6E8A-4147-A177-3AD203B41FA5}">
                      <a16:colId xmlns:a16="http://schemas.microsoft.com/office/drawing/2014/main" val="447058563"/>
                    </a:ext>
                  </a:extLst>
                </a:gridCol>
              </a:tblGrid>
              <a:tr h="6531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4. As -----as----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#. Sub +verb +as +Positive form                   +as +Sub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#. He is as wise as Karim.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N.B. not as …… as ….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Viz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: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Sohan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is not as stupid as he.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4. Not less------ than ------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#. Last sub +verb +not less ----- than +first sub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Viz: Karim is not less wise than he.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N.B. Less ……. Than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#. Viz: Sohan is less stupid than he.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4.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No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Superlative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036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175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039415"/>
              </p:ext>
            </p:extLst>
          </p:nvPr>
        </p:nvGraphicFramePr>
        <p:xfrm>
          <a:off x="117565" y="182880"/>
          <a:ext cx="11965578" cy="6518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8526">
                  <a:extLst>
                    <a:ext uri="{9D8B030D-6E8A-4147-A177-3AD203B41FA5}">
                      <a16:colId xmlns:a16="http://schemas.microsoft.com/office/drawing/2014/main" val="1151756896"/>
                    </a:ext>
                  </a:extLst>
                </a:gridCol>
                <a:gridCol w="4698275">
                  <a:extLst>
                    <a:ext uri="{9D8B030D-6E8A-4147-A177-3AD203B41FA5}">
                      <a16:colId xmlns:a16="http://schemas.microsoft.com/office/drawing/2014/main" val="2772435414"/>
                    </a:ext>
                  </a:extLst>
                </a:gridCol>
                <a:gridCol w="3278777">
                  <a:extLst>
                    <a:ext uri="{9D8B030D-6E8A-4147-A177-3AD203B41FA5}">
                      <a16:colId xmlns:a16="http://schemas.microsoft.com/office/drawing/2014/main" val="2925214953"/>
                    </a:ext>
                  </a:extLst>
                </a:gridCol>
              </a:tblGrid>
              <a:tr h="65183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5. As soon as -----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Viz: As soon as we reached the madrasah, the Principal left out.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5. No sooner had ------ than---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#. Viz: No sooner had we reached the madrasah than the Principal left out.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5. No Superlative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895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174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1288</Words>
  <Application>Microsoft Office PowerPoint</Application>
  <PresentationFormat>Widescreen</PresentationFormat>
  <Paragraphs>134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2020-12-31T04:30:29Z</dcterms:created>
  <dcterms:modified xsi:type="dcterms:W3CDTF">2021-01-22T03:25:07Z</dcterms:modified>
</cp:coreProperties>
</file>