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91" r:id="rId4"/>
    <p:sldId id="263" r:id="rId5"/>
    <p:sldId id="264" r:id="rId6"/>
    <p:sldId id="290" r:id="rId7"/>
    <p:sldId id="292" r:id="rId8"/>
    <p:sldId id="285" r:id="rId9"/>
    <p:sldId id="281" r:id="rId10"/>
    <p:sldId id="265" r:id="rId11"/>
    <p:sldId id="287" r:id="rId12"/>
    <p:sldId id="266" r:id="rId13"/>
    <p:sldId id="286" r:id="rId14"/>
    <p:sldId id="289" r:id="rId15"/>
    <p:sldId id="270" r:id="rId16"/>
    <p:sldId id="272" r:id="rId17"/>
    <p:sldId id="278" r:id="rId18"/>
    <p:sldId id="279"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62" y="-48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21.jpe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4344B-F5A5-47D4-ACB4-F3BCBFB7ED80}" type="doc">
      <dgm:prSet loTypeId="urn:microsoft.com/office/officeart/2005/8/layout/radial3" loCatId="cycle" qsTypeId="urn:microsoft.com/office/officeart/2005/8/quickstyle/3d2" qsCatId="3D" csTypeId="urn:microsoft.com/office/officeart/2005/8/colors/colorful1#2" csCatId="colorful" phldr="1"/>
      <dgm:spPr/>
      <dgm:t>
        <a:bodyPr/>
        <a:lstStyle/>
        <a:p>
          <a:endParaRPr lang="en-US"/>
        </a:p>
      </dgm:t>
    </dgm:pt>
    <dgm:pt modelId="{10BF96A1-58F6-4B57-A2FF-73A45AD2F26B}">
      <dgm:prSet phldrT="[Text]" custT="1"/>
      <dgm:spPr>
        <a:blipFill rotWithShape="0">
          <a:blip xmlns:r="http://schemas.openxmlformats.org/officeDocument/2006/relationships" r:embed="rId1"/>
          <a:tile tx="0" ty="0" sx="100000" sy="100000" flip="none" algn="tl"/>
        </a:blipFill>
        <a:scene3d>
          <a:camera prst="orthographicFront"/>
          <a:lightRig rig="threePt" dir="t">
            <a:rot lat="0" lon="0" rev="7500000"/>
          </a:lightRig>
        </a:scene3d>
        <a:sp3d prstMaterial="plastic">
          <a:bevelT w="1016000" h="1016000" prst="relaxedInset"/>
          <a:bevelB w="1016000" h="1016000"/>
        </a:sp3d>
      </dgm:spPr>
      <dgm:t>
        <a:bodyPr/>
        <a:lstStyle/>
        <a:p>
          <a:r>
            <a:rPr lang="bn-BD" sz="3600" b="1" dirty="0">
              <a:latin typeface="NikoshBAN" pitchFamily="2" charset="0"/>
              <a:cs typeface="NikoshBAN" pitchFamily="2" charset="0"/>
            </a:rPr>
            <a:t>ইলেকট্রনিক ব্যাংকিং সেবার কিছু পণ্য</a:t>
          </a:r>
          <a:endParaRPr lang="en-US" sz="3600" b="1" dirty="0"/>
        </a:p>
      </dgm:t>
    </dgm:pt>
    <dgm:pt modelId="{E1059E74-FA80-4038-A1BC-AD3827FED2E0}" type="parTrans" cxnId="{197551AE-7E27-4D4C-B9D8-A0AEDDCFDC1B}">
      <dgm:prSet/>
      <dgm:spPr/>
      <dgm:t>
        <a:bodyPr/>
        <a:lstStyle/>
        <a:p>
          <a:endParaRPr lang="en-US"/>
        </a:p>
      </dgm:t>
    </dgm:pt>
    <dgm:pt modelId="{0E1D227A-685C-449A-B964-12049D82C0B3}" type="sibTrans" cxnId="{197551AE-7E27-4D4C-B9D8-A0AEDDCFDC1B}">
      <dgm:prSet/>
      <dgm:spPr/>
      <dgm:t>
        <a:bodyPr/>
        <a:lstStyle/>
        <a:p>
          <a:endParaRPr lang="en-US"/>
        </a:p>
      </dgm:t>
    </dgm:pt>
    <dgm:pt modelId="{60F14A9E-9F9F-411F-B297-D0A2E03120C9}">
      <dgm:prSet phldrT="[Text]" custT="1"/>
      <dgm:spPr/>
      <dgm:t>
        <a:bodyPr/>
        <a:lstStyle/>
        <a:p>
          <a:r>
            <a:rPr lang="bn-BD" sz="4000" b="1" dirty="0">
              <a:latin typeface="NikoshBAN" pitchFamily="2" charset="0"/>
              <a:cs typeface="NikoshBAN" pitchFamily="2" charset="0"/>
            </a:rPr>
            <a:t>এটিএম</a:t>
          </a:r>
          <a:endParaRPr lang="en-US" sz="4000" b="1" dirty="0"/>
        </a:p>
      </dgm:t>
    </dgm:pt>
    <dgm:pt modelId="{EF7F91B9-A348-4C73-8E96-83B987DB37A0}" type="parTrans" cxnId="{30D3A924-835B-4C0C-8D9F-D74D29E73EA6}">
      <dgm:prSet/>
      <dgm:spPr/>
      <dgm:t>
        <a:bodyPr/>
        <a:lstStyle/>
        <a:p>
          <a:endParaRPr lang="en-US"/>
        </a:p>
      </dgm:t>
    </dgm:pt>
    <dgm:pt modelId="{F8F5A131-FE81-4CA8-9072-4288606CC000}" type="sibTrans" cxnId="{30D3A924-835B-4C0C-8D9F-D74D29E73EA6}">
      <dgm:prSet/>
      <dgm:spPr/>
      <dgm:t>
        <a:bodyPr/>
        <a:lstStyle/>
        <a:p>
          <a:endParaRPr lang="en-US"/>
        </a:p>
      </dgm:t>
    </dgm:pt>
    <dgm:pt modelId="{F61C252E-CCAD-46C6-B089-7C860CE4F8D1}">
      <dgm:prSet phldrT="[Text]" custT="1"/>
      <dgm:spPr/>
      <dgm:t>
        <a:bodyPr/>
        <a:lstStyle/>
        <a:p>
          <a:r>
            <a:rPr lang="bn-BD" sz="3600" b="1" dirty="0">
              <a:latin typeface="NikoshBAN" pitchFamily="2" charset="0"/>
              <a:cs typeface="NikoshBAN" pitchFamily="2" charset="0"/>
            </a:rPr>
            <a:t>ফোন ব্যাংকিং</a:t>
          </a:r>
          <a:endParaRPr lang="en-US" sz="3600" b="1" dirty="0"/>
        </a:p>
      </dgm:t>
    </dgm:pt>
    <dgm:pt modelId="{24C7C73B-0376-4D4D-A626-89B24750DB68}" type="parTrans" cxnId="{51BDE70A-50F8-446D-BE2F-37C3A18C2972}">
      <dgm:prSet/>
      <dgm:spPr/>
      <dgm:t>
        <a:bodyPr/>
        <a:lstStyle/>
        <a:p>
          <a:endParaRPr lang="en-US"/>
        </a:p>
      </dgm:t>
    </dgm:pt>
    <dgm:pt modelId="{1780E96F-F454-4A66-96CA-2C03A975A873}" type="sibTrans" cxnId="{51BDE70A-50F8-446D-BE2F-37C3A18C2972}">
      <dgm:prSet/>
      <dgm:spPr/>
      <dgm:t>
        <a:bodyPr/>
        <a:lstStyle/>
        <a:p>
          <a:endParaRPr lang="en-US"/>
        </a:p>
      </dgm:t>
    </dgm:pt>
    <dgm:pt modelId="{928CCB22-8F6C-4A87-9778-C27330BEC83B}">
      <dgm:prSet phldrT="[Text]" custT="1"/>
      <dgm:spPr/>
      <dgm:t>
        <a:bodyPr/>
        <a:lstStyle/>
        <a:p>
          <a:r>
            <a:rPr lang="bn-BD" sz="3200" b="1" dirty="0">
              <a:latin typeface="NikoshBAN" pitchFamily="2" charset="0"/>
              <a:cs typeface="NikoshBAN" pitchFamily="2" charset="0"/>
            </a:rPr>
            <a:t>এসএমএস ব্যাংকিং</a:t>
          </a:r>
          <a:endParaRPr lang="en-US" sz="3200" b="1" dirty="0"/>
        </a:p>
      </dgm:t>
    </dgm:pt>
    <dgm:pt modelId="{0A8BA462-01E5-4AFA-AE74-D6FB94D988AB}" type="parTrans" cxnId="{E8D23056-96B8-46C5-BE32-5A9EE17AD751}">
      <dgm:prSet/>
      <dgm:spPr/>
      <dgm:t>
        <a:bodyPr/>
        <a:lstStyle/>
        <a:p>
          <a:endParaRPr lang="en-US"/>
        </a:p>
      </dgm:t>
    </dgm:pt>
    <dgm:pt modelId="{5C9AABFF-047E-4357-B409-B92C570C6A2E}" type="sibTrans" cxnId="{E8D23056-96B8-46C5-BE32-5A9EE17AD751}">
      <dgm:prSet/>
      <dgm:spPr/>
      <dgm:t>
        <a:bodyPr/>
        <a:lstStyle/>
        <a:p>
          <a:endParaRPr lang="en-US"/>
        </a:p>
      </dgm:t>
    </dgm:pt>
    <dgm:pt modelId="{DA709369-39F1-48E6-B9A9-53A8E10ADF1D}">
      <dgm:prSet phldrT="[Text]" custT="1"/>
      <dgm:spPr/>
      <dgm:t>
        <a:bodyPr/>
        <a:lstStyle/>
        <a:p>
          <a:r>
            <a:rPr lang="bn-BD" sz="3600" b="1" dirty="0">
              <a:latin typeface="NikoshBAN" pitchFamily="2" charset="0"/>
              <a:cs typeface="NikoshBAN" pitchFamily="2" charset="0"/>
            </a:rPr>
            <a:t>ইন্টারনেট ব্যাংকিং</a:t>
          </a:r>
          <a:endParaRPr lang="en-US" sz="3600" b="1" dirty="0"/>
        </a:p>
      </dgm:t>
    </dgm:pt>
    <dgm:pt modelId="{90E804E0-E227-4056-925E-AD975CD635DD}" type="parTrans" cxnId="{188145F0-21A2-4390-AC63-965EABAD215A}">
      <dgm:prSet/>
      <dgm:spPr/>
      <dgm:t>
        <a:bodyPr/>
        <a:lstStyle/>
        <a:p>
          <a:endParaRPr lang="en-US"/>
        </a:p>
      </dgm:t>
    </dgm:pt>
    <dgm:pt modelId="{FB1DD6E0-F358-4769-A6B3-599A6DD37B5C}" type="sibTrans" cxnId="{188145F0-21A2-4390-AC63-965EABAD215A}">
      <dgm:prSet/>
      <dgm:spPr/>
      <dgm:t>
        <a:bodyPr/>
        <a:lstStyle/>
        <a:p>
          <a:endParaRPr lang="en-US"/>
        </a:p>
      </dgm:t>
    </dgm:pt>
    <dgm:pt modelId="{5DDD4817-1D6C-4309-9E6D-C78D6240C78C}">
      <dgm:prSet phldrT="[Text]" custT="1"/>
      <dgm:spPr/>
      <dgm:t>
        <a:bodyPr/>
        <a:lstStyle/>
        <a:p>
          <a:r>
            <a:rPr lang="bn-BD" sz="3600" b="1" dirty="0">
              <a:latin typeface="NikoshBAN" panose="02000000000000000000" pitchFamily="2" charset="0"/>
              <a:cs typeface="NikoshBAN" panose="02000000000000000000" pitchFamily="2" charset="0"/>
            </a:rPr>
            <a:t>এনি ব্রাঞ্চ ব্যাংকিং</a:t>
          </a:r>
          <a:endParaRPr lang="en-US" sz="3600" b="1" dirty="0">
            <a:latin typeface="NikoshBAN" panose="02000000000000000000" pitchFamily="2" charset="0"/>
            <a:cs typeface="NikoshBAN" panose="02000000000000000000" pitchFamily="2" charset="0"/>
          </a:endParaRPr>
        </a:p>
      </dgm:t>
    </dgm:pt>
    <dgm:pt modelId="{0BC48258-84BD-40A9-BE3A-A6C5BC94FF08}" type="parTrans" cxnId="{60AAD9C9-547A-4265-B300-FD2EC93BBF8B}">
      <dgm:prSet/>
      <dgm:spPr/>
      <dgm:t>
        <a:bodyPr/>
        <a:lstStyle/>
        <a:p>
          <a:endParaRPr lang="en-US"/>
        </a:p>
      </dgm:t>
    </dgm:pt>
    <dgm:pt modelId="{667B6E01-C392-4881-82CB-47F0361DC947}" type="sibTrans" cxnId="{60AAD9C9-547A-4265-B300-FD2EC93BBF8B}">
      <dgm:prSet/>
      <dgm:spPr/>
      <dgm:t>
        <a:bodyPr/>
        <a:lstStyle/>
        <a:p>
          <a:endParaRPr lang="en-US"/>
        </a:p>
      </dgm:t>
    </dgm:pt>
    <dgm:pt modelId="{ED8BFC48-C513-4E4F-A69C-CCEB6091F8CB}">
      <dgm:prSet/>
      <dgm:spPr/>
      <dgm:t>
        <a:bodyPr/>
        <a:lstStyle/>
        <a:p>
          <a:endParaRPr lang="en-US"/>
        </a:p>
      </dgm:t>
    </dgm:pt>
    <dgm:pt modelId="{16D85DAF-6BF4-4F64-8CDE-0BD87A5C4461}" type="parTrans" cxnId="{90578450-4B9B-435E-97A4-8C36921702A4}">
      <dgm:prSet/>
      <dgm:spPr/>
      <dgm:t>
        <a:bodyPr/>
        <a:lstStyle/>
        <a:p>
          <a:endParaRPr lang="en-US"/>
        </a:p>
      </dgm:t>
    </dgm:pt>
    <dgm:pt modelId="{04A79BE5-48D4-4061-B2DD-225B4D4BC80C}" type="sibTrans" cxnId="{90578450-4B9B-435E-97A4-8C36921702A4}">
      <dgm:prSet/>
      <dgm:spPr/>
      <dgm:t>
        <a:bodyPr/>
        <a:lstStyle/>
        <a:p>
          <a:endParaRPr lang="en-US"/>
        </a:p>
      </dgm:t>
    </dgm:pt>
    <dgm:pt modelId="{DD870017-D529-4136-B5E3-3C72AA3BC71C}">
      <dgm:prSet phldrT="[Text]" custT="1"/>
      <dgm:spPr/>
      <dgm:t>
        <a:bodyPr/>
        <a:lstStyle/>
        <a:p>
          <a:r>
            <a:rPr lang="bn-BD" sz="2800" b="1" dirty="0">
              <a:latin typeface="NikoshBAN" pitchFamily="2" charset="0"/>
              <a:cs typeface="NikoshBAN" pitchFamily="2" charset="0"/>
            </a:rPr>
            <a:t>ডেবিট কার্ড ও ক্রেডিট কার্ড</a:t>
          </a:r>
          <a:endParaRPr lang="en-US" sz="2800" b="1" dirty="0"/>
        </a:p>
      </dgm:t>
    </dgm:pt>
    <dgm:pt modelId="{58B513B8-592D-4E37-BDDF-D2C35097C747}" type="sibTrans" cxnId="{24614C48-399F-4FDF-B064-14EBC76804C8}">
      <dgm:prSet/>
      <dgm:spPr/>
      <dgm:t>
        <a:bodyPr/>
        <a:lstStyle/>
        <a:p>
          <a:endParaRPr lang="en-US"/>
        </a:p>
      </dgm:t>
    </dgm:pt>
    <dgm:pt modelId="{8E555694-AD91-4053-986A-FAD0B6ACDD3D}" type="parTrans" cxnId="{24614C48-399F-4FDF-B064-14EBC76804C8}">
      <dgm:prSet/>
      <dgm:spPr/>
      <dgm:t>
        <a:bodyPr/>
        <a:lstStyle/>
        <a:p>
          <a:endParaRPr lang="en-US"/>
        </a:p>
      </dgm:t>
    </dgm:pt>
    <dgm:pt modelId="{AACD6E20-13EA-418B-92FF-265D48E9C62A}" type="pres">
      <dgm:prSet presAssocID="{9F04344B-F5A5-47D4-ACB4-F3BCBFB7ED80}" presName="composite" presStyleCnt="0">
        <dgm:presLayoutVars>
          <dgm:chMax val="1"/>
          <dgm:dir/>
          <dgm:resizeHandles val="exact"/>
        </dgm:presLayoutVars>
      </dgm:prSet>
      <dgm:spPr/>
      <dgm:t>
        <a:bodyPr/>
        <a:lstStyle/>
        <a:p>
          <a:endParaRPr lang="en-US"/>
        </a:p>
      </dgm:t>
    </dgm:pt>
    <dgm:pt modelId="{3A73B4E1-A0C3-42C7-8759-DA0DF597F56A}" type="pres">
      <dgm:prSet presAssocID="{9F04344B-F5A5-47D4-ACB4-F3BCBFB7ED80}" presName="radial" presStyleCnt="0">
        <dgm:presLayoutVars>
          <dgm:animLvl val="ctr"/>
        </dgm:presLayoutVars>
      </dgm:prSet>
      <dgm:spPr/>
    </dgm:pt>
    <dgm:pt modelId="{63749ADC-510F-408D-AC82-A0DA18E4C1EA}" type="pres">
      <dgm:prSet presAssocID="{10BF96A1-58F6-4B57-A2FF-73A45AD2F26B}" presName="centerShape" presStyleLbl="vennNode1" presStyleIdx="0" presStyleCnt="7" custLinFactNeighborX="-845" custLinFactNeighborY="-1426"/>
      <dgm:spPr/>
      <dgm:t>
        <a:bodyPr/>
        <a:lstStyle/>
        <a:p>
          <a:endParaRPr lang="en-US"/>
        </a:p>
      </dgm:t>
    </dgm:pt>
    <dgm:pt modelId="{7FD7CBA5-F39F-49DB-89BC-28D504C20438}" type="pres">
      <dgm:prSet presAssocID="{DD870017-D529-4136-B5E3-3C72AA3BC71C}" presName="node" presStyleLbl="vennNode1" presStyleIdx="1" presStyleCnt="7" custScaleX="127425" custScaleY="127425" custRadScaleRad="96466" custRadScaleInc="4548">
        <dgm:presLayoutVars>
          <dgm:bulletEnabled val="1"/>
        </dgm:presLayoutVars>
      </dgm:prSet>
      <dgm:spPr/>
      <dgm:t>
        <a:bodyPr/>
        <a:lstStyle/>
        <a:p>
          <a:endParaRPr lang="en-US"/>
        </a:p>
      </dgm:t>
    </dgm:pt>
    <dgm:pt modelId="{0E27F3D8-E86A-41DD-AF18-894812036D07}" type="pres">
      <dgm:prSet presAssocID="{60F14A9E-9F9F-411F-B297-D0A2E03120C9}" presName="node" presStyleLbl="vennNode1" presStyleIdx="2" presStyleCnt="7" custScaleX="111463" custScaleY="111463" custRadScaleRad="99893" custRadScaleInc="254">
        <dgm:presLayoutVars>
          <dgm:bulletEnabled val="1"/>
        </dgm:presLayoutVars>
      </dgm:prSet>
      <dgm:spPr/>
      <dgm:t>
        <a:bodyPr/>
        <a:lstStyle/>
        <a:p>
          <a:endParaRPr lang="en-US"/>
        </a:p>
      </dgm:t>
    </dgm:pt>
    <dgm:pt modelId="{F6FAE96C-0FCD-43F4-8620-F00DCCB714AB}" type="pres">
      <dgm:prSet presAssocID="{F61C252E-CCAD-46C6-B089-7C860CE4F8D1}" presName="node" presStyleLbl="vennNode1" presStyleIdx="3" presStyleCnt="7" custScaleX="125579" custScaleY="125579">
        <dgm:presLayoutVars>
          <dgm:bulletEnabled val="1"/>
        </dgm:presLayoutVars>
      </dgm:prSet>
      <dgm:spPr/>
      <dgm:t>
        <a:bodyPr/>
        <a:lstStyle/>
        <a:p>
          <a:endParaRPr lang="en-US"/>
        </a:p>
      </dgm:t>
    </dgm:pt>
    <dgm:pt modelId="{37CF39A9-EB45-4F5A-86A7-5764672A062A}" type="pres">
      <dgm:prSet presAssocID="{928CCB22-8F6C-4A87-9778-C27330BEC83B}" presName="node" presStyleLbl="vennNode1" presStyleIdx="4" presStyleCnt="7" custScaleX="131830" custScaleY="131830">
        <dgm:presLayoutVars>
          <dgm:bulletEnabled val="1"/>
        </dgm:presLayoutVars>
      </dgm:prSet>
      <dgm:spPr/>
      <dgm:t>
        <a:bodyPr/>
        <a:lstStyle/>
        <a:p>
          <a:endParaRPr lang="en-US"/>
        </a:p>
      </dgm:t>
    </dgm:pt>
    <dgm:pt modelId="{E8B4BCCC-5D6E-40EA-852E-559C7B783F24}" type="pres">
      <dgm:prSet presAssocID="{DA709369-39F1-48E6-B9A9-53A8E10ADF1D}" presName="node" presStyleLbl="vennNode1" presStyleIdx="5" presStyleCnt="7" custScaleX="131898" custScaleY="131898" custRadScaleRad="106469" custRadScaleInc="16">
        <dgm:presLayoutVars>
          <dgm:bulletEnabled val="1"/>
        </dgm:presLayoutVars>
      </dgm:prSet>
      <dgm:spPr/>
      <dgm:t>
        <a:bodyPr/>
        <a:lstStyle/>
        <a:p>
          <a:endParaRPr lang="en-US"/>
        </a:p>
      </dgm:t>
    </dgm:pt>
    <dgm:pt modelId="{5B71D221-A589-443F-A65C-93E3D02738A6}" type="pres">
      <dgm:prSet presAssocID="{5DDD4817-1D6C-4309-9E6D-C78D6240C78C}" presName="node" presStyleLbl="vennNode1" presStyleIdx="6" presStyleCnt="7" custScaleX="130246" custScaleY="130246" custRadScaleRad="105455" custRadScaleInc="-2828">
        <dgm:presLayoutVars>
          <dgm:bulletEnabled val="1"/>
        </dgm:presLayoutVars>
      </dgm:prSet>
      <dgm:spPr/>
      <dgm:t>
        <a:bodyPr/>
        <a:lstStyle/>
        <a:p>
          <a:endParaRPr lang="en-US"/>
        </a:p>
      </dgm:t>
    </dgm:pt>
  </dgm:ptLst>
  <dgm:cxnLst>
    <dgm:cxn modelId="{7ABD0743-84B3-48F9-9F17-066E1421D6FB}" type="presOf" srcId="{10BF96A1-58F6-4B57-A2FF-73A45AD2F26B}" destId="{63749ADC-510F-408D-AC82-A0DA18E4C1EA}" srcOrd="0" destOrd="0" presId="urn:microsoft.com/office/officeart/2005/8/layout/radial3"/>
    <dgm:cxn modelId="{0D2756EC-26E4-47DD-916C-39650218ABA0}" type="presOf" srcId="{F61C252E-CCAD-46C6-B089-7C860CE4F8D1}" destId="{F6FAE96C-0FCD-43F4-8620-F00DCCB714AB}" srcOrd="0" destOrd="0" presId="urn:microsoft.com/office/officeart/2005/8/layout/radial3"/>
    <dgm:cxn modelId="{E1949523-E016-4EAF-AB35-1A81D7002669}" type="presOf" srcId="{60F14A9E-9F9F-411F-B297-D0A2E03120C9}" destId="{0E27F3D8-E86A-41DD-AF18-894812036D07}" srcOrd="0" destOrd="0" presId="urn:microsoft.com/office/officeart/2005/8/layout/radial3"/>
    <dgm:cxn modelId="{188145F0-21A2-4390-AC63-965EABAD215A}" srcId="{10BF96A1-58F6-4B57-A2FF-73A45AD2F26B}" destId="{DA709369-39F1-48E6-B9A9-53A8E10ADF1D}" srcOrd="4" destOrd="0" parTransId="{90E804E0-E227-4056-925E-AD975CD635DD}" sibTransId="{FB1DD6E0-F358-4769-A6B3-599A6DD37B5C}"/>
    <dgm:cxn modelId="{C0E7519E-8842-4294-BFAE-7AE13350AFD3}" type="presOf" srcId="{DA709369-39F1-48E6-B9A9-53A8E10ADF1D}" destId="{E8B4BCCC-5D6E-40EA-852E-559C7B783F24}" srcOrd="0" destOrd="0" presId="urn:microsoft.com/office/officeart/2005/8/layout/radial3"/>
    <dgm:cxn modelId="{60AAD9C9-547A-4265-B300-FD2EC93BBF8B}" srcId="{10BF96A1-58F6-4B57-A2FF-73A45AD2F26B}" destId="{5DDD4817-1D6C-4309-9E6D-C78D6240C78C}" srcOrd="5" destOrd="0" parTransId="{0BC48258-84BD-40A9-BE3A-A6C5BC94FF08}" sibTransId="{667B6E01-C392-4881-82CB-47F0361DC947}"/>
    <dgm:cxn modelId="{24614C48-399F-4FDF-B064-14EBC76804C8}" srcId="{10BF96A1-58F6-4B57-A2FF-73A45AD2F26B}" destId="{DD870017-D529-4136-B5E3-3C72AA3BC71C}" srcOrd="0" destOrd="0" parTransId="{8E555694-AD91-4053-986A-FAD0B6ACDD3D}" sibTransId="{58B513B8-592D-4E37-BDDF-D2C35097C747}"/>
    <dgm:cxn modelId="{197551AE-7E27-4D4C-B9D8-A0AEDDCFDC1B}" srcId="{9F04344B-F5A5-47D4-ACB4-F3BCBFB7ED80}" destId="{10BF96A1-58F6-4B57-A2FF-73A45AD2F26B}" srcOrd="0" destOrd="0" parTransId="{E1059E74-FA80-4038-A1BC-AD3827FED2E0}" sibTransId="{0E1D227A-685C-449A-B964-12049D82C0B3}"/>
    <dgm:cxn modelId="{07C699F9-57F8-4FDE-B00A-2454D835CBE1}" type="presOf" srcId="{928CCB22-8F6C-4A87-9778-C27330BEC83B}" destId="{37CF39A9-EB45-4F5A-86A7-5764672A062A}" srcOrd="0" destOrd="0" presId="urn:microsoft.com/office/officeart/2005/8/layout/radial3"/>
    <dgm:cxn modelId="{30D3A924-835B-4C0C-8D9F-D74D29E73EA6}" srcId="{10BF96A1-58F6-4B57-A2FF-73A45AD2F26B}" destId="{60F14A9E-9F9F-411F-B297-D0A2E03120C9}" srcOrd="1" destOrd="0" parTransId="{EF7F91B9-A348-4C73-8E96-83B987DB37A0}" sibTransId="{F8F5A131-FE81-4CA8-9072-4288606CC000}"/>
    <dgm:cxn modelId="{04240E5A-EB3D-4DF0-A970-B65A4448023F}" type="presOf" srcId="{DD870017-D529-4136-B5E3-3C72AA3BC71C}" destId="{7FD7CBA5-F39F-49DB-89BC-28D504C20438}" srcOrd="0" destOrd="0" presId="urn:microsoft.com/office/officeart/2005/8/layout/radial3"/>
    <dgm:cxn modelId="{E8D23056-96B8-46C5-BE32-5A9EE17AD751}" srcId="{10BF96A1-58F6-4B57-A2FF-73A45AD2F26B}" destId="{928CCB22-8F6C-4A87-9778-C27330BEC83B}" srcOrd="3" destOrd="0" parTransId="{0A8BA462-01E5-4AFA-AE74-D6FB94D988AB}" sibTransId="{5C9AABFF-047E-4357-B409-B92C570C6A2E}"/>
    <dgm:cxn modelId="{51BDE70A-50F8-446D-BE2F-37C3A18C2972}" srcId="{10BF96A1-58F6-4B57-A2FF-73A45AD2F26B}" destId="{F61C252E-CCAD-46C6-B089-7C860CE4F8D1}" srcOrd="2" destOrd="0" parTransId="{24C7C73B-0376-4D4D-A626-89B24750DB68}" sibTransId="{1780E96F-F454-4A66-96CA-2C03A975A873}"/>
    <dgm:cxn modelId="{0891564B-FE35-474B-862A-A88F4DF2684C}" type="presOf" srcId="{5DDD4817-1D6C-4309-9E6D-C78D6240C78C}" destId="{5B71D221-A589-443F-A65C-93E3D02738A6}" srcOrd="0" destOrd="0" presId="urn:microsoft.com/office/officeart/2005/8/layout/radial3"/>
    <dgm:cxn modelId="{90578450-4B9B-435E-97A4-8C36921702A4}" srcId="{9F04344B-F5A5-47D4-ACB4-F3BCBFB7ED80}" destId="{ED8BFC48-C513-4E4F-A69C-CCEB6091F8CB}" srcOrd="1" destOrd="0" parTransId="{16D85DAF-6BF4-4F64-8CDE-0BD87A5C4461}" sibTransId="{04A79BE5-48D4-4061-B2DD-225B4D4BC80C}"/>
    <dgm:cxn modelId="{6B735B66-E07B-4387-AB52-D0B7A147A7D9}" type="presOf" srcId="{9F04344B-F5A5-47D4-ACB4-F3BCBFB7ED80}" destId="{AACD6E20-13EA-418B-92FF-265D48E9C62A}" srcOrd="0" destOrd="0" presId="urn:microsoft.com/office/officeart/2005/8/layout/radial3"/>
    <dgm:cxn modelId="{C99A2CFE-F420-441C-A9D4-D5FA4EDF23B8}" type="presParOf" srcId="{AACD6E20-13EA-418B-92FF-265D48E9C62A}" destId="{3A73B4E1-A0C3-42C7-8759-DA0DF597F56A}" srcOrd="0" destOrd="0" presId="urn:microsoft.com/office/officeart/2005/8/layout/radial3"/>
    <dgm:cxn modelId="{4D4B8456-89B1-4031-91D0-EB4FB038BE21}" type="presParOf" srcId="{3A73B4E1-A0C3-42C7-8759-DA0DF597F56A}" destId="{63749ADC-510F-408D-AC82-A0DA18E4C1EA}" srcOrd="0" destOrd="0" presId="urn:microsoft.com/office/officeart/2005/8/layout/radial3"/>
    <dgm:cxn modelId="{FB263B33-27D9-41F7-A113-28BF66AA7D67}" type="presParOf" srcId="{3A73B4E1-A0C3-42C7-8759-DA0DF597F56A}" destId="{7FD7CBA5-F39F-49DB-89BC-28D504C20438}" srcOrd="1" destOrd="0" presId="urn:microsoft.com/office/officeart/2005/8/layout/radial3"/>
    <dgm:cxn modelId="{793E5092-426C-49E2-95FE-EF47226487F6}" type="presParOf" srcId="{3A73B4E1-A0C3-42C7-8759-DA0DF597F56A}" destId="{0E27F3D8-E86A-41DD-AF18-894812036D07}" srcOrd="2" destOrd="0" presId="urn:microsoft.com/office/officeart/2005/8/layout/radial3"/>
    <dgm:cxn modelId="{F27B31D0-931E-456C-9C95-E786BBE6BE2E}" type="presParOf" srcId="{3A73B4E1-A0C3-42C7-8759-DA0DF597F56A}" destId="{F6FAE96C-0FCD-43F4-8620-F00DCCB714AB}" srcOrd="3" destOrd="0" presId="urn:microsoft.com/office/officeart/2005/8/layout/radial3"/>
    <dgm:cxn modelId="{2FEFC305-6773-4FA7-8060-D6BD6244FB70}" type="presParOf" srcId="{3A73B4E1-A0C3-42C7-8759-DA0DF597F56A}" destId="{37CF39A9-EB45-4F5A-86A7-5764672A062A}" srcOrd="4" destOrd="0" presId="urn:microsoft.com/office/officeart/2005/8/layout/radial3"/>
    <dgm:cxn modelId="{F25A50D6-CD02-4FF2-A7D0-82B8F12EB2EC}" type="presParOf" srcId="{3A73B4E1-A0C3-42C7-8759-DA0DF597F56A}" destId="{E8B4BCCC-5D6E-40EA-852E-559C7B783F24}" srcOrd="5" destOrd="0" presId="urn:microsoft.com/office/officeart/2005/8/layout/radial3"/>
    <dgm:cxn modelId="{82769220-BD95-4EFB-9E1E-827748A0C851}" type="presParOf" srcId="{3A73B4E1-A0C3-42C7-8759-DA0DF597F56A}" destId="{5B71D221-A589-443F-A65C-93E3D02738A6}"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49ADC-510F-408D-AC82-A0DA18E4C1EA}">
      <dsp:nvSpPr>
        <dsp:cNvPr id="0" name=""/>
        <dsp:cNvSpPr/>
      </dsp:nvSpPr>
      <dsp:spPr>
        <a:xfrm>
          <a:off x="3733816" y="1371583"/>
          <a:ext cx="3634978" cy="3634978"/>
        </a:xfrm>
        <a:prstGeom prst="ellipse">
          <a:avLst/>
        </a:prstGeom>
        <a:blipFill rotWithShape="0">
          <a:blip xmlns:r="http://schemas.openxmlformats.org/officeDocument/2006/relationships" r:embed="rId1"/>
          <a:tile tx="0" ty="0" sx="100000" sy="100000" flip="none" algn="tl"/>
        </a:blipFill>
        <a:ln>
          <a:noFill/>
        </a:ln>
        <a:effectLst/>
        <a:scene3d>
          <a:camera prst="orthographicFront"/>
          <a:lightRig rig="threePt" dir="t">
            <a:rot lat="0" lon="0" rev="7500000"/>
          </a:lightRig>
        </a:scene3d>
        <a:sp3d prstMaterial="plastic">
          <a:bevelT w="1016000" h="1016000" prst="relaxedInset"/>
          <a:bevelB w="1016000" h="1016000"/>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BD" sz="3600" b="1" kern="1200" dirty="0">
              <a:latin typeface="NikoshBAN" pitchFamily="2" charset="0"/>
              <a:cs typeface="NikoshBAN" pitchFamily="2" charset="0"/>
            </a:rPr>
            <a:t>ইলেকট্রনিক ব্যাংকিং সেবার কিছু পণ্য</a:t>
          </a:r>
          <a:endParaRPr lang="en-US" sz="3600" b="1" kern="1200" dirty="0"/>
        </a:p>
      </dsp:txBody>
      <dsp:txXfrm>
        <a:off x="4266146" y="1903913"/>
        <a:ext cx="2570318" cy="2570318"/>
      </dsp:txXfrm>
    </dsp:sp>
    <dsp:sp modelId="{7FD7CBA5-F39F-49DB-89BC-28D504C20438}">
      <dsp:nvSpPr>
        <dsp:cNvPr id="0" name=""/>
        <dsp:cNvSpPr/>
      </dsp:nvSpPr>
      <dsp:spPr>
        <a:xfrm>
          <a:off x="4542060" y="-182342"/>
          <a:ext cx="2315935" cy="2315935"/>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BD" sz="2800" b="1" kern="1200" dirty="0">
              <a:latin typeface="NikoshBAN" pitchFamily="2" charset="0"/>
              <a:cs typeface="NikoshBAN" pitchFamily="2" charset="0"/>
            </a:rPr>
            <a:t>ডেবিট কার্ড ও ক্রেডিট কার্ড</a:t>
          </a:r>
          <a:endParaRPr lang="en-US" sz="2800" b="1" kern="1200" dirty="0"/>
        </a:p>
      </dsp:txBody>
      <dsp:txXfrm>
        <a:off x="4881221" y="156819"/>
        <a:ext cx="1637613" cy="1637613"/>
      </dsp:txXfrm>
    </dsp:sp>
    <dsp:sp modelId="{0E27F3D8-E86A-41DD-AF18-894812036D07}">
      <dsp:nvSpPr>
        <dsp:cNvPr id="0" name=""/>
        <dsp:cNvSpPr/>
      </dsp:nvSpPr>
      <dsp:spPr>
        <a:xfrm>
          <a:off x="6629403" y="1066785"/>
          <a:ext cx="2025827" cy="2025827"/>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bn-BD" sz="4000" b="1" kern="1200" dirty="0">
              <a:latin typeface="NikoshBAN" pitchFamily="2" charset="0"/>
              <a:cs typeface="NikoshBAN" pitchFamily="2" charset="0"/>
            </a:rPr>
            <a:t>এটিএম</a:t>
          </a:r>
          <a:endParaRPr lang="en-US" sz="4000" b="1" kern="1200" dirty="0"/>
        </a:p>
      </dsp:txBody>
      <dsp:txXfrm>
        <a:off x="6926078" y="1363460"/>
        <a:ext cx="1432477" cy="1432477"/>
      </dsp:txXfrm>
    </dsp:sp>
    <dsp:sp modelId="{F6FAE96C-0FCD-43F4-8620-F00DCCB714AB}">
      <dsp:nvSpPr>
        <dsp:cNvPr id="0" name=""/>
        <dsp:cNvSpPr/>
      </dsp:nvSpPr>
      <dsp:spPr>
        <a:xfrm>
          <a:off x="6500180" y="3298995"/>
          <a:ext cx="2282384" cy="228238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BD" sz="3600" b="1" kern="1200" dirty="0">
              <a:latin typeface="NikoshBAN" pitchFamily="2" charset="0"/>
              <a:cs typeface="NikoshBAN" pitchFamily="2" charset="0"/>
            </a:rPr>
            <a:t>ফোন ব্যাংকিং</a:t>
          </a:r>
          <a:endParaRPr lang="en-US" sz="3600" b="1" kern="1200" dirty="0"/>
        </a:p>
      </dsp:txBody>
      <dsp:txXfrm>
        <a:off x="6834427" y="3633242"/>
        <a:ext cx="1613890" cy="1613890"/>
      </dsp:txXfrm>
    </dsp:sp>
    <dsp:sp modelId="{37CF39A9-EB45-4F5A-86A7-5764672A062A}">
      <dsp:nvSpPr>
        <dsp:cNvPr id="0" name=""/>
        <dsp:cNvSpPr/>
      </dsp:nvSpPr>
      <dsp:spPr>
        <a:xfrm>
          <a:off x="4393313" y="4425793"/>
          <a:ext cx="2395995" cy="2395995"/>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bn-BD" sz="3200" b="1" kern="1200" dirty="0">
              <a:latin typeface="NikoshBAN" pitchFamily="2" charset="0"/>
              <a:cs typeface="NikoshBAN" pitchFamily="2" charset="0"/>
            </a:rPr>
            <a:t>এসএমএস ব্যাংকিং</a:t>
          </a:r>
          <a:endParaRPr lang="en-US" sz="3200" b="1" kern="1200" dirty="0"/>
        </a:p>
      </dsp:txBody>
      <dsp:txXfrm>
        <a:off x="4744198" y="4776678"/>
        <a:ext cx="1694225" cy="1694225"/>
      </dsp:txXfrm>
    </dsp:sp>
    <dsp:sp modelId="{E8B4BCCC-5D6E-40EA-852E-559C7B783F24}">
      <dsp:nvSpPr>
        <dsp:cNvPr id="0" name=""/>
        <dsp:cNvSpPr/>
      </dsp:nvSpPr>
      <dsp:spPr>
        <a:xfrm>
          <a:off x="2209805" y="3317773"/>
          <a:ext cx="2397231" cy="2397231"/>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BD" sz="3600" b="1" kern="1200" dirty="0">
              <a:latin typeface="NikoshBAN" pitchFamily="2" charset="0"/>
              <a:cs typeface="NikoshBAN" pitchFamily="2" charset="0"/>
            </a:rPr>
            <a:t>ইন্টারনেট ব্যাংকিং</a:t>
          </a:r>
          <a:endParaRPr lang="en-US" sz="3600" b="1" kern="1200" dirty="0"/>
        </a:p>
      </dsp:txBody>
      <dsp:txXfrm>
        <a:off x="2560871" y="3668839"/>
        <a:ext cx="1695099" cy="1695099"/>
      </dsp:txXfrm>
    </dsp:sp>
    <dsp:sp modelId="{5B71D221-A589-443F-A65C-93E3D02738A6}">
      <dsp:nvSpPr>
        <dsp:cNvPr id="0" name=""/>
        <dsp:cNvSpPr/>
      </dsp:nvSpPr>
      <dsp:spPr>
        <a:xfrm>
          <a:off x="2209805" y="889374"/>
          <a:ext cx="2367206" cy="2367206"/>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BD" sz="3600" b="1" kern="1200" dirty="0">
              <a:latin typeface="NikoshBAN" panose="02000000000000000000" pitchFamily="2" charset="0"/>
              <a:cs typeface="NikoshBAN" panose="02000000000000000000" pitchFamily="2" charset="0"/>
            </a:rPr>
            <a:t>এনি ব্রাঞ্চ ব্যাংকিং</a:t>
          </a:r>
          <a:endParaRPr lang="en-US" sz="3600" b="1" kern="1200" dirty="0">
            <a:latin typeface="NikoshBAN" panose="02000000000000000000" pitchFamily="2" charset="0"/>
            <a:cs typeface="NikoshBAN" panose="02000000000000000000" pitchFamily="2" charset="0"/>
          </a:endParaRPr>
        </a:p>
      </dsp:txBody>
      <dsp:txXfrm>
        <a:off x="2556474" y="1236043"/>
        <a:ext cx="1673868" cy="167386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31845-2BA0-4677-A773-97CDB90C2E07}" type="datetimeFigureOut">
              <a:rPr lang="en-US" smtClean="0"/>
              <a:pPr/>
              <a:t>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8432A-F0C9-4FA9-A112-788E06CADA61}" type="slidenum">
              <a:rPr lang="en-US" smtClean="0"/>
              <a:pPr/>
              <a:t>‹#›</a:t>
            </a:fld>
            <a:endParaRPr lang="en-US"/>
          </a:p>
        </p:txBody>
      </p:sp>
    </p:spTree>
    <p:extLst>
      <p:ext uri="{BB962C8B-B14F-4D97-AF65-F5344CB8AC3E}">
        <p14:creationId xmlns:p14="http://schemas.microsoft.com/office/powerpoint/2010/main" xmlns="" val="151400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latin typeface="NikoshBAN" pitchFamily="2" charset="0"/>
                <a:cs typeface="NikoshBAN" pitchFamily="2" charset="0"/>
              </a:rPr>
              <a:t> চিত্রগুলো সম্পর্কে শিক্ষার্থীদের বিভিন্ন প্রশ্ন জিজ্ঞাসা করব।     </a:t>
            </a:r>
            <a:endParaRPr lang="en-US" sz="12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2CB8432A-F0C9-4FA9-A112-788E06CADA61}" type="slidenum">
              <a:rPr lang="en-US" smtClean="0"/>
              <a:pPr/>
              <a:t>6</a:t>
            </a:fld>
            <a:endParaRPr lang="en-US"/>
          </a:p>
        </p:txBody>
      </p:sp>
    </p:spTree>
    <p:extLst>
      <p:ext uri="{BB962C8B-B14F-4D97-AF65-F5344CB8AC3E}">
        <p14:creationId xmlns:p14="http://schemas.microsoft.com/office/powerpoint/2010/main" xmlns="" val="94323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B8432A-F0C9-4FA9-A112-788E06CADA61}"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0DE81-368F-4147-843D-4B32A9CAEF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6F04354-C084-4010-8A5A-69FBB4EE8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19E3369-BB9D-4B9D-A574-A12EF3D203B4}"/>
              </a:ext>
            </a:extLst>
          </p:cNvPr>
          <p:cNvSpPr>
            <a:spLocks noGrp="1"/>
          </p:cNvSpPr>
          <p:nvPr>
            <p:ph type="dt" sz="half" idx="10"/>
          </p:nvPr>
        </p:nvSpPr>
        <p:spPr/>
        <p:txBody>
          <a:bodyPr/>
          <a:lstStyle/>
          <a:p>
            <a:fld id="{1D8BD707-D9CF-40AE-B4C6-C98DA3205C09}" type="datetimeFigureOut">
              <a:rPr lang="en-US" smtClean="0"/>
              <a:pPr/>
              <a:t>2/5/2021</a:t>
            </a:fld>
            <a:endParaRPr lang="en-US"/>
          </a:p>
        </p:txBody>
      </p:sp>
      <p:sp>
        <p:nvSpPr>
          <p:cNvPr id="5" name="Footer Placeholder 4">
            <a:extLst>
              <a:ext uri="{FF2B5EF4-FFF2-40B4-BE49-F238E27FC236}">
                <a16:creationId xmlns:a16="http://schemas.microsoft.com/office/drawing/2014/main" xmlns="" id="{A71037BC-1FC1-4342-8FF0-AA725BF62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C17828-E1EF-4139-8B81-D3B3D804A5B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28498062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29ED79-070B-4B16-90BC-7D34F1E2CE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41D057E-98AF-43D8-9261-A1C80BC7F8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94A8EA-F5C4-4607-82B6-BF978480BBA7}"/>
              </a:ext>
            </a:extLst>
          </p:cNvPr>
          <p:cNvSpPr>
            <a:spLocks noGrp="1"/>
          </p:cNvSpPr>
          <p:nvPr>
            <p:ph type="dt" sz="half" idx="10"/>
          </p:nvPr>
        </p:nvSpPr>
        <p:spPr/>
        <p:txBody>
          <a:bodyPr/>
          <a:lstStyle/>
          <a:p>
            <a:fld id="{1D8BD707-D9CF-40AE-B4C6-C98DA3205C09}" type="datetimeFigureOut">
              <a:rPr lang="en-US" smtClean="0"/>
              <a:pPr/>
              <a:t>2/5/2021</a:t>
            </a:fld>
            <a:endParaRPr lang="en-US"/>
          </a:p>
        </p:txBody>
      </p:sp>
      <p:sp>
        <p:nvSpPr>
          <p:cNvPr id="5" name="Footer Placeholder 4">
            <a:extLst>
              <a:ext uri="{FF2B5EF4-FFF2-40B4-BE49-F238E27FC236}">
                <a16:creationId xmlns:a16="http://schemas.microsoft.com/office/drawing/2014/main" xmlns="" id="{137C42F2-DC1C-49DF-BF6E-C08FE9963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35E3A6-C364-4894-8106-84AA40A0389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55700416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ECB3746-D093-4DFE-88FA-7813D85FEF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7E5A20A-A0A6-4B80-93EB-777B512F81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269B2A-0F60-4E7C-8AF5-5248F7BDF96B}"/>
              </a:ext>
            </a:extLst>
          </p:cNvPr>
          <p:cNvSpPr>
            <a:spLocks noGrp="1"/>
          </p:cNvSpPr>
          <p:nvPr>
            <p:ph type="dt" sz="half" idx="10"/>
          </p:nvPr>
        </p:nvSpPr>
        <p:spPr/>
        <p:txBody>
          <a:bodyPr/>
          <a:lstStyle/>
          <a:p>
            <a:fld id="{1D8BD707-D9CF-40AE-B4C6-C98DA3205C09}" type="datetimeFigureOut">
              <a:rPr lang="en-US" smtClean="0"/>
              <a:pPr/>
              <a:t>2/5/2021</a:t>
            </a:fld>
            <a:endParaRPr lang="en-US"/>
          </a:p>
        </p:txBody>
      </p:sp>
      <p:sp>
        <p:nvSpPr>
          <p:cNvPr id="5" name="Footer Placeholder 4">
            <a:extLst>
              <a:ext uri="{FF2B5EF4-FFF2-40B4-BE49-F238E27FC236}">
                <a16:creationId xmlns:a16="http://schemas.microsoft.com/office/drawing/2014/main" xmlns="" id="{5D1B0D5B-BC26-4070-8D68-4519CED7E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5A5C61-9C49-484F-91AE-BA0163A08E5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2590676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67E02-5AFA-4781-A569-41CF9D1F9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3216892-D768-4C44-8199-F619378582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3C3552-F032-4B23-A9AD-9676EB4C305D}"/>
              </a:ext>
            </a:extLst>
          </p:cNvPr>
          <p:cNvSpPr>
            <a:spLocks noGrp="1"/>
          </p:cNvSpPr>
          <p:nvPr>
            <p:ph type="dt" sz="half" idx="10"/>
          </p:nvPr>
        </p:nvSpPr>
        <p:spPr/>
        <p:txBody>
          <a:bodyPr/>
          <a:lstStyle/>
          <a:p>
            <a:fld id="{1D8BD707-D9CF-40AE-B4C6-C98DA3205C09}" type="datetimeFigureOut">
              <a:rPr lang="en-US" smtClean="0"/>
              <a:pPr/>
              <a:t>2/5/2021</a:t>
            </a:fld>
            <a:endParaRPr lang="en-US"/>
          </a:p>
        </p:txBody>
      </p:sp>
      <p:sp>
        <p:nvSpPr>
          <p:cNvPr id="5" name="Footer Placeholder 4">
            <a:extLst>
              <a:ext uri="{FF2B5EF4-FFF2-40B4-BE49-F238E27FC236}">
                <a16:creationId xmlns:a16="http://schemas.microsoft.com/office/drawing/2014/main" xmlns="" id="{1E345F74-9183-4D61-BA24-30416DB3D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F61723-8E4F-4952-B187-C94AB5C348A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2261809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63CEF-966C-4756-A9A3-DE5CD9D00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622F56D-D441-4C98-A339-CA7F68FD8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22DF3BF-50D1-43D7-A793-7EC3C6F6AFDE}"/>
              </a:ext>
            </a:extLst>
          </p:cNvPr>
          <p:cNvSpPr>
            <a:spLocks noGrp="1"/>
          </p:cNvSpPr>
          <p:nvPr>
            <p:ph type="dt" sz="half" idx="10"/>
          </p:nvPr>
        </p:nvSpPr>
        <p:spPr/>
        <p:txBody>
          <a:bodyPr/>
          <a:lstStyle/>
          <a:p>
            <a:fld id="{1D8BD707-D9CF-40AE-B4C6-C98DA3205C09}" type="datetimeFigureOut">
              <a:rPr lang="en-US" smtClean="0"/>
              <a:pPr/>
              <a:t>2/5/2021</a:t>
            </a:fld>
            <a:endParaRPr lang="en-US"/>
          </a:p>
        </p:txBody>
      </p:sp>
      <p:sp>
        <p:nvSpPr>
          <p:cNvPr id="5" name="Footer Placeholder 4">
            <a:extLst>
              <a:ext uri="{FF2B5EF4-FFF2-40B4-BE49-F238E27FC236}">
                <a16:creationId xmlns:a16="http://schemas.microsoft.com/office/drawing/2014/main" xmlns="" id="{84B9CD0C-ADC2-43A8-92A5-5EF5DBE1F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D386BC-1048-4496-87C7-CD5A5111859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462485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BB8A9-0F99-46AA-A276-8532CB548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7054931-CCC1-479A-90A5-AAB605CDFB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BCBC23A-552A-4864-8F9B-2CB136122B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81CB6C8-4C1A-4989-AFC3-C9FF69A6D457}"/>
              </a:ext>
            </a:extLst>
          </p:cNvPr>
          <p:cNvSpPr>
            <a:spLocks noGrp="1"/>
          </p:cNvSpPr>
          <p:nvPr>
            <p:ph type="dt" sz="half" idx="10"/>
          </p:nvPr>
        </p:nvSpPr>
        <p:spPr/>
        <p:txBody>
          <a:bodyPr/>
          <a:lstStyle/>
          <a:p>
            <a:fld id="{1D8BD707-D9CF-40AE-B4C6-C98DA3205C09}" type="datetimeFigureOut">
              <a:rPr lang="en-US" smtClean="0"/>
              <a:pPr/>
              <a:t>2/5/2021</a:t>
            </a:fld>
            <a:endParaRPr lang="en-US"/>
          </a:p>
        </p:txBody>
      </p:sp>
      <p:sp>
        <p:nvSpPr>
          <p:cNvPr id="6" name="Footer Placeholder 5">
            <a:extLst>
              <a:ext uri="{FF2B5EF4-FFF2-40B4-BE49-F238E27FC236}">
                <a16:creationId xmlns:a16="http://schemas.microsoft.com/office/drawing/2014/main" xmlns="" id="{1D2923AB-C643-4237-9107-45124806D7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1B296C-9DA8-4DBE-AA17-8519906852F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02092349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99B09C-EE86-4EE5-8342-8D18F9D3B5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BDFEFCA-1E71-4D51-9D15-AC1C809AD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80CAD8A-5A4A-48AB-8FC2-5F384E0638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00ACE30-6D75-487E-87E0-5919DFD0A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91A23EF-F015-44E1-805F-A807D27E3E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A9D9A5E-5C08-4DC4-961B-850B1B92E376}"/>
              </a:ext>
            </a:extLst>
          </p:cNvPr>
          <p:cNvSpPr>
            <a:spLocks noGrp="1"/>
          </p:cNvSpPr>
          <p:nvPr>
            <p:ph type="dt" sz="half" idx="10"/>
          </p:nvPr>
        </p:nvSpPr>
        <p:spPr/>
        <p:txBody>
          <a:bodyPr/>
          <a:lstStyle/>
          <a:p>
            <a:fld id="{1D8BD707-D9CF-40AE-B4C6-C98DA3205C09}" type="datetimeFigureOut">
              <a:rPr lang="en-US" smtClean="0"/>
              <a:pPr/>
              <a:t>2/5/2021</a:t>
            </a:fld>
            <a:endParaRPr lang="en-US"/>
          </a:p>
        </p:txBody>
      </p:sp>
      <p:sp>
        <p:nvSpPr>
          <p:cNvPr id="8" name="Footer Placeholder 7">
            <a:extLst>
              <a:ext uri="{FF2B5EF4-FFF2-40B4-BE49-F238E27FC236}">
                <a16:creationId xmlns:a16="http://schemas.microsoft.com/office/drawing/2014/main" xmlns="" id="{40D62BDA-C33C-443E-9FB5-966A436618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FDD1307-CC0D-4BB1-8456-F1ED4C78F2F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675963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A9006-E088-4A8B-B7E4-41EA80B075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6FB84B8-6C11-4158-9D95-C86437B190FF}"/>
              </a:ext>
            </a:extLst>
          </p:cNvPr>
          <p:cNvSpPr>
            <a:spLocks noGrp="1"/>
          </p:cNvSpPr>
          <p:nvPr>
            <p:ph type="dt" sz="half" idx="10"/>
          </p:nvPr>
        </p:nvSpPr>
        <p:spPr/>
        <p:txBody>
          <a:bodyPr/>
          <a:lstStyle/>
          <a:p>
            <a:fld id="{1D8BD707-D9CF-40AE-B4C6-C98DA3205C09}" type="datetimeFigureOut">
              <a:rPr lang="en-US" smtClean="0"/>
              <a:pPr/>
              <a:t>2/5/2021</a:t>
            </a:fld>
            <a:endParaRPr lang="en-US"/>
          </a:p>
        </p:txBody>
      </p:sp>
      <p:sp>
        <p:nvSpPr>
          <p:cNvPr id="4" name="Footer Placeholder 3">
            <a:extLst>
              <a:ext uri="{FF2B5EF4-FFF2-40B4-BE49-F238E27FC236}">
                <a16:creationId xmlns:a16="http://schemas.microsoft.com/office/drawing/2014/main" xmlns="" id="{AC352827-4EA3-4615-87F1-44E5A478F8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1F5DB4C-A1EC-47B0-A96B-148B28F1788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32998422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2E123CD-5785-4BC1-B08A-4DF186F63596}"/>
              </a:ext>
            </a:extLst>
          </p:cNvPr>
          <p:cNvSpPr>
            <a:spLocks noGrp="1"/>
          </p:cNvSpPr>
          <p:nvPr>
            <p:ph type="dt" sz="half" idx="10"/>
          </p:nvPr>
        </p:nvSpPr>
        <p:spPr/>
        <p:txBody>
          <a:bodyPr/>
          <a:lstStyle/>
          <a:p>
            <a:fld id="{1D8BD707-D9CF-40AE-B4C6-C98DA3205C09}" type="datetimeFigureOut">
              <a:rPr lang="en-US" smtClean="0"/>
              <a:pPr/>
              <a:t>2/5/2021</a:t>
            </a:fld>
            <a:endParaRPr lang="en-US"/>
          </a:p>
        </p:txBody>
      </p:sp>
      <p:sp>
        <p:nvSpPr>
          <p:cNvPr id="3" name="Footer Placeholder 2">
            <a:extLst>
              <a:ext uri="{FF2B5EF4-FFF2-40B4-BE49-F238E27FC236}">
                <a16:creationId xmlns:a16="http://schemas.microsoft.com/office/drawing/2014/main" xmlns="" id="{59693F5D-AACF-4AA8-B490-22AB80DB5E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ED41630-6977-441E-B8C3-2FD72E4A2A7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2555630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DA520F-B567-4980-B092-07213089A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5298114-E3BF-4915-BF14-275D84DC36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EADFE59-115A-4E76-B200-AC365EC4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00815FF-8F4B-4481-A229-29457D2AF375}"/>
              </a:ext>
            </a:extLst>
          </p:cNvPr>
          <p:cNvSpPr>
            <a:spLocks noGrp="1"/>
          </p:cNvSpPr>
          <p:nvPr>
            <p:ph type="dt" sz="half" idx="10"/>
          </p:nvPr>
        </p:nvSpPr>
        <p:spPr/>
        <p:txBody>
          <a:bodyPr/>
          <a:lstStyle/>
          <a:p>
            <a:fld id="{1D8BD707-D9CF-40AE-B4C6-C98DA3205C09}" type="datetimeFigureOut">
              <a:rPr lang="en-US" smtClean="0"/>
              <a:pPr/>
              <a:t>2/5/2021</a:t>
            </a:fld>
            <a:endParaRPr lang="en-US"/>
          </a:p>
        </p:txBody>
      </p:sp>
      <p:sp>
        <p:nvSpPr>
          <p:cNvPr id="6" name="Footer Placeholder 5">
            <a:extLst>
              <a:ext uri="{FF2B5EF4-FFF2-40B4-BE49-F238E27FC236}">
                <a16:creationId xmlns:a16="http://schemas.microsoft.com/office/drawing/2014/main" xmlns="" id="{C1456DB6-4BB2-43F6-9179-4E40E33EE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550FFDD-DD19-4B69-8775-AA78FC892E1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94983353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929CA-38DC-4E30-A749-C0BE78703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C89B045-61B6-4E82-B76F-EEC29831CE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A4AC00E-80A7-479A-B810-82CF330DB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F2E627F-3FF3-464B-98CE-03EB863271D4}"/>
              </a:ext>
            </a:extLst>
          </p:cNvPr>
          <p:cNvSpPr>
            <a:spLocks noGrp="1"/>
          </p:cNvSpPr>
          <p:nvPr>
            <p:ph type="dt" sz="half" idx="10"/>
          </p:nvPr>
        </p:nvSpPr>
        <p:spPr/>
        <p:txBody>
          <a:bodyPr/>
          <a:lstStyle/>
          <a:p>
            <a:fld id="{1D8BD707-D9CF-40AE-B4C6-C98DA3205C09}" type="datetimeFigureOut">
              <a:rPr lang="en-US" smtClean="0"/>
              <a:pPr/>
              <a:t>2/5/2021</a:t>
            </a:fld>
            <a:endParaRPr lang="en-US"/>
          </a:p>
        </p:txBody>
      </p:sp>
      <p:sp>
        <p:nvSpPr>
          <p:cNvPr id="6" name="Footer Placeholder 5">
            <a:extLst>
              <a:ext uri="{FF2B5EF4-FFF2-40B4-BE49-F238E27FC236}">
                <a16:creationId xmlns:a16="http://schemas.microsoft.com/office/drawing/2014/main" xmlns="" id="{8C601630-EBD0-4AE1-A873-800371699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3557E3-DE22-432A-AA42-4A12813C1FB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9981904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E211245-DB54-4A99-B2B7-7BEF8702F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6BBC582-5AE9-4214-8347-227922F45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08E176-C716-4E49-9C44-546248BBE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2/5/2021</a:t>
            </a:fld>
            <a:endParaRPr lang="en-US"/>
          </a:p>
        </p:txBody>
      </p:sp>
      <p:sp>
        <p:nvSpPr>
          <p:cNvPr id="5" name="Footer Placeholder 4">
            <a:extLst>
              <a:ext uri="{FF2B5EF4-FFF2-40B4-BE49-F238E27FC236}">
                <a16:creationId xmlns:a16="http://schemas.microsoft.com/office/drawing/2014/main" xmlns="" id="{9368CE87-94FA-4B05-93A7-E59E104D6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5E2CB8C-DB88-4680-BA38-55425ACFD8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464882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7.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14600" y="457200"/>
            <a:ext cx="7543800" cy="1295400"/>
          </a:xfrm>
          <a:prstGeom prst="rect">
            <a:avLst/>
          </a:prstGeom>
          <a:noFill/>
        </p:spPr>
        <p:txBody>
          <a:bodyPr wrap="square" rtlCol="0">
            <a:prstTxWarp prst="textPlain">
              <a:avLst/>
            </a:prstTxWarp>
            <a:spAutoFit/>
          </a:bodyPr>
          <a:lstStyle/>
          <a:p>
            <a:r>
              <a:rPr lang="bn-BD" sz="3600" b="1" dirty="0">
                <a:ln w="10160">
                  <a:solidFill>
                    <a:schemeClr val="tx1"/>
                  </a:solidFill>
                  <a:prstDash val="solid"/>
                </a:ln>
                <a:blipFill dpi="0" rotWithShape="1">
                  <a:blip r:embed="rId2">
                    <a:extLst>
                      <a:ext uri="{28A0092B-C50C-407E-A947-70E740481C1C}">
                        <a14:useLocalDpi xmlns:a14="http://schemas.microsoft.com/office/drawing/2010/main" xmlns=""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আজকের ক্লাসে উপস্থিত সকলকে </a:t>
            </a:r>
          </a:p>
          <a:p>
            <a:endParaRPr lang="en-US" dirty="0"/>
          </a:p>
        </p:txBody>
      </p:sp>
      <p:sp>
        <p:nvSpPr>
          <p:cNvPr id="9" name="TextBox 8">
            <a:extLst>
              <a:ext uri="{FF2B5EF4-FFF2-40B4-BE49-F238E27FC236}">
                <a16:creationId xmlns:a16="http://schemas.microsoft.com/office/drawing/2014/main" xmlns="" id="{A1AC94B6-1312-4C76-BD48-48E0783AE34C}"/>
              </a:ext>
            </a:extLst>
          </p:cNvPr>
          <p:cNvSpPr txBox="1"/>
          <p:nvPr/>
        </p:nvSpPr>
        <p:spPr>
          <a:xfrm>
            <a:off x="3124200" y="2362200"/>
            <a:ext cx="6096000" cy="2514600"/>
          </a:xfrm>
          <a:prstGeom prst="rect">
            <a:avLst/>
          </a:prstGeom>
          <a:noFill/>
        </p:spPr>
        <p:txBody>
          <a:bodyPr wrap="square" rtlCol="0">
            <a:prstTxWarp prst="textPlain">
              <a:avLst/>
            </a:prstTxWarp>
            <a:spAutoFit/>
            <a:scene3d>
              <a:camera prst="orthographicFront"/>
              <a:lightRig rig="threePt" dir="t"/>
            </a:scene3d>
            <a:sp3d extrusionH="57150">
              <a:bevelT w="38100" h="38100"/>
            </a:sp3d>
          </a:bodyPr>
          <a:lstStyle/>
          <a:p>
            <a:pPr algn="ctr"/>
            <a:r>
              <a:rPr lang="bn-BD" sz="3600" b="1" dirty="0">
                <a:ln w="38100">
                  <a:solidFill>
                    <a:schemeClr val="tx1"/>
                  </a:solidFill>
                  <a:prstDash val="solid"/>
                </a:ln>
                <a:blipFill dpi="0" rotWithShape="1">
                  <a:blip r:embed="rId2">
                    <a:extLst>
                      <a:ext uri="{28A0092B-C50C-407E-A947-70E740481C1C}">
                        <a14:useLocalDpi xmlns:a14="http://schemas.microsoft.com/office/drawing/2010/main" xmlns=""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a:t>
            </a:r>
            <a:endParaRPr lang="en-US" sz="19900" b="1" dirty="0">
              <a:ln w="38100">
                <a:solidFill>
                  <a:schemeClr val="tx1"/>
                </a:solidFill>
                <a:prstDash val="solid"/>
              </a:ln>
              <a:blipFill dpi="0" rotWithShape="1">
                <a:blip r:embed="rId2">
                  <a:extLst>
                    <a:ext uri="{28A0092B-C50C-407E-A947-70E740481C1C}">
                      <a14:useLocalDpi xmlns:a14="http://schemas.microsoft.com/office/drawing/2010/main" xmlns=""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285012D-69EE-4D18-B161-272868AE4695}"/>
              </a:ext>
            </a:extLst>
          </p:cNvPr>
          <p:cNvSpPr/>
          <p:nvPr/>
        </p:nvSpPr>
        <p:spPr>
          <a:xfrm rot="1184472">
            <a:off x="5988855" y="-138064"/>
            <a:ext cx="5759450" cy="4088865"/>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6200" y="152400"/>
            <a:ext cx="6324600" cy="3733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3657600"/>
            <a:ext cx="1981200" cy="584775"/>
          </a:xfrm>
          <a:prstGeom prst="rect">
            <a:avLst/>
          </a:prstGeom>
          <a:noFill/>
        </p:spPr>
        <p:txBody>
          <a:bodyPr wrap="square" rtlCol="0">
            <a:spAutoFit/>
          </a:bodyPr>
          <a:lstStyle/>
          <a:p>
            <a:pPr algn="ctr"/>
            <a:r>
              <a:rPr lang="bn-BD" sz="3200" b="1" dirty="0">
                <a:latin typeface="NikoshBAN" pitchFamily="2" charset="0"/>
                <a:cs typeface="NikoshBAN" pitchFamily="2" charset="0"/>
              </a:rPr>
              <a:t>ক্রেডিট কার্ড</a:t>
            </a:r>
            <a:endParaRPr lang="en-US" sz="3200" b="1" dirty="0">
              <a:latin typeface="NikoshBAN" pitchFamily="2" charset="0"/>
              <a:cs typeface="NikoshBAN" pitchFamily="2" charset="0"/>
            </a:endParaRPr>
          </a:p>
        </p:txBody>
      </p:sp>
      <p:sp>
        <p:nvSpPr>
          <p:cNvPr id="6" name="TextBox 5">
            <a:extLst>
              <a:ext uri="{FF2B5EF4-FFF2-40B4-BE49-F238E27FC236}">
                <a16:creationId xmlns:a16="http://schemas.microsoft.com/office/drawing/2014/main" xmlns="" id="{EBFDCFE9-6E1B-4C59-ABA7-8444D04CD628}"/>
              </a:ext>
            </a:extLst>
          </p:cNvPr>
          <p:cNvSpPr txBox="1"/>
          <p:nvPr/>
        </p:nvSpPr>
        <p:spPr>
          <a:xfrm>
            <a:off x="8534400" y="3505200"/>
            <a:ext cx="1981200" cy="646331"/>
          </a:xfrm>
          <a:prstGeom prst="rect">
            <a:avLst/>
          </a:prstGeom>
          <a:noFill/>
        </p:spPr>
        <p:txBody>
          <a:bodyPr wrap="square" rtlCol="0">
            <a:spAutoFit/>
          </a:bodyPr>
          <a:lstStyle/>
          <a:p>
            <a:r>
              <a:rPr lang="bn-BD" sz="3600" b="1" dirty="0">
                <a:latin typeface="NikoshBAN" pitchFamily="2" charset="0"/>
                <a:cs typeface="NikoshBAN" pitchFamily="2" charset="0"/>
              </a:rPr>
              <a:t>ডেবিট কার্ড</a:t>
            </a:r>
            <a:endParaRPr lang="en-US" sz="3600"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4800600"/>
            <a:ext cx="11201400" cy="1569660"/>
          </a:xfrm>
          <a:prstGeom prst="rect">
            <a:avLst/>
          </a:prstGeom>
          <a:noFill/>
        </p:spPr>
        <p:txBody>
          <a:bodyPr wrap="square" rtlCol="0">
            <a:spAutoFit/>
          </a:bodyPr>
          <a:lstStyle/>
          <a:p>
            <a:pPr algn="just"/>
            <a:r>
              <a:rPr lang="bn-BD" sz="3200" b="1" dirty="0">
                <a:latin typeface="NikoshBAN" pitchFamily="2" charset="0"/>
                <a:cs typeface="NikoshBAN" pitchFamily="2" charset="0"/>
              </a:rPr>
              <a:t>এটা একধরনের ইলেকট্রনিক প্লাস্টিক কার্ড, যা ব্যাংক তার গ্রাহকের জন্য ইস্যু করে থাকে। এই কার্ডের মাধ্যমে নগদ টাকা ছাড়াই গ্রাহক কেনা-কাটা করতে পারে এবং প্রয়োজনে এটিএম মেশিন থেকে নগদ টাকা উত্তোলন করতে পারে। </a:t>
            </a:r>
            <a:endParaRPr lang="en-US" sz="3200" b="1" dirty="0">
              <a:latin typeface="NikoshBAN" pitchFamily="2" charset="0"/>
              <a:cs typeface="NikoshBAN"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p:cTn id="32"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5CDD72A-7C31-4776-814C-2C7DEBB1C0BA}"/>
              </a:ext>
            </a:extLst>
          </p:cNvPr>
          <p:cNvSpPr/>
          <p:nvPr/>
        </p:nvSpPr>
        <p:spPr>
          <a:xfrm>
            <a:off x="2057400" y="304800"/>
            <a:ext cx="8153400" cy="45720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98DB87F8-AD88-44D8-996C-E60555AFF43F}"/>
              </a:ext>
            </a:extLst>
          </p:cNvPr>
          <p:cNvSpPr txBox="1"/>
          <p:nvPr/>
        </p:nvSpPr>
        <p:spPr>
          <a:xfrm>
            <a:off x="533400" y="5562600"/>
            <a:ext cx="11277600" cy="1077218"/>
          </a:xfrm>
          <a:prstGeom prst="rect">
            <a:avLst/>
          </a:prstGeom>
          <a:noFill/>
        </p:spPr>
        <p:txBody>
          <a:bodyPr wrap="square" rtlCol="0">
            <a:spAutoFit/>
          </a:bodyPr>
          <a:lstStyle/>
          <a:p>
            <a:r>
              <a:rPr lang="bn-BD" sz="3200" b="1" dirty="0">
                <a:latin typeface="NikoshBAN" pitchFamily="2" charset="0"/>
                <a:cs typeface="NikoshBAN" pitchFamily="2" charset="0"/>
              </a:rPr>
              <a:t>এটিএম</a:t>
            </a:r>
            <a:r>
              <a:rPr lang="en-US" sz="3200" b="1" dirty="0">
                <a:latin typeface="NikoshBAN" pitchFamily="2" charset="0"/>
                <a:cs typeface="NikoshBAN" pitchFamily="2" charset="0"/>
              </a:rPr>
              <a:t> (Automated Teller Machine)</a:t>
            </a:r>
            <a:r>
              <a:rPr lang="bn-BD" sz="3200" b="1" dirty="0">
                <a:latin typeface="NikoshBAN" pitchFamily="2" charset="0"/>
                <a:cs typeface="NikoshBAN" pitchFamily="2" charset="0"/>
              </a:rPr>
              <a:t> একধরনের ইলেকট্রনিক যন্ত্র, যার মাধ্যমে গ্রাহক ব্যংকের কর্মচারীর উপস্থিতি ছাড়া প্রাথমিক কিছু লেনদেন করতে পারে।</a:t>
            </a:r>
            <a:endParaRPr lang="en-US" sz="3200" b="1" dirty="0">
              <a:latin typeface="NikoshBAN" pitchFamily="2" charset="0"/>
              <a:cs typeface="NikoshBAN" pitchFamily="2" charset="0"/>
            </a:endParaRPr>
          </a:p>
        </p:txBody>
      </p:sp>
      <p:sp>
        <p:nvSpPr>
          <p:cNvPr id="10" name="TextBox 9">
            <a:extLst>
              <a:ext uri="{FF2B5EF4-FFF2-40B4-BE49-F238E27FC236}">
                <a16:creationId xmlns:a16="http://schemas.microsoft.com/office/drawing/2014/main" xmlns="" id="{98DB87F8-AD88-44D8-996C-E60555AFF43F}"/>
              </a:ext>
            </a:extLst>
          </p:cNvPr>
          <p:cNvSpPr txBox="1"/>
          <p:nvPr/>
        </p:nvSpPr>
        <p:spPr>
          <a:xfrm>
            <a:off x="5486400" y="4953000"/>
            <a:ext cx="1184031" cy="646331"/>
          </a:xfrm>
          <a:prstGeom prst="rect">
            <a:avLst/>
          </a:prstGeom>
          <a:noFill/>
        </p:spPr>
        <p:txBody>
          <a:bodyPr wrap="square" rtlCol="0">
            <a:spAutoFit/>
          </a:bodyPr>
          <a:lstStyle/>
          <a:p>
            <a:r>
              <a:rPr lang="bn-BD" sz="3600" b="1" dirty="0">
                <a:latin typeface="NikoshBAN" pitchFamily="2" charset="0"/>
                <a:cs typeface="NikoshBAN" pitchFamily="2" charset="0"/>
              </a:rPr>
              <a:t>এটিএম</a:t>
            </a:r>
            <a:r>
              <a:rPr lang="bn-BD" sz="3200" b="1" dirty="0">
                <a:latin typeface="NikoshBAN" pitchFamily="2" charset="0"/>
                <a:cs typeface="NikoshBAN" pitchFamily="2" charset="0"/>
              </a:rPr>
              <a:t> </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xmlns="" val="10323943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p:cTn id="20"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C65DA18C-C301-4EE9-A4FE-55497B4FA555}"/>
              </a:ext>
            </a:extLst>
          </p:cNvPr>
          <p:cNvSpPr/>
          <p:nvPr/>
        </p:nvSpPr>
        <p:spPr>
          <a:xfrm>
            <a:off x="8763000" y="457200"/>
            <a:ext cx="2199577" cy="1752600"/>
          </a:xfrm>
          <a:prstGeom prst="ellipse">
            <a:avLst/>
          </a:prstGeom>
          <a:solidFill>
            <a:schemeClr val="accent1">
              <a:alpha val="26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ED4C64A0-1F58-4E09-A012-ADF773D2E4E9}"/>
              </a:ext>
            </a:extLst>
          </p:cNvPr>
          <p:cNvSpPr/>
          <p:nvPr/>
        </p:nvSpPr>
        <p:spPr>
          <a:xfrm>
            <a:off x="990600" y="722900"/>
            <a:ext cx="3048000" cy="1029700"/>
          </a:xfrm>
          <a:prstGeom prst="roundRect">
            <a:avLst/>
          </a:prstGeom>
          <a:solidFill>
            <a:schemeClr val="accent1">
              <a:alpha val="36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D06A92BD-D9C5-4E08-98D7-3C57A1621996}"/>
              </a:ext>
            </a:extLst>
          </p:cNvPr>
          <p:cNvSpPr/>
          <p:nvPr/>
        </p:nvSpPr>
        <p:spPr>
          <a:xfrm>
            <a:off x="457200" y="4343400"/>
            <a:ext cx="11125200" cy="1371600"/>
          </a:xfrm>
          <a:prstGeom prst="roundRect">
            <a:avLst/>
          </a:prstGeom>
          <a:solidFill>
            <a:schemeClr val="accent1">
              <a:lumMod val="60000"/>
              <a:lumOff val="4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CE95AF3A-07AE-44A5-9914-CBDFD702B885}"/>
              </a:ext>
            </a:extLst>
          </p:cNvPr>
          <p:cNvSpPr/>
          <p:nvPr/>
        </p:nvSpPr>
        <p:spPr>
          <a:xfrm>
            <a:off x="1257300" y="890954"/>
            <a:ext cx="2514600" cy="707886"/>
          </a:xfrm>
          <a:prstGeom prst="rect">
            <a:avLst/>
          </a:prstGeom>
        </p:spPr>
        <p:txBody>
          <a:bodyPr wrap="square">
            <a:spAutoFit/>
          </a:bodyPr>
          <a:lstStyle/>
          <a:p>
            <a:pPr lvl="0"/>
            <a:r>
              <a:rPr lang="bn-BD" sz="4000" b="1" dirty="0">
                <a:latin typeface="NikoshBAN" panose="02000000000000000000" pitchFamily="2" charset="0"/>
                <a:cs typeface="NikoshBAN" panose="02000000000000000000" pitchFamily="2" charset="0"/>
              </a:rPr>
              <a:t>জোড়ায় কাজ</a:t>
            </a:r>
            <a:endParaRPr lang="en-US" sz="4000" b="1"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xmlns="" id="{9F124EBA-E288-435C-B832-0AAE7082D75A}"/>
              </a:ext>
            </a:extLst>
          </p:cNvPr>
          <p:cNvSpPr/>
          <p:nvPr/>
        </p:nvSpPr>
        <p:spPr>
          <a:xfrm>
            <a:off x="9174139" y="722900"/>
            <a:ext cx="1377301" cy="1200329"/>
          </a:xfrm>
          <a:prstGeom prst="rect">
            <a:avLst/>
          </a:prstGeom>
        </p:spPr>
        <p:txBody>
          <a:bodyPr wrap="none">
            <a:spAutoFit/>
          </a:bodyPr>
          <a:lstStyle/>
          <a:p>
            <a:pPr lvl="0" algn="ctr"/>
            <a:r>
              <a:rPr lang="bn-BD" sz="3600" b="1" dirty="0">
                <a:latin typeface="NikoshBAN" panose="02000000000000000000" pitchFamily="2" charset="0"/>
                <a:cs typeface="NikoshBAN" panose="02000000000000000000" pitchFamily="2" charset="0"/>
              </a:rPr>
              <a:t>সময় </a:t>
            </a:r>
          </a:p>
          <a:p>
            <a:pPr lvl="0" algn="ctr"/>
            <a:r>
              <a:rPr lang="bn-BD" sz="3600" b="1" dirty="0">
                <a:latin typeface="NikoshBAN" panose="02000000000000000000" pitchFamily="2" charset="0"/>
                <a:cs typeface="NikoshBAN" panose="02000000000000000000" pitchFamily="2" charset="0"/>
              </a:rPr>
              <a:t>৫ মিনিট</a:t>
            </a:r>
            <a:endParaRPr lang="en-US" sz="3600" b="1" dirty="0">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xmlns="" id="{4913826F-62BC-47B1-9092-00F628C11B59}"/>
              </a:ext>
            </a:extLst>
          </p:cNvPr>
          <p:cNvSpPr/>
          <p:nvPr/>
        </p:nvSpPr>
        <p:spPr>
          <a:xfrm>
            <a:off x="914400" y="4626114"/>
            <a:ext cx="10287000" cy="707886"/>
          </a:xfrm>
          <a:prstGeom prst="rect">
            <a:avLst/>
          </a:prstGeom>
        </p:spPr>
        <p:txBody>
          <a:bodyPr wrap="square">
            <a:spAutoFit/>
          </a:bodyPr>
          <a:lstStyle/>
          <a:p>
            <a:pPr lvl="0" algn="ctr"/>
            <a:r>
              <a:rPr lang="bn-BD" sz="4000" b="1" dirty="0">
                <a:latin typeface="NikoshBAN" panose="02000000000000000000" pitchFamily="2" charset="0"/>
                <a:cs typeface="NikoshBAN" panose="02000000000000000000" pitchFamily="2" charset="0"/>
              </a:rPr>
              <a:t>ডেবিট কার্ড এবং ক্রেডিট কার্ড এর পার্থক্য লিখ। </a:t>
            </a:r>
            <a:endParaRPr lang="en-US" sz="4000" b="1" dirty="0">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xmlns="" id="{106AD698-2FE6-43D0-A513-A79663B2EDA0}"/>
              </a:ext>
            </a:extLst>
          </p:cNvPr>
          <p:cNvSpPr/>
          <p:nvPr/>
        </p:nvSpPr>
        <p:spPr>
          <a:xfrm>
            <a:off x="5105400" y="381000"/>
            <a:ext cx="2590800" cy="22860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5791200" cy="38100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918F594B-4429-42DA-B11C-CD1A224B25D3}"/>
              </a:ext>
            </a:extLst>
          </p:cNvPr>
          <p:cNvSpPr/>
          <p:nvPr/>
        </p:nvSpPr>
        <p:spPr>
          <a:xfrm>
            <a:off x="6781800" y="304800"/>
            <a:ext cx="4876800" cy="38862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A422655-3595-4F47-A6F3-40819533E88D}"/>
              </a:ext>
            </a:extLst>
          </p:cNvPr>
          <p:cNvSpPr txBox="1"/>
          <p:nvPr/>
        </p:nvSpPr>
        <p:spPr>
          <a:xfrm>
            <a:off x="7772400" y="4343400"/>
            <a:ext cx="2819400" cy="584775"/>
          </a:xfrm>
          <a:prstGeom prst="rect">
            <a:avLst/>
          </a:prstGeom>
          <a:noFill/>
        </p:spPr>
        <p:txBody>
          <a:bodyPr wrap="square" rtlCol="0">
            <a:spAutoFit/>
          </a:bodyPr>
          <a:lstStyle/>
          <a:p>
            <a:pPr algn="ctr"/>
            <a:r>
              <a:rPr lang="bn-BD" sz="3200" b="1" dirty="0">
                <a:latin typeface="NikoshBAN" pitchFamily="2" charset="0"/>
                <a:cs typeface="NikoshBAN" pitchFamily="2" charset="0"/>
              </a:rPr>
              <a:t>এসএমএস ব্যাংকিং</a:t>
            </a:r>
            <a:endParaRPr lang="en-US" sz="3200" b="1" dirty="0">
              <a:latin typeface="NikoshBAN" pitchFamily="2" charset="0"/>
              <a:cs typeface="NikoshBAN" pitchFamily="2" charset="0"/>
            </a:endParaRPr>
          </a:p>
        </p:txBody>
      </p:sp>
      <p:sp>
        <p:nvSpPr>
          <p:cNvPr id="8" name="TextBox 7">
            <a:extLst>
              <a:ext uri="{FF2B5EF4-FFF2-40B4-BE49-F238E27FC236}">
                <a16:creationId xmlns:a16="http://schemas.microsoft.com/office/drawing/2014/main" xmlns="" id="{429F3BF0-ACCC-4F7C-9802-784885717B3A}"/>
              </a:ext>
            </a:extLst>
          </p:cNvPr>
          <p:cNvSpPr txBox="1"/>
          <p:nvPr/>
        </p:nvSpPr>
        <p:spPr>
          <a:xfrm>
            <a:off x="1828800" y="4343400"/>
            <a:ext cx="2438400" cy="584775"/>
          </a:xfrm>
          <a:prstGeom prst="rect">
            <a:avLst/>
          </a:prstGeom>
          <a:noFill/>
        </p:spPr>
        <p:txBody>
          <a:bodyPr wrap="square" rtlCol="0">
            <a:spAutoFit/>
          </a:bodyPr>
          <a:lstStyle/>
          <a:p>
            <a:pPr algn="ctr"/>
            <a:r>
              <a:rPr lang="bn-BD" sz="3200" b="1" dirty="0">
                <a:latin typeface="NikoshBAN" pitchFamily="2" charset="0"/>
                <a:cs typeface="NikoshBAN" pitchFamily="2" charset="0"/>
              </a:rPr>
              <a:t>ফোন ব্যাংকিং </a:t>
            </a:r>
            <a:endParaRPr lang="en-US" sz="3200" b="1" dirty="0">
              <a:latin typeface="NikoshBAN" pitchFamily="2" charset="0"/>
              <a:cs typeface="NikoshBAN" pitchFamily="2" charset="0"/>
            </a:endParaRPr>
          </a:p>
        </p:txBody>
      </p:sp>
      <p:sp>
        <p:nvSpPr>
          <p:cNvPr id="10" name="Rectangle 9">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429F3BF0-ACCC-4F7C-9802-784885717B3A}"/>
              </a:ext>
            </a:extLst>
          </p:cNvPr>
          <p:cNvSpPr txBox="1"/>
          <p:nvPr/>
        </p:nvSpPr>
        <p:spPr>
          <a:xfrm>
            <a:off x="304800" y="5105400"/>
            <a:ext cx="6019800" cy="1569660"/>
          </a:xfrm>
          <a:prstGeom prst="rect">
            <a:avLst/>
          </a:prstGeom>
          <a:noFill/>
        </p:spPr>
        <p:txBody>
          <a:bodyPr wrap="square" rtlCol="0">
            <a:spAutoFit/>
          </a:bodyPr>
          <a:lstStyle/>
          <a:p>
            <a:r>
              <a:rPr lang="bn-BD" sz="3200" b="1" dirty="0">
                <a:latin typeface="NikoshBAN" pitchFamily="2" charset="0"/>
                <a:cs typeface="NikoshBAN" pitchFamily="2" charset="0"/>
              </a:rPr>
              <a:t>টেলিফোন ব্যাংকিং একধরনের ব্যাংকিং সেবা, যার মাধ্যমে গ্রাহক ব্যাংকিং লেনদেন ফোনের মাধ্যমে সম্পন্ন করে থাকে</a:t>
            </a:r>
            <a:r>
              <a:rPr lang="bn-BD" sz="2400" b="1" dirty="0">
                <a:latin typeface="NikoshBAN" pitchFamily="2" charset="0"/>
                <a:cs typeface="NikoshBAN" pitchFamily="2" charset="0"/>
              </a:rPr>
              <a:t>। </a:t>
            </a:r>
            <a:endParaRPr lang="en-US" sz="2400" b="1" dirty="0">
              <a:latin typeface="NikoshBAN" pitchFamily="2" charset="0"/>
              <a:cs typeface="NikoshBAN" pitchFamily="2" charset="0"/>
            </a:endParaRPr>
          </a:p>
        </p:txBody>
      </p:sp>
      <p:sp>
        <p:nvSpPr>
          <p:cNvPr id="11" name="TextBox 10">
            <a:extLst>
              <a:ext uri="{FF2B5EF4-FFF2-40B4-BE49-F238E27FC236}">
                <a16:creationId xmlns:a16="http://schemas.microsoft.com/office/drawing/2014/main" xmlns="" id="{429F3BF0-ACCC-4F7C-9802-784885717B3A}"/>
              </a:ext>
            </a:extLst>
          </p:cNvPr>
          <p:cNvSpPr txBox="1"/>
          <p:nvPr/>
        </p:nvSpPr>
        <p:spPr>
          <a:xfrm>
            <a:off x="6705600" y="5105400"/>
            <a:ext cx="5257800" cy="1569660"/>
          </a:xfrm>
          <a:prstGeom prst="rect">
            <a:avLst/>
          </a:prstGeom>
          <a:noFill/>
        </p:spPr>
        <p:txBody>
          <a:bodyPr wrap="square" rtlCol="0">
            <a:spAutoFit/>
          </a:bodyPr>
          <a:lstStyle/>
          <a:p>
            <a:r>
              <a:rPr lang="bn-BD" sz="3200" b="1" dirty="0">
                <a:latin typeface="NikoshBAN" pitchFamily="2" charset="0"/>
                <a:cs typeface="NikoshBAN" pitchFamily="2" charset="0"/>
              </a:rPr>
              <a:t>মোবাইল এসএমএসের মাধ্যমে বিভিন্ন ব্যাংকিং সেবা প্রদান করাকে এসএমএস ব্যাংকিং বলে।</a:t>
            </a:r>
            <a:endParaRPr lang="en-US" sz="3200" b="1" dirty="0">
              <a:latin typeface="NikoshBAN" pitchFamily="2" charset="0"/>
              <a:cs typeface="NikoshBAN"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p:cTn id="20"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ppt_x</p:attrName>
                                        </p:attrNameLst>
                                      </p:cBhvr>
                                      <p:tavLst>
                                        <p:tav tm="0">
                                          <p:val>
                                            <p:strVal val="#ppt_x-.2"/>
                                          </p:val>
                                        </p:tav>
                                        <p:tav tm="100000">
                                          <p:val>
                                            <p:strVal val="#ppt_x"/>
                                          </p:val>
                                        </p:tav>
                                      </p:tavLst>
                                    </p:anim>
                                    <p:anim calcmode="lin" valueType="num">
                                      <p:cBhvr>
                                        <p:cTn id="3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11">
                                            <p:txEl>
                                              <p:pRg st="0" end="0"/>
                                            </p:txEl>
                                          </p:spTgt>
                                        </p:tgtEl>
                                        <p:attrNameLst>
                                          <p:attrName>style.visibility</p:attrName>
                                        </p:attrNameLst>
                                      </p:cBhvr>
                                      <p:to>
                                        <p:strVal val="visible"/>
                                      </p:to>
                                    </p:set>
                                    <p:anim calcmode="lin" valueType="num">
                                      <p:cBhvr>
                                        <p:cTn id="42"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44"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1B9A99CC-1D48-4287-97EE-C4ACDAE0EEB9}"/>
              </a:ext>
            </a:extLst>
          </p:cNvPr>
          <p:cNvSpPr/>
          <p:nvPr/>
        </p:nvSpPr>
        <p:spPr>
          <a:xfrm>
            <a:off x="2592476" y="220477"/>
            <a:ext cx="7161123" cy="3970523"/>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77637" y="4206922"/>
            <a:ext cx="2590800" cy="584775"/>
          </a:xfrm>
          <a:prstGeom prst="rect">
            <a:avLst/>
          </a:prstGeom>
          <a:noFill/>
        </p:spPr>
        <p:txBody>
          <a:bodyPr wrap="square" rtlCol="0">
            <a:spAutoFit/>
          </a:bodyPr>
          <a:lstStyle/>
          <a:p>
            <a:r>
              <a:rPr lang="bn-BD" sz="3200" b="1" dirty="0">
                <a:latin typeface="NikoshBAN" pitchFamily="2" charset="0"/>
                <a:cs typeface="NikoshBAN" pitchFamily="2" charset="0"/>
              </a:rPr>
              <a:t>ইন্টারনেট ব্যাংকিং</a:t>
            </a:r>
            <a:endParaRPr lang="en-US" sz="3200" dirty="0"/>
          </a:p>
        </p:txBody>
      </p:sp>
      <p:sp>
        <p:nvSpPr>
          <p:cNvPr id="5" name="TextBox 4">
            <a:extLst>
              <a:ext uri="{FF2B5EF4-FFF2-40B4-BE49-F238E27FC236}">
                <a16:creationId xmlns:a16="http://schemas.microsoft.com/office/drawing/2014/main" xmlns="" id="{1893FCC2-9C3A-4090-AB0E-DD7F16322F7E}"/>
              </a:ext>
            </a:extLst>
          </p:cNvPr>
          <p:cNvSpPr txBox="1"/>
          <p:nvPr/>
        </p:nvSpPr>
        <p:spPr>
          <a:xfrm>
            <a:off x="304800" y="4724400"/>
            <a:ext cx="11582400" cy="2062103"/>
          </a:xfrm>
          <a:prstGeom prst="rect">
            <a:avLst/>
          </a:prstGeom>
          <a:noFill/>
        </p:spPr>
        <p:txBody>
          <a:bodyPr wrap="square" rtlCol="0">
            <a:spAutoFit/>
          </a:bodyPr>
          <a:lstStyle/>
          <a:p>
            <a:r>
              <a:rPr lang="bn-BD" sz="3200" b="1" dirty="0">
                <a:latin typeface="NikoshBAN" pitchFamily="2" charset="0"/>
                <a:cs typeface="NikoshBAN" pitchFamily="2" charset="0"/>
              </a:rPr>
              <a:t>ইন্টারনেট ব্যাংকিংয়ের মাধ্যমে গ্রাহক ব্যাংকের একটি নিরাপদ ওয়েবসাইটে নাম এবং পাসওয়ার্ড দ্বারা নিবন্ধিত হয়ে থাকে। যথাযথ তথ্য প্রদানের পর গ্রাহক পৃথিবীর যেকোনো প্রান্ত থেকে যেকোনো সময় তার হিসাবের বিবরণী, তহবিল স্থানান্তর, বিল প্রদানসহ অন্যান্য লেনদেন ইন্টারনেটের মাধ্যমে করতে পারে। </a:t>
            </a:r>
            <a:endParaRPr lang="en-US" sz="3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AC25B17-3554-47DA-B250-F7997B88C56C}"/>
              </a:ext>
            </a:extLst>
          </p:cNvPr>
          <p:cNvSpPr txBox="1"/>
          <p:nvPr/>
        </p:nvSpPr>
        <p:spPr>
          <a:xfrm>
            <a:off x="4800600" y="4800600"/>
            <a:ext cx="2625970" cy="584775"/>
          </a:xfrm>
          <a:prstGeom prst="rect">
            <a:avLst/>
          </a:prstGeom>
          <a:noFill/>
        </p:spPr>
        <p:txBody>
          <a:bodyPr wrap="square" rtlCol="0">
            <a:spAutoFit/>
          </a:bodyPr>
          <a:lstStyle/>
          <a:p>
            <a:pPr lvl="0"/>
            <a:r>
              <a:rPr lang="bn-BD" sz="3200" b="1" dirty="0">
                <a:latin typeface="NikoshBAN" panose="02000000000000000000" pitchFamily="2" charset="0"/>
                <a:cs typeface="NikoshBAN" panose="02000000000000000000" pitchFamily="2" charset="0"/>
              </a:rPr>
              <a:t>এনি ব্রাঞ্চ ব্যাংকিং</a:t>
            </a:r>
            <a:endParaRPr lang="en-US" sz="3200" b="1"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0AC25B17-3554-47DA-B250-F7997B88C56C}"/>
              </a:ext>
            </a:extLst>
          </p:cNvPr>
          <p:cNvSpPr txBox="1"/>
          <p:nvPr/>
        </p:nvSpPr>
        <p:spPr>
          <a:xfrm>
            <a:off x="533400" y="5486400"/>
            <a:ext cx="11049000" cy="1077218"/>
          </a:xfrm>
          <a:prstGeom prst="rect">
            <a:avLst/>
          </a:prstGeom>
          <a:noFill/>
        </p:spPr>
        <p:txBody>
          <a:bodyPr wrap="square" rtlCol="0">
            <a:spAutoFit/>
          </a:bodyPr>
          <a:lstStyle/>
          <a:p>
            <a:pPr lvl="0"/>
            <a:r>
              <a:rPr lang="bn-BD" sz="3200" b="1" dirty="0">
                <a:latin typeface="NikoshBAN" panose="02000000000000000000" pitchFamily="2" charset="0"/>
                <a:cs typeface="NikoshBAN" panose="02000000000000000000" pitchFamily="2" charset="0"/>
              </a:rPr>
              <a:t>এর মাধ্যমে গ্রাহক এক জায়গায় অথবা একটি শাখায় হিসাব খুলে দেশের অন্য যেকোনো শাখায় তার লেনদেন করতে পারে।</a:t>
            </a:r>
            <a:endParaRPr lang="en-US" sz="3200" b="1" dirty="0">
              <a:latin typeface="NikoshBAN" panose="02000000000000000000" pitchFamily="2" charset="0"/>
              <a:cs typeface="NikoshBAN" panose="02000000000000000000" pitchFamily="2" charset="0"/>
            </a:endParaRPr>
          </a:p>
        </p:txBody>
      </p:sp>
      <p:grpSp>
        <p:nvGrpSpPr>
          <p:cNvPr id="28" name="Group 27"/>
          <p:cNvGrpSpPr/>
          <p:nvPr/>
        </p:nvGrpSpPr>
        <p:grpSpPr>
          <a:xfrm>
            <a:off x="228600" y="381000"/>
            <a:ext cx="11658600" cy="4343400"/>
            <a:chOff x="228600" y="381000"/>
            <a:chExt cx="11658600" cy="4343400"/>
          </a:xfrm>
        </p:grpSpPr>
        <p:grpSp>
          <p:nvGrpSpPr>
            <p:cNvPr id="11" name="Group 10"/>
            <p:cNvGrpSpPr/>
            <p:nvPr/>
          </p:nvGrpSpPr>
          <p:grpSpPr>
            <a:xfrm>
              <a:off x="228600" y="381000"/>
              <a:ext cx="11658600" cy="4343400"/>
              <a:chOff x="228600" y="533400"/>
              <a:chExt cx="11658600" cy="4343400"/>
            </a:xfrm>
          </p:grpSpPr>
          <p:sp>
            <p:nvSpPr>
              <p:cNvPr id="13" name="Rectangle 12"/>
              <p:cNvSpPr/>
              <p:nvPr/>
            </p:nvSpPr>
            <p:spPr>
              <a:xfrm>
                <a:off x="228600" y="533400"/>
                <a:ext cx="3657600" cy="4343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14800" y="533400"/>
                <a:ext cx="3657600" cy="4343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994573" y="533400"/>
                <a:ext cx="3892627" cy="4343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5800" y="914400"/>
                <a:ext cx="1447800" cy="400110"/>
              </a:xfrm>
              <a:prstGeom prst="rect">
                <a:avLst/>
              </a:prstGeom>
              <a:noFill/>
            </p:spPr>
            <p:txBody>
              <a:bodyPr wrap="square" rtlCol="0">
                <a:prstTxWarp prst="textTriangle">
                  <a:avLst/>
                </a:prstTxWarp>
                <a:spAutoFit/>
              </a:bodyPr>
              <a:lstStyle/>
              <a:p>
                <a:r>
                  <a:rPr lang="bn-BD" sz="2000" b="1" dirty="0">
                    <a:latin typeface="NikoshBAN" pitchFamily="2" charset="0"/>
                    <a:cs typeface="NikoshBAN" pitchFamily="2" charset="0"/>
                  </a:rPr>
                  <a:t>সোনালী ব্যাংক</a:t>
                </a:r>
                <a:endParaRPr lang="en-US" sz="2000" b="1" dirty="0">
                  <a:latin typeface="NikoshBAN" pitchFamily="2" charset="0"/>
                  <a:cs typeface="NikoshBAN" pitchFamily="2" charset="0"/>
                </a:endParaRPr>
              </a:p>
            </p:txBody>
          </p:sp>
          <p:sp>
            <p:nvSpPr>
              <p:cNvPr id="17" name="TextBox 16"/>
              <p:cNvSpPr txBox="1"/>
              <p:nvPr/>
            </p:nvSpPr>
            <p:spPr>
              <a:xfrm>
                <a:off x="2050973" y="2667000"/>
                <a:ext cx="1371600" cy="400110"/>
              </a:xfrm>
              <a:prstGeom prst="rect">
                <a:avLst/>
              </a:prstGeom>
              <a:noFill/>
            </p:spPr>
            <p:txBody>
              <a:bodyPr wrap="square" rtlCol="0">
                <a:prstTxWarp prst="textTriangle">
                  <a:avLst/>
                </a:prstTxWarp>
                <a:spAutoFit/>
              </a:bodyPr>
              <a:lstStyle/>
              <a:p>
                <a:r>
                  <a:rPr lang="bn-BD" sz="2000" b="1" dirty="0">
                    <a:latin typeface="NikoshBAN" pitchFamily="2" charset="0"/>
                    <a:cs typeface="NikoshBAN" pitchFamily="2" charset="0"/>
                  </a:rPr>
                  <a:t>সোনালী ব্যাংক</a:t>
                </a:r>
                <a:endParaRPr lang="en-US" sz="2000" b="1" dirty="0">
                  <a:latin typeface="NikoshBAN" pitchFamily="2" charset="0"/>
                  <a:cs typeface="NikoshBAN" pitchFamily="2" charset="0"/>
                </a:endParaRPr>
              </a:p>
            </p:txBody>
          </p:sp>
          <p:sp>
            <p:nvSpPr>
              <p:cNvPr id="18" name="TextBox 17"/>
              <p:cNvSpPr txBox="1"/>
              <p:nvPr/>
            </p:nvSpPr>
            <p:spPr>
              <a:xfrm>
                <a:off x="4572000" y="914400"/>
                <a:ext cx="1371600" cy="400110"/>
              </a:xfrm>
              <a:prstGeom prst="rect">
                <a:avLst/>
              </a:prstGeom>
              <a:noFill/>
            </p:spPr>
            <p:txBody>
              <a:bodyPr wrap="square" rtlCol="0">
                <a:prstTxWarp prst="textTriangle">
                  <a:avLst/>
                </a:prstTxWarp>
                <a:spAutoFit/>
              </a:bodyPr>
              <a:lstStyle/>
              <a:p>
                <a:r>
                  <a:rPr lang="bn-BD" sz="2000" b="1" dirty="0">
                    <a:latin typeface="NikoshBAN" pitchFamily="2" charset="0"/>
                    <a:cs typeface="NikoshBAN" pitchFamily="2" charset="0"/>
                  </a:rPr>
                  <a:t>অগ্রণী ব্যাংক</a:t>
                </a:r>
                <a:endParaRPr lang="en-US" sz="2000" b="1" dirty="0">
                  <a:latin typeface="NikoshBAN" pitchFamily="2" charset="0"/>
                  <a:cs typeface="NikoshBAN" pitchFamily="2" charset="0"/>
                </a:endParaRPr>
              </a:p>
            </p:txBody>
          </p:sp>
          <p:sp>
            <p:nvSpPr>
              <p:cNvPr id="19" name="TextBox 18"/>
              <p:cNvSpPr txBox="1"/>
              <p:nvPr/>
            </p:nvSpPr>
            <p:spPr>
              <a:xfrm>
                <a:off x="8534400" y="914400"/>
                <a:ext cx="1371600" cy="400110"/>
              </a:xfrm>
              <a:prstGeom prst="rect">
                <a:avLst/>
              </a:prstGeom>
              <a:noFill/>
            </p:spPr>
            <p:txBody>
              <a:bodyPr wrap="square" rtlCol="0">
                <a:prstTxWarp prst="textTriangle">
                  <a:avLst/>
                </a:prstTxWarp>
                <a:spAutoFit/>
              </a:bodyPr>
              <a:lstStyle/>
              <a:p>
                <a:r>
                  <a:rPr lang="bn-BD" sz="2000" b="1" dirty="0">
                    <a:latin typeface="NikoshBAN" pitchFamily="2" charset="0"/>
                    <a:cs typeface="NikoshBAN" pitchFamily="2" charset="0"/>
                  </a:rPr>
                  <a:t>জনতা ব্যাংক</a:t>
                </a:r>
                <a:endParaRPr lang="en-US" sz="2000" b="1" dirty="0">
                  <a:latin typeface="NikoshBAN" pitchFamily="2" charset="0"/>
                  <a:cs typeface="NikoshBAN" pitchFamily="2" charset="0"/>
                </a:endParaRPr>
              </a:p>
            </p:txBody>
          </p:sp>
          <p:sp>
            <p:nvSpPr>
              <p:cNvPr id="20" name="TextBox 19"/>
              <p:cNvSpPr txBox="1"/>
              <p:nvPr/>
            </p:nvSpPr>
            <p:spPr>
              <a:xfrm>
                <a:off x="5943600" y="2667000"/>
                <a:ext cx="1371600" cy="400110"/>
              </a:xfrm>
              <a:prstGeom prst="rect">
                <a:avLst/>
              </a:prstGeom>
              <a:noFill/>
            </p:spPr>
            <p:txBody>
              <a:bodyPr wrap="square" rtlCol="0">
                <a:prstTxWarp prst="textTriangle">
                  <a:avLst/>
                </a:prstTxWarp>
                <a:spAutoFit/>
              </a:bodyPr>
              <a:lstStyle/>
              <a:p>
                <a:r>
                  <a:rPr lang="bn-BD" sz="2000" b="1" dirty="0">
                    <a:latin typeface="NikoshBAN" pitchFamily="2" charset="0"/>
                    <a:cs typeface="NikoshBAN" pitchFamily="2" charset="0"/>
                  </a:rPr>
                  <a:t>অগ্রণী ব্যাংক</a:t>
                </a:r>
                <a:endParaRPr lang="en-US" sz="2000" b="1" dirty="0">
                  <a:latin typeface="NikoshBAN" pitchFamily="2" charset="0"/>
                  <a:cs typeface="NikoshBAN" pitchFamily="2" charset="0"/>
                </a:endParaRPr>
              </a:p>
            </p:txBody>
          </p:sp>
          <p:sp>
            <p:nvSpPr>
              <p:cNvPr id="21" name="TextBox 20"/>
              <p:cNvSpPr txBox="1"/>
              <p:nvPr/>
            </p:nvSpPr>
            <p:spPr>
              <a:xfrm>
                <a:off x="9998725" y="2667000"/>
                <a:ext cx="1371600" cy="400110"/>
              </a:xfrm>
              <a:prstGeom prst="rect">
                <a:avLst/>
              </a:prstGeom>
              <a:noFill/>
            </p:spPr>
            <p:txBody>
              <a:bodyPr wrap="square" rtlCol="0">
                <a:prstTxWarp prst="textTriangle">
                  <a:avLst/>
                </a:prstTxWarp>
                <a:spAutoFit/>
              </a:bodyPr>
              <a:lstStyle/>
              <a:p>
                <a:r>
                  <a:rPr lang="bn-BD" sz="2000" b="1" dirty="0">
                    <a:latin typeface="NikoshBAN" pitchFamily="2" charset="0"/>
                    <a:cs typeface="NikoshBAN" pitchFamily="2" charset="0"/>
                  </a:rPr>
                  <a:t>জনতা ব্যাংক</a:t>
                </a:r>
                <a:endParaRPr lang="en-US" sz="2000" b="1" dirty="0">
                  <a:latin typeface="NikoshBAN" pitchFamily="2" charset="0"/>
                  <a:cs typeface="NikoshBAN" pitchFamily="2" charset="0"/>
                </a:endParaRPr>
              </a:p>
            </p:txBody>
          </p:sp>
        </p:grpSp>
        <p:sp>
          <p:nvSpPr>
            <p:cNvPr id="22" name="TextBox 21"/>
            <p:cNvSpPr txBox="1"/>
            <p:nvPr/>
          </p:nvSpPr>
          <p:spPr>
            <a:xfrm>
              <a:off x="914400" y="1062335"/>
              <a:ext cx="838200" cy="461665"/>
            </a:xfrm>
            <a:prstGeom prst="rect">
              <a:avLst/>
            </a:prstGeom>
            <a:noFill/>
          </p:spPr>
          <p:txBody>
            <a:bodyPr wrap="square" rtlCol="0">
              <a:spAutoFit/>
            </a:bodyPr>
            <a:lstStyle/>
            <a:p>
              <a:r>
                <a:rPr lang="bn-BD" sz="2400" b="1" dirty="0">
                  <a:latin typeface="NikoshBAN" pitchFamily="2" charset="0"/>
                  <a:cs typeface="NikoshBAN" pitchFamily="2" charset="0"/>
                </a:rPr>
                <a:t>চট্রগ্রাম</a:t>
              </a:r>
              <a:endParaRPr lang="en-US" sz="2400" b="1" dirty="0">
                <a:latin typeface="NikoshBAN" pitchFamily="2" charset="0"/>
                <a:cs typeface="NikoshBAN" pitchFamily="2" charset="0"/>
              </a:endParaRPr>
            </a:p>
          </p:txBody>
        </p:sp>
        <p:sp>
          <p:nvSpPr>
            <p:cNvPr id="23" name="TextBox 22"/>
            <p:cNvSpPr txBox="1"/>
            <p:nvPr/>
          </p:nvSpPr>
          <p:spPr>
            <a:xfrm>
              <a:off x="2312670" y="2814935"/>
              <a:ext cx="735330" cy="461665"/>
            </a:xfrm>
            <a:prstGeom prst="rect">
              <a:avLst/>
            </a:prstGeom>
            <a:noFill/>
          </p:spPr>
          <p:txBody>
            <a:bodyPr wrap="square" rtlCol="0">
              <a:spAutoFit/>
            </a:bodyPr>
            <a:lstStyle/>
            <a:p>
              <a:r>
                <a:rPr lang="bn-BD" sz="2400" b="1" dirty="0">
                  <a:latin typeface="NikoshBAN" pitchFamily="2" charset="0"/>
                  <a:cs typeface="NikoshBAN" pitchFamily="2" charset="0"/>
                </a:rPr>
                <a:t>ঢাকা</a:t>
              </a:r>
              <a:r>
                <a:rPr lang="bn-BD" sz="2400"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4" name="TextBox 23"/>
            <p:cNvSpPr txBox="1"/>
            <p:nvPr/>
          </p:nvSpPr>
          <p:spPr>
            <a:xfrm>
              <a:off x="4876800" y="1066800"/>
              <a:ext cx="838200" cy="461665"/>
            </a:xfrm>
            <a:prstGeom prst="rect">
              <a:avLst/>
            </a:prstGeom>
            <a:noFill/>
          </p:spPr>
          <p:txBody>
            <a:bodyPr wrap="square" rtlCol="0">
              <a:spAutoFit/>
            </a:bodyPr>
            <a:lstStyle/>
            <a:p>
              <a:r>
                <a:rPr lang="bn-BD" sz="2400" b="1" dirty="0">
                  <a:latin typeface="NikoshBAN" pitchFamily="2" charset="0"/>
                  <a:cs typeface="NikoshBAN" pitchFamily="2" charset="0"/>
                </a:rPr>
                <a:t>চট্রগ্রাম</a:t>
              </a:r>
              <a:endParaRPr lang="en-US" sz="2400" b="1" dirty="0">
                <a:latin typeface="NikoshBAN" pitchFamily="2" charset="0"/>
                <a:cs typeface="NikoshBAN" pitchFamily="2" charset="0"/>
              </a:endParaRPr>
            </a:p>
          </p:txBody>
        </p:sp>
        <p:sp>
          <p:nvSpPr>
            <p:cNvPr id="25" name="TextBox 24"/>
            <p:cNvSpPr txBox="1"/>
            <p:nvPr/>
          </p:nvSpPr>
          <p:spPr>
            <a:xfrm>
              <a:off x="6248400" y="2743200"/>
              <a:ext cx="735330" cy="461665"/>
            </a:xfrm>
            <a:prstGeom prst="rect">
              <a:avLst/>
            </a:prstGeom>
            <a:noFill/>
          </p:spPr>
          <p:txBody>
            <a:bodyPr wrap="square" rtlCol="0">
              <a:spAutoFit/>
            </a:bodyPr>
            <a:lstStyle/>
            <a:p>
              <a:r>
                <a:rPr lang="bn-BD" sz="2400" b="1" dirty="0">
                  <a:latin typeface="NikoshBAN" pitchFamily="2" charset="0"/>
                  <a:cs typeface="NikoshBAN" pitchFamily="2" charset="0"/>
                </a:rPr>
                <a:t>ঢাকা</a:t>
              </a:r>
              <a:r>
                <a:rPr lang="bn-BD" sz="2400"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6" name="TextBox 25"/>
            <p:cNvSpPr txBox="1"/>
            <p:nvPr/>
          </p:nvSpPr>
          <p:spPr>
            <a:xfrm>
              <a:off x="10287000" y="2743200"/>
              <a:ext cx="735330" cy="461665"/>
            </a:xfrm>
            <a:prstGeom prst="rect">
              <a:avLst/>
            </a:prstGeom>
            <a:noFill/>
          </p:spPr>
          <p:txBody>
            <a:bodyPr wrap="square" rtlCol="0">
              <a:spAutoFit/>
            </a:bodyPr>
            <a:lstStyle/>
            <a:p>
              <a:r>
                <a:rPr lang="bn-BD" sz="2400" b="1" dirty="0">
                  <a:latin typeface="NikoshBAN" pitchFamily="2" charset="0"/>
                  <a:cs typeface="NikoshBAN" pitchFamily="2" charset="0"/>
                </a:rPr>
                <a:t>ঢাকা</a:t>
              </a:r>
              <a:r>
                <a:rPr lang="bn-BD" sz="2400"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7" name="TextBox 26"/>
            <p:cNvSpPr txBox="1"/>
            <p:nvPr/>
          </p:nvSpPr>
          <p:spPr>
            <a:xfrm>
              <a:off x="8839200" y="1066800"/>
              <a:ext cx="838200" cy="461665"/>
            </a:xfrm>
            <a:prstGeom prst="rect">
              <a:avLst/>
            </a:prstGeom>
            <a:noFill/>
          </p:spPr>
          <p:txBody>
            <a:bodyPr wrap="square" rtlCol="0">
              <a:spAutoFit/>
            </a:bodyPr>
            <a:lstStyle/>
            <a:p>
              <a:r>
                <a:rPr lang="bn-BD" sz="2400" b="1" dirty="0">
                  <a:latin typeface="NikoshBAN" pitchFamily="2" charset="0"/>
                  <a:cs typeface="NikoshBAN" pitchFamily="2" charset="0"/>
                </a:rPr>
                <a:t>চট্রগ্রাম</a:t>
              </a:r>
              <a:endParaRPr lang="en-US" sz="2400" b="1" dirty="0">
                <a:latin typeface="NikoshBAN" pitchFamily="2" charset="0"/>
                <a:cs typeface="NikoshBAN" pitchFamily="2"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ppt_x</p:attrName>
                                        </p:attrNameLst>
                                      </p:cBhvr>
                                      <p:tavLst>
                                        <p:tav tm="0">
                                          <p:val>
                                            <p:strVal val="#ppt_x-.2"/>
                                          </p:val>
                                        </p:tav>
                                        <p:tav tm="100000">
                                          <p:val>
                                            <p:strVal val="#ppt_x"/>
                                          </p:val>
                                        </p:tav>
                                      </p:tavLst>
                                    </p:anim>
                                    <p:anim calcmode="lin" valueType="num">
                                      <p:cBhvr>
                                        <p:cTn id="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6D113014-C4E8-4EE0-9132-6129D34A7659}"/>
              </a:ext>
            </a:extLst>
          </p:cNvPr>
          <p:cNvSpPr/>
          <p:nvPr/>
        </p:nvSpPr>
        <p:spPr>
          <a:xfrm>
            <a:off x="762000" y="685800"/>
            <a:ext cx="2819400" cy="990600"/>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 y="4085272"/>
            <a:ext cx="10515600" cy="1477328"/>
          </a:xfrm>
          <a:prstGeom prst="rect">
            <a:avLst/>
          </a:prstGeom>
          <a:noFill/>
        </p:spPr>
        <p:txBody>
          <a:bodyPr wrap="square" rtlCol="0">
            <a:spAutoFit/>
          </a:bodyPr>
          <a:lstStyle/>
          <a:p>
            <a:pPr>
              <a:tabLst>
                <a:tab pos="509588" algn="l"/>
              </a:tabLst>
            </a:pPr>
            <a:r>
              <a:rPr lang="bn-BD" sz="4000" dirty="0">
                <a:latin typeface="NikoshBAN" pitchFamily="2" charset="0"/>
                <a:cs typeface="NikoshBAN" pitchFamily="2" charset="0"/>
                <a:sym typeface="Wingdings 2"/>
              </a:rPr>
              <a:t> </a:t>
            </a:r>
            <a:r>
              <a:rPr lang="en-US" sz="5400" dirty="0">
                <a:latin typeface="NikoshBAN" pitchFamily="2" charset="0"/>
                <a:cs typeface="NikoshBAN" pitchFamily="2" charset="0"/>
                <a:sym typeface="Wingdings" panose="05000000000000000000" pitchFamily="2" charset="2"/>
              </a:rPr>
              <a:t></a:t>
            </a:r>
            <a:r>
              <a:rPr lang="bn-BD" sz="5400" dirty="0">
                <a:latin typeface="NikoshBAN" pitchFamily="2" charset="0"/>
                <a:cs typeface="NikoshBAN" pitchFamily="2" charset="0"/>
                <a:sym typeface="Wingdings" panose="05000000000000000000" pitchFamily="2" charset="2"/>
              </a:rPr>
              <a:t> “</a:t>
            </a:r>
            <a:r>
              <a:rPr lang="en-US" sz="3600" b="1" dirty="0">
                <a:latin typeface="NikoshBAN" pitchFamily="2" charset="0"/>
                <a:cs typeface="NikoshBAN" pitchFamily="2" charset="0"/>
                <a:sym typeface="Wingdings 2"/>
              </a:rPr>
              <a:t>ই</a:t>
            </a:r>
            <a:r>
              <a:rPr lang="as-IN" sz="3600" b="1" dirty="0">
                <a:latin typeface="NikoshBAN" pitchFamily="2" charset="0"/>
                <a:cs typeface="NikoshBAN" pitchFamily="2" charset="0"/>
                <a:sym typeface="Wingdings 2"/>
              </a:rPr>
              <a:t>ল</a:t>
            </a:r>
            <a:r>
              <a:rPr lang="en-US" sz="3600" b="1" dirty="0">
                <a:latin typeface="NikoshBAN" pitchFamily="2" charset="0"/>
                <a:cs typeface="NikoshBAN" pitchFamily="2" charset="0"/>
                <a:sym typeface="Wingdings 2"/>
              </a:rPr>
              <a:t>ে</a:t>
            </a:r>
            <a:r>
              <a:rPr lang="as-IN" sz="3600" b="1" dirty="0">
                <a:latin typeface="NikoshBAN" pitchFamily="2" charset="0"/>
                <a:cs typeface="NikoshBAN" pitchFamily="2" charset="0"/>
                <a:sym typeface="Wingdings 2"/>
              </a:rPr>
              <a:t>ক</a:t>
            </a:r>
            <a:r>
              <a:rPr lang="en-US" sz="3600" b="1" dirty="0" err="1">
                <a:latin typeface="NikoshBAN" pitchFamily="2" charset="0"/>
                <a:cs typeface="NikoshBAN" pitchFamily="2" charset="0"/>
                <a:sym typeface="Wingdings 2"/>
              </a:rPr>
              <a:t>ট্রনিক</a:t>
            </a:r>
            <a:r>
              <a:rPr lang="bn-BD" sz="3600" b="1" dirty="0">
                <a:latin typeface="NikoshBAN" pitchFamily="2" charset="0"/>
                <a:cs typeface="NikoshBAN" pitchFamily="2" charset="0"/>
                <a:sym typeface="Wingdings 2"/>
              </a:rPr>
              <a:t> ব্যাংকিং পণ্য ব্যবহারের ফলে আমাদের</a:t>
            </a:r>
            <a:r>
              <a:rPr lang="en-US" sz="3600" b="1" dirty="0">
                <a:latin typeface="NikoshBAN" pitchFamily="2" charset="0"/>
                <a:cs typeface="NikoshBAN" pitchFamily="2" charset="0"/>
                <a:sym typeface="Wingdings 2"/>
              </a:rPr>
              <a:t> </a:t>
            </a:r>
            <a:r>
              <a:rPr lang="bn-BD" sz="3600" b="1" dirty="0">
                <a:latin typeface="NikoshBAN" pitchFamily="2" charset="0"/>
                <a:cs typeface="NikoshBAN" pitchFamily="2" charset="0"/>
                <a:sym typeface="Wingdings 2"/>
              </a:rPr>
              <a:t>জীবনযাত্রার  </a:t>
            </a:r>
            <a:r>
              <a:rPr lang="en-US" sz="3600" b="1" dirty="0">
                <a:latin typeface="NikoshBAN" pitchFamily="2" charset="0"/>
                <a:cs typeface="NikoshBAN" pitchFamily="2" charset="0"/>
                <a:sym typeface="Wingdings 2"/>
              </a:rPr>
              <a:t>		</a:t>
            </a:r>
            <a:r>
              <a:rPr lang="bn-BD" sz="3600" b="1" dirty="0">
                <a:latin typeface="NikoshBAN" pitchFamily="2" charset="0"/>
                <a:cs typeface="NikoshBAN" pitchFamily="2" charset="0"/>
                <a:sym typeface="Wingdings 2"/>
              </a:rPr>
              <a:t>মান অনেক উন্নত হয়েছে”, উক্তটি বিশ্লেষণ কর।</a:t>
            </a:r>
            <a:endParaRPr lang="bn-BD" sz="5400" b="1" dirty="0">
              <a:latin typeface="NikoshBAN" pitchFamily="2" charset="0"/>
              <a:cs typeface="NikoshBAN" pitchFamily="2" charset="0"/>
              <a:sym typeface="Wingdings 2"/>
            </a:endParaRPr>
          </a:p>
        </p:txBody>
      </p:sp>
      <p:sp>
        <p:nvSpPr>
          <p:cNvPr id="5" name="7-Point Star 4"/>
          <p:cNvSpPr/>
          <p:nvPr/>
        </p:nvSpPr>
        <p:spPr>
          <a:xfrm>
            <a:off x="9038059" y="381000"/>
            <a:ext cx="2239541" cy="1824811"/>
          </a:xfrm>
          <a:prstGeom prst="star7">
            <a:avLst/>
          </a:prstGeom>
          <a:solidFill>
            <a:schemeClr val="accent4">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838200"/>
            <a:ext cx="2063262" cy="707886"/>
          </a:xfrm>
          <a:prstGeom prst="rect">
            <a:avLst/>
          </a:prstGeom>
          <a:noFill/>
        </p:spPr>
        <p:txBody>
          <a:bodyPr wrap="square" rtlCol="0">
            <a:spAutoFit/>
          </a:bodyPr>
          <a:lstStyle/>
          <a:p>
            <a:pPr algn="ctr"/>
            <a:r>
              <a:rPr lang="bn-BD" sz="4000" b="1" dirty="0">
                <a:effectLst>
                  <a:innerShdw blurRad="63500" dist="50800" dir="5400000">
                    <a:prstClr val="black">
                      <a:alpha val="50000"/>
                    </a:prstClr>
                  </a:innerShdw>
                </a:effectLst>
                <a:latin typeface="NikoshBAN" pitchFamily="2" charset="0"/>
                <a:cs typeface="NikoshBAN" pitchFamily="2" charset="0"/>
              </a:rPr>
              <a:t>দলীয় কাজ</a:t>
            </a:r>
            <a:endParaRPr lang="en-US" sz="4000" b="1" dirty="0">
              <a:effectLst>
                <a:innerShdw blurRad="63500" dist="50800" dir="5400000">
                  <a:prstClr val="black">
                    <a:alpha val="50000"/>
                  </a:prstClr>
                </a:innerShdw>
              </a:effectLst>
              <a:latin typeface="NikoshBAN" pitchFamily="2" charset="0"/>
              <a:cs typeface="NikoshBAN" pitchFamily="2" charset="0"/>
            </a:endParaRPr>
          </a:p>
        </p:txBody>
      </p:sp>
      <p:sp>
        <p:nvSpPr>
          <p:cNvPr id="8" name="TextBox 7"/>
          <p:cNvSpPr txBox="1"/>
          <p:nvPr/>
        </p:nvSpPr>
        <p:spPr>
          <a:xfrm>
            <a:off x="9296400" y="685800"/>
            <a:ext cx="1676400" cy="1077218"/>
          </a:xfrm>
          <a:prstGeom prst="rect">
            <a:avLst/>
          </a:prstGeom>
          <a:noFill/>
        </p:spPr>
        <p:txBody>
          <a:bodyPr wrap="square" rtlCol="0">
            <a:spAutoFit/>
          </a:bodyPr>
          <a:lstStyle/>
          <a:p>
            <a:pPr algn="ctr"/>
            <a:r>
              <a:rPr lang="bn-BD" sz="3200" b="1" dirty="0">
                <a:latin typeface="NikoshBAN" pitchFamily="2" charset="0"/>
                <a:cs typeface="NikoshBAN" pitchFamily="2" charset="0"/>
              </a:rPr>
              <a:t>সময়</a:t>
            </a:r>
          </a:p>
          <a:p>
            <a:pPr algn="ctr"/>
            <a:r>
              <a:rPr lang="bn-BD" sz="3200" b="1" dirty="0">
                <a:latin typeface="NikoshBAN" pitchFamily="2" charset="0"/>
                <a:cs typeface="NikoshBAN" pitchFamily="2" charset="0"/>
              </a:rPr>
              <a:t>১০ মিনিট</a:t>
            </a:r>
            <a:endParaRPr lang="en-US" sz="3200" b="1" dirty="0">
              <a:latin typeface="NikoshBAN" pitchFamily="2" charset="0"/>
              <a:cs typeface="NikoshBAN" pitchFamily="2" charset="0"/>
            </a:endParaRPr>
          </a:p>
        </p:txBody>
      </p:sp>
      <p:sp>
        <p:nvSpPr>
          <p:cNvPr id="11" name="Rectangle 10">
            <a:extLst>
              <a:ext uri="{FF2B5EF4-FFF2-40B4-BE49-F238E27FC236}">
                <a16:creationId xmlns:a16="http://schemas.microsoft.com/office/drawing/2014/main" xmlns="" id="{FC5B16BA-99CD-4C18-BE9A-9CB08D027C4A}"/>
              </a:ext>
            </a:extLst>
          </p:cNvPr>
          <p:cNvSpPr/>
          <p:nvPr/>
        </p:nvSpPr>
        <p:spPr>
          <a:xfrm>
            <a:off x="4724400" y="381000"/>
            <a:ext cx="3352800" cy="26670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0" y="-76200"/>
            <a:ext cx="1524000" cy="830997"/>
          </a:xfrm>
          <a:prstGeom prst="rect">
            <a:avLst/>
          </a:prstGeom>
          <a:noFill/>
        </p:spPr>
        <p:txBody>
          <a:bodyPr wrap="square" rtlCol="0">
            <a:spAutoFit/>
          </a:bodyPr>
          <a:lstStyle/>
          <a:p>
            <a:r>
              <a:rPr lang="bn-BD" sz="4000" b="1" dirty="0">
                <a:ln w="12700">
                  <a:noFill/>
                </a:ln>
                <a:latin typeface="NikoshBAN" pitchFamily="2" charset="0"/>
                <a:cs typeface="NikoshBAN" pitchFamily="2" charset="0"/>
              </a:rPr>
              <a:t>মূল্যায়ন</a:t>
            </a:r>
            <a:r>
              <a:rPr lang="bn-BD" sz="4800" b="1" dirty="0">
                <a:ln w="12700">
                  <a:solidFill>
                    <a:srgbClr val="FFFF00"/>
                  </a:solidFill>
                </a:ln>
                <a:solidFill>
                  <a:srgbClr val="7030A0"/>
                </a:solidFill>
                <a:effectLst>
                  <a:outerShdw blurRad="50800" dist="38100" algn="l" rotWithShape="0">
                    <a:prstClr val="black">
                      <a:alpha val="40000"/>
                    </a:prstClr>
                  </a:outerShdw>
                </a:effectLst>
                <a:latin typeface="NikoshBAN" pitchFamily="2" charset="0"/>
                <a:cs typeface="NikoshBAN" pitchFamily="2" charset="0"/>
              </a:rPr>
              <a:t> </a:t>
            </a:r>
            <a:endParaRPr lang="en-US" sz="4800" b="1" dirty="0">
              <a:ln w="12700">
                <a:solidFill>
                  <a:srgbClr val="FFFF00"/>
                </a:solidFill>
              </a:ln>
              <a:solidFill>
                <a:srgbClr val="7030A0"/>
              </a:solidFill>
              <a:effectLst>
                <a:outerShdw blurRad="50800" dist="38100" algn="l" rotWithShape="0">
                  <a:prstClr val="black">
                    <a:alpha val="40000"/>
                  </a:prstClr>
                </a:outerShdw>
              </a:effectLst>
              <a:latin typeface="NikoshBAN" pitchFamily="2" charset="0"/>
              <a:cs typeface="NikoshBAN" pitchFamily="2" charset="0"/>
            </a:endParaRPr>
          </a:p>
        </p:txBody>
      </p:sp>
      <p:sp>
        <p:nvSpPr>
          <p:cNvPr id="7" name="TextBox 6">
            <a:extLst>
              <a:ext uri="{FF2B5EF4-FFF2-40B4-BE49-F238E27FC236}">
                <a16:creationId xmlns:a16="http://schemas.microsoft.com/office/drawing/2014/main" xmlns="" id="{5FEE61C3-C02F-4407-93F6-AB4A6905C6AF}"/>
              </a:ext>
            </a:extLst>
          </p:cNvPr>
          <p:cNvSpPr txBox="1"/>
          <p:nvPr/>
        </p:nvSpPr>
        <p:spPr>
          <a:xfrm>
            <a:off x="1828800" y="533400"/>
            <a:ext cx="7391400" cy="584775"/>
          </a:xfrm>
          <a:prstGeom prst="rect">
            <a:avLst/>
          </a:prstGeom>
          <a:noFill/>
        </p:spPr>
        <p:txBody>
          <a:bodyPr wrap="square" rtlCol="0">
            <a:spAutoFit/>
          </a:bodyPr>
          <a:lstStyle/>
          <a:p>
            <a:r>
              <a:rPr lang="bn-BD" sz="3200" b="1" dirty="0">
                <a:latin typeface="NikoshBAN" panose="02000000000000000000" pitchFamily="2" charset="0"/>
                <a:cs typeface="NikoshBAN" panose="02000000000000000000" pitchFamily="2" charset="0"/>
              </a:rPr>
              <a:t>১। কোন কার্ডের মাধ্যমে বাকীতে মালামাল ক্রয় করা যায়?</a:t>
            </a:r>
          </a:p>
        </p:txBody>
      </p:sp>
      <p:sp>
        <p:nvSpPr>
          <p:cNvPr id="8" name="TextBox 7">
            <a:extLst>
              <a:ext uri="{FF2B5EF4-FFF2-40B4-BE49-F238E27FC236}">
                <a16:creationId xmlns:a16="http://schemas.microsoft.com/office/drawing/2014/main" xmlns="" id="{4476550C-89DC-4DB6-B547-D94C98876385}"/>
              </a:ext>
            </a:extLst>
          </p:cNvPr>
          <p:cNvSpPr txBox="1"/>
          <p:nvPr/>
        </p:nvSpPr>
        <p:spPr>
          <a:xfrm>
            <a:off x="1720360" y="1981200"/>
            <a:ext cx="9100039" cy="584775"/>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2</a:t>
            </a:r>
            <a:r>
              <a:rPr lang="bn-BD" sz="3200" b="1" dirty="0">
                <a:latin typeface="NikoshBAN" panose="02000000000000000000" pitchFamily="2" charset="0"/>
                <a:cs typeface="NikoshBAN" panose="02000000000000000000" pitchFamily="2" charset="0"/>
              </a:rPr>
              <a:t>। কোন কার্ডের জন্য ব্যাংকে কোন হিসাব থাকার বাধ্যবাধকতা নাই ?</a:t>
            </a:r>
          </a:p>
        </p:txBody>
      </p:sp>
      <p:sp>
        <p:nvSpPr>
          <p:cNvPr id="9" name="TextBox 8">
            <a:extLst>
              <a:ext uri="{FF2B5EF4-FFF2-40B4-BE49-F238E27FC236}">
                <a16:creationId xmlns:a16="http://schemas.microsoft.com/office/drawing/2014/main" xmlns="" id="{617FC7EB-4C11-4DC2-B2F0-2E2633563489}"/>
              </a:ext>
            </a:extLst>
          </p:cNvPr>
          <p:cNvSpPr txBox="1"/>
          <p:nvPr/>
        </p:nvSpPr>
        <p:spPr>
          <a:xfrm>
            <a:off x="1828800" y="3429000"/>
            <a:ext cx="9601200" cy="954107"/>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3</a:t>
            </a:r>
            <a:r>
              <a:rPr lang="bn-BD" sz="3200" b="1" dirty="0">
                <a:latin typeface="NikoshBAN" panose="02000000000000000000" pitchFamily="2" charset="0"/>
                <a:cs typeface="NikoshBAN" panose="02000000000000000000" pitchFamily="2" charset="0"/>
              </a:rPr>
              <a:t>। </a:t>
            </a:r>
            <a:r>
              <a:rPr lang="en-US" sz="2400" b="1" dirty="0">
                <a:latin typeface="NikoshBAN" panose="02000000000000000000" pitchFamily="2" charset="0"/>
                <a:cs typeface="NikoshBAN" panose="02000000000000000000" pitchFamily="2" charset="0"/>
              </a:rPr>
              <a:t>ATM </a:t>
            </a:r>
            <a:r>
              <a:rPr lang="bn-BD" sz="2400" b="1" dirty="0">
                <a:latin typeface="NikoshBAN" panose="02000000000000000000" pitchFamily="2" charset="0"/>
                <a:cs typeface="NikoshBAN" panose="02000000000000000000" pitchFamily="2" charset="0"/>
              </a:rPr>
              <a:t>এর পূর্ণরুপ কী ?</a:t>
            </a:r>
          </a:p>
          <a:p>
            <a:endParaRPr lang="bn-BD" sz="24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xmlns="" id="{895629B3-1042-4F70-8B18-31A9DB0E779D}"/>
              </a:ext>
            </a:extLst>
          </p:cNvPr>
          <p:cNvSpPr txBox="1"/>
          <p:nvPr/>
        </p:nvSpPr>
        <p:spPr>
          <a:xfrm>
            <a:off x="1752600" y="4800600"/>
            <a:ext cx="10099432" cy="1015663"/>
          </a:xfrm>
          <a:prstGeom prst="rect">
            <a:avLst/>
          </a:prstGeom>
          <a:noFill/>
        </p:spPr>
        <p:txBody>
          <a:bodyPr wrap="square" rtlCol="0">
            <a:spAutoFit/>
          </a:bodyPr>
          <a:lstStyle/>
          <a:p>
            <a:r>
              <a:rPr lang="bn-BD" sz="2800" b="1" dirty="0">
                <a:latin typeface="NikoshBAN" panose="02000000000000000000" pitchFamily="2" charset="0"/>
                <a:cs typeface="NikoshBAN" panose="02000000000000000000" pitchFamily="2" charset="0"/>
              </a:rPr>
              <a:t>৪। কোন সেবার মাধ্যমে</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ব</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য</a:t>
            </a:r>
            <a:r>
              <a:rPr lang="en-US" sz="2800" b="1" dirty="0" err="1">
                <a:latin typeface="NikoshBAN" panose="02000000000000000000" pitchFamily="2" charset="0"/>
                <a:cs typeface="NikoshBAN" panose="02000000000000000000" pitchFamily="2" charset="0"/>
              </a:rPr>
              <a:t>াংকের</a:t>
            </a:r>
            <a:r>
              <a:rPr lang="bn-BD" sz="2800" b="1" dirty="0">
                <a:latin typeface="NikoshBAN" panose="02000000000000000000" pitchFamily="2" charset="0"/>
                <a:cs typeface="NikoshBAN" panose="02000000000000000000" pitchFamily="2" charset="0"/>
              </a:rPr>
              <a:t> যে</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ক</a:t>
            </a:r>
            <a:r>
              <a:rPr lang="en-US" sz="2800" b="1" dirty="0" err="1">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শাখা</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থ</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ট</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উ</a:t>
            </a:r>
            <a:r>
              <a:rPr lang="en-US" sz="2800" b="1" dirty="0" err="1">
                <a:latin typeface="NikoshBAN" panose="02000000000000000000" pitchFamily="2" charset="0"/>
                <a:cs typeface="NikoshBAN" panose="02000000000000000000" pitchFamily="2" charset="0"/>
              </a:rPr>
              <a:t>ত্তোলন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যায়</a:t>
            </a:r>
            <a:r>
              <a:rPr lang="bn-BD" sz="2800" b="1" dirty="0">
                <a:latin typeface="NikoshBAN" panose="02000000000000000000" pitchFamily="2" charset="0"/>
                <a:cs typeface="NikoshBAN" panose="02000000000000000000" pitchFamily="2" charset="0"/>
              </a:rPr>
              <a:t>?</a:t>
            </a:r>
          </a:p>
          <a:p>
            <a:endParaRPr lang="bn-BD" sz="3200" b="1" dirty="0">
              <a:latin typeface="NikoshBAN" panose="02000000000000000000" pitchFamily="2" charset="0"/>
              <a:cs typeface="NikoshBAN" panose="02000000000000000000" pitchFamily="2" charset="0"/>
            </a:endParaRPr>
          </a:p>
        </p:txBody>
      </p:sp>
      <p:sp>
        <p:nvSpPr>
          <p:cNvPr id="29" name="TextBox 28">
            <a:extLst>
              <a:ext uri="{FF2B5EF4-FFF2-40B4-BE49-F238E27FC236}">
                <a16:creationId xmlns:a16="http://schemas.microsoft.com/office/drawing/2014/main" xmlns="" id="{E5DEDBE8-5D48-457D-822A-B30412E2C2F6}"/>
              </a:ext>
            </a:extLst>
          </p:cNvPr>
          <p:cNvSpPr txBox="1"/>
          <p:nvPr/>
        </p:nvSpPr>
        <p:spPr>
          <a:xfrm>
            <a:off x="3505200" y="1447800"/>
            <a:ext cx="533400" cy="646331"/>
          </a:xfrm>
          <a:prstGeom prst="rect">
            <a:avLst/>
          </a:prstGeom>
          <a:noFill/>
          <a:ln>
            <a:noFill/>
          </a:ln>
        </p:spPr>
        <p:txBody>
          <a:bodyPr wrap="squar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5" name="Rectangle 34">
            <a:extLst>
              <a:ext uri="{FF2B5EF4-FFF2-40B4-BE49-F238E27FC236}">
                <a16:creationId xmlns:a16="http://schemas.microsoft.com/office/drawing/2014/main" xmlns="" id="{36BF43EC-1B1F-40C0-8293-E90D0C4DA160}"/>
              </a:ext>
            </a:extLst>
          </p:cNvPr>
          <p:cNvSpPr/>
          <p:nvPr/>
        </p:nvSpPr>
        <p:spPr>
          <a:xfrm>
            <a:off x="2057400" y="1524000"/>
            <a:ext cx="1921266" cy="523220"/>
          </a:xfrm>
          <a:prstGeom prst="rect">
            <a:avLst/>
          </a:prstGeom>
        </p:spPr>
        <p:txBody>
          <a:bodyPr wrap="square">
            <a:spAutoFit/>
          </a:bodyPr>
          <a:lstStyle/>
          <a:p>
            <a:r>
              <a:rPr lang="bn-BD" sz="2800" b="1" dirty="0" smtClean="0">
                <a:latin typeface="NikoshBAN" panose="02000000000000000000" pitchFamily="2" charset="0"/>
                <a:cs typeface="NikoshBAN" panose="02000000000000000000" pitchFamily="2" charset="0"/>
              </a:rPr>
              <a:t>ক্রেডিট </a:t>
            </a:r>
            <a:r>
              <a:rPr lang="bn-BD" sz="2800" b="1" dirty="0">
                <a:latin typeface="NikoshBAN" panose="02000000000000000000" pitchFamily="2" charset="0"/>
                <a:cs typeface="NikoshBAN" panose="02000000000000000000" pitchFamily="2" charset="0"/>
              </a:rPr>
              <a:t>কার্ড </a:t>
            </a:r>
            <a:endParaRPr lang="en-US" sz="2800" dirty="0"/>
          </a:p>
        </p:txBody>
      </p:sp>
      <p:sp>
        <p:nvSpPr>
          <p:cNvPr id="38" name="Rectangle 37">
            <a:extLst>
              <a:ext uri="{FF2B5EF4-FFF2-40B4-BE49-F238E27FC236}">
                <a16:creationId xmlns:a16="http://schemas.microsoft.com/office/drawing/2014/main" xmlns="" id="{47E4C32E-45D0-4D56-A9C7-2DD104567F3C}"/>
              </a:ext>
            </a:extLst>
          </p:cNvPr>
          <p:cNvSpPr/>
          <p:nvPr/>
        </p:nvSpPr>
        <p:spPr>
          <a:xfrm>
            <a:off x="1981200" y="2971800"/>
            <a:ext cx="1914072" cy="533400"/>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247DFAE1-3949-4DB8-BD11-0204C1F1CFF5}"/>
              </a:ext>
            </a:extLst>
          </p:cNvPr>
          <p:cNvSpPr/>
          <p:nvPr/>
        </p:nvSpPr>
        <p:spPr>
          <a:xfrm>
            <a:off x="1957531" y="2988530"/>
            <a:ext cx="1996675" cy="523220"/>
          </a:xfrm>
          <a:prstGeom prst="rect">
            <a:avLst/>
          </a:prstGeom>
        </p:spPr>
        <p:txBody>
          <a:bodyPr wrap="square">
            <a:spAutoFit/>
          </a:bodyPr>
          <a:lstStyle/>
          <a:p>
            <a:r>
              <a:rPr lang="bn-BD" sz="2800" b="1" dirty="0" smtClean="0">
                <a:latin typeface="NikoshBAN" panose="02000000000000000000" pitchFamily="2" charset="0"/>
                <a:cs typeface="NikoshBAN" panose="02000000000000000000" pitchFamily="2" charset="0"/>
              </a:rPr>
              <a:t>ক্রেডিট </a:t>
            </a:r>
            <a:r>
              <a:rPr lang="bn-BD" sz="2800" b="1" dirty="0">
                <a:latin typeface="NikoshBAN" panose="02000000000000000000" pitchFamily="2" charset="0"/>
                <a:cs typeface="NikoshBAN" panose="02000000000000000000" pitchFamily="2" charset="0"/>
              </a:rPr>
              <a:t>কার্ড </a:t>
            </a:r>
            <a:endParaRPr lang="en-US" sz="2800" dirty="0"/>
          </a:p>
        </p:txBody>
      </p:sp>
      <p:sp>
        <p:nvSpPr>
          <p:cNvPr id="46" name="TextBox 45">
            <a:extLst>
              <a:ext uri="{FF2B5EF4-FFF2-40B4-BE49-F238E27FC236}">
                <a16:creationId xmlns:a16="http://schemas.microsoft.com/office/drawing/2014/main" xmlns="" id="{1F92C008-5071-4CE8-8E29-DEE1ED5B3BC1}"/>
              </a:ext>
            </a:extLst>
          </p:cNvPr>
          <p:cNvSpPr txBox="1"/>
          <p:nvPr/>
        </p:nvSpPr>
        <p:spPr>
          <a:xfrm>
            <a:off x="4114800" y="2971800"/>
            <a:ext cx="609601"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47" name="TextBox 46">
            <a:extLst>
              <a:ext uri="{FF2B5EF4-FFF2-40B4-BE49-F238E27FC236}">
                <a16:creationId xmlns:a16="http://schemas.microsoft.com/office/drawing/2014/main" xmlns="" id="{ED8800C1-9412-4B7B-A96B-AFB242B169F8}"/>
              </a:ext>
            </a:extLst>
          </p:cNvPr>
          <p:cNvSpPr txBox="1"/>
          <p:nvPr/>
        </p:nvSpPr>
        <p:spPr>
          <a:xfrm>
            <a:off x="6400800" y="4038600"/>
            <a:ext cx="609601"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48" name="TextBox 47">
            <a:extLst>
              <a:ext uri="{FF2B5EF4-FFF2-40B4-BE49-F238E27FC236}">
                <a16:creationId xmlns:a16="http://schemas.microsoft.com/office/drawing/2014/main" xmlns="" id="{8B7AF1F1-79DC-49AC-9C70-17534D6B4197}"/>
              </a:ext>
            </a:extLst>
          </p:cNvPr>
          <p:cNvSpPr txBox="1"/>
          <p:nvPr/>
        </p:nvSpPr>
        <p:spPr>
          <a:xfrm>
            <a:off x="4419600" y="5638800"/>
            <a:ext cx="609601"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59" name="Rectangle 58">
            <a:extLst>
              <a:ext uri="{FF2B5EF4-FFF2-40B4-BE49-F238E27FC236}">
                <a16:creationId xmlns:a16="http://schemas.microsoft.com/office/drawing/2014/main" xmlns="" id="{1B7F60EB-4A2C-4585-8C07-F96EB04F6345}"/>
              </a:ext>
            </a:extLst>
          </p:cNvPr>
          <p:cNvSpPr/>
          <p:nvPr/>
        </p:nvSpPr>
        <p:spPr>
          <a:xfrm>
            <a:off x="2133601" y="4114800"/>
            <a:ext cx="4114800" cy="4572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3751EFB2-6818-4340-9A57-0E7D89DCCDCE}"/>
              </a:ext>
            </a:extLst>
          </p:cNvPr>
          <p:cNvSpPr/>
          <p:nvPr/>
        </p:nvSpPr>
        <p:spPr>
          <a:xfrm>
            <a:off x="2209800" y="4114800"/>
            <a:ext cx="4020652" cy="461665"/>
          </a:xfrm>
          <a:prstGeom prst="rect">
            <a:avLst/>
          </a:prstGeom>
        </p:spPr>
        <p:txBody>
          <a:bodyPr wrap="none">
            <a:spAutoFit/>
          </a:bodyPr>
          <a:lstStyle/>
          <a:p>
            <a:r>
              <a:rPr lang="bn-BD" sz="2400" b="1" dirty="0">
                <a:latin typeface="NikoshBAN" panose="02000000000000000000" pitchFamily="2" charset="0"/>
                <a:cs typeface="NikoshBAN" panose="02000000000000000000" pitchFamily="2" charset="0"/>
              </a:rPr>
              <a:t>(ক)</a:t>
            </a:r>
            <a:r>
              <a:rPr lang="en-US" sz="2000" b="1" dirty="0">
                <a:latin typeface="NikoshBAN" panose="02000000000000000000" pitchFamily="2" charset="0"/>
                <a:cs typeface="NikoshBAN" panose="02000000000000000000" pitchFamily="2" charset="0"/>
              </a:rPr>
              <a:t>Automated Teller Machine </a:t>
            </a:r>
            <a:endParaRPr lang="en-US" sz="2000" dirty="0"/>
          </a:p>
        </p:txBody>
      </p:sp>
      <p:sp>
        <p:nvSpPr>
          <p:cNvPr id="73" name="Rectangle 72">
            <a:extLst>
              <a:ext uri="{FF2B5EF4-FFF2-40B4-BE49-F238E27FC236}">
                <a16:creationId xmlns:a16="http://schemas.microsoft.com/office/drawing/2014/main" xmlns="" id="{3EE5EA42-3216-4D6E-A021-E86E2BE0E4D7}"/>
              </a:ext>
            </a:extLst>
          </p:cNvPr>
          <p:cNvSpPr/>
          <p:nvPr/>
        </p:nvSpPr>
        <p:spPr>
          <a:xfrm>
            <a:off x="2057400" y="5638800"/>
            <a:ext cx="2287806" cy="461665"/>
          </a:xfrm>
          <a:prstGeom prst="rect">
            <a:avLst/>
          </a:prstGeom>
        </p:spPr>
        <p:txBody>
          <a:bodyPr wrap="none">
            <a:spAutoFit/>
          </a:bodyPr>
          <a:lstStyle/>
          <a:p>
            <a:r>
              <a:rPr lang="bn-BD" sz="2400" b="1" dirty="0">
                <a:latin typeface="NikoshBAN" panose="02000000000000000000" pitchFamily="2" charset="0"/>
                <a:cs typeface="NikoshBAN" panose="02000000000000000000" pitchFamily="2" charset="0"/>
              </a:rPr>
              <a:t>(খ)</a:t>
            </a:r>
            <a:r>
              <a:rPr lang="en-US" sz="2400" b="1" dirty="0">
                <a:latin typeface="NikoshBAN" panose="02000000000000000000" pitchFamily="2" charset="0"/>
                <a:cs typeface="NikoshBAN" panose="02000000000000000000" pitchFamily="2" charset="0"/>
              </a:rPr>
              <a:t>এ</a:t>
            </a:r>
            <a:r>
              <a:rPr lang="as-IN" sz="2400" b="1" dirty="0">
                <a:latin typeface="NikoshBAN" panose="02000000000000000000" pitchFamily="2" charset="0"/>
                <a:cs typeface="NikoshBAN" panose="02000000000000000000" pitchFamily="2" charset="0"/>
              </a:rPr>
              <a:t>ন</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ব</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র</a:t>
            </a:r>
            <a:r>
              <a:rPr lang="en-US" sz="2400" b="1" dirty="0" err="1">
                <a:latin typeface="NikoshBAN" panose="02000000000000000000" pitchFamily="2" charset="0"/>
                <a:cs typeface="NikoshBAN" panose="02000000000000000000" pitchFamily="2" charset="0"/>
              </a:rPr>
              <a:t>াঞ্চ</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ব্যাংকি</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 </a:t>
            </a:r>
            <a:endParaRPr lang="en-US" sz="2400" dirty="0"/>
          </a:p>
        </p:txBody>
      </p:sp>
      <p:sp>
        <p:nvSpPr>
          <p:cNvPr id="65" name="Rectangle 64">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nextCondLst>
                <p:cond evt="onClick" delay="0">
                  <p:tgtEl>
                    <p:spTgt spid="35"/>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6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childTnLst>
              </p:cTn>
              <p:nextCondLst>
                <p:cond evt="onClick" delay="0">
                  <p:tgtEl>
                    <p:spTgt spid="63"/>
                  </p:tgtEl>
                </p:cond>
              </p:nextCondLst>
            </p:seq>
            <p:seq concurrent="1" nextAc="seek">
              <p:cTn id="20" restart="whenNotActive" fill="hold" evtFilter="cancelBubble" nodeType="interactiveSeq">
                <p:stCondLst>
                  <p:cond evt="onClick" delay="0">
                    <p:tgtEl>
                      <p:spTgt spid="73"/>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childTnLst>
              </p:cTn>
              <p:nextCondLst>
                <p:cond evt="onClick" delay="0">
                  <p:tgtEl>
                    <p:spTgt spid="73"/>
                  </p:tgtEl>
                </p:cond>
              </p:nextCondLst>
            </p:seq>
          </p:childTnLst>
        </p:cTn>
      </p:par>
    </p:tnLst>
    <p:bldLst>
      <p:bldP spid="29"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2400" y="152400"/>
            <a:ext cx="4191000" cy="3200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743200" y="1295400"/>
            <a:ext cx="3352800" cy="12954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a:bevelB prst="slope"/>
            </a:sp3d>
          </a:bodyPr>
          <a:lstStyle/>
          <a:p>
            <a:pPr algn="ctr"/>
            <a:r>
              <a:rPr lang="bn-BD" sz="4000" b="1" dirty="0">
                <a:ln w="57150" cmpd="sng">
                  <a:noFill/>
                  <a:prstDash val="solid"/>
                </a:ln>
                <a:solidFill>
                  <a:srgbClr val="00B050"/>
                </a:solidFill>
                <a:latin typeface="NikoshBAN" pitchFamily="2" charset="0"/>
                <a:cs typeface="NikoshBAN" pitchFamily="2" charset="0"/>
              </a:rPr>
              <a:t>বাড়ির কাজ</a:t>
            </a:r>
            <a:endParaRPr lang="bn-BD" sz="4400" b="1" dirty="0">
              <a:ln w="57150" cmpd="sng">
                <a:noFill/>
                <a:prstDash val="solid"/>
              </a:ln>
              <a:solidFill>
                <a:srgbClr val="00B050"/>
              </a:solidFill>
              <a:latin typeface="NikoshBAN" pitchFamily="2" charset="0"/>
              <a:cs typeface="NikoshBAN" pitchFamily="2" charset="0"/>
            </a:endParaRPr>
          </a:p>
        </p:txBody>
      </p:sp>
      <p:sp>
        <p:nvSpPr>
          <p:cNvPr id="5" name="TextBox 4"/>
          <p:cNvSpPr txBox="1"/>
          <p:nvPr/>
        </p:nvSpPr>
        <p:spPr>
          <a:xfrm>
            <a:off x="533400" y="3886200"/>
            <a:ext cx="11125200" cy="1938992"/>
          </a:xfrm>
          <a:prstGeom prst="rect">
            <a:avLst/>
          </a:prstGeom>
          <a:noFill/>
        </p:spPr>
        <p:txBody>
          <a:bodyPr wrap="square" rtlCol="0">
            <a:spAutoFit/>
          </a:bodyPr>
          <a:lstStyle/>
          <a:p>
            <a:pPr>
              <a:tabLst>
                <a:tab pos="741363" algn="l"/>
              </a:tabLst>
            </a:pPr>
            <a:r>
              <a:rPr lang="en-US" sz="4000" b="1" dirty="0">
                <a:ln w="12700">
                  <a:noFill/>
                </a:ln>
                <a:latin typeface="NikoshBAN" pitchFamily="2" charset="0"/>
                <a:cs typeface="NikoshBAN" pitchFamily="2" charset="0"/>
                <a:sym typeface="Wingdings 2"/>
              </a:rPr>
              <a:t></a:t>
            </a:r>
            <a:r>
              <a:rPr lang="bn-BD" sz="8000" b="1" dirty="0">
                <a:ln w="28575">
                  <a:solidFill>
                    <a:schemeClr val="tx1"/>
                  </a:solidFill>
                </a:ln>
                <a:solidFill>
                  <a:srgbClr val="FFFF00"/>
                </a:solidFill>
                <a:effectLst>
                  <a:outerShdw blurRad="60007" dist="310007" dir="7680000" sy="30000" kx="1300200" algn="ctr" rotWithShape="0">
                    <a:prstClr val="black">
                      <a:alpha val="32000"/>
                    </a:prstClr>
                  </a:outerShdw>
                </a:effectLst>
                <a:latin typeface="NikoshBAN" pitchFamily="2" charset="0"/>
                <a:cs typeface="NikoshBAN" pitchFamily="2" charset="0"/>
                <a:sym typeface="Wingdings 2"/>
              </a:rPr>
              <a:t> </a:t>
            </a:r>
            <a:r>
              <a:rPr lang="bn-BD" sz="4000" b="1" dirty="0">
                <a:ln w="28575">
                  <a:noFill/>
                </a:ln>
                <a:latin typeface="NikoshBAN" pitchFamily="2" charset="0"/>
                <a:cs typeface="NikoshBAN" pitchFamily="2" charset="0"/>
                <a:sym typeface="Wingdings 2"/>
              </a:rPr>
              <a:t>কোন ইলেক্ট্রনিক ব্যাংকিং পণ্যের মাধ্যমে বাকীতে কেনাকাটা করা 	যায় ? ব্যাখ্যা কর।</a:t>
            </a:r>
            <a:endParaRPr lang="en-US" sz="2400" dirty="0">
              <a:ln w="28575">
                <a:noFill/>
              </a:ln>
              <a:latin typeface="NikoshBAN" pitchFamily="2" charset="0"/>
              <a:cs typeface="NikoshBAN" pitchFamily="2" charset="0"/>
            </a:endParaRPr>
          </a:p>
        </p:txBody>
      </p:sp>
      <p:sp>
        <p:nvSpPr>
          <p:cNvPr id="7" name="Rectangle 6">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par>
                          <p:cTn id="13" fill="hold">
                            <p:stCondLst>
                              <p:cond delay="1000"/>
                            </p:stCondLst>
                            <p:childTnLst>
                              <p:par>
                                <p:cTn id="14" presetID="41" presetClass="entr" presetSubtype="0" fill="hold" nodeType="after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8BAD835-FD62-40D5-B6AF-24EB02B4AC46}"/>
              </a:ext>
            </a:extLst>
          </p:cNvPr>
          <p:cNvSpPr txBox="1"/>
          <p:nvPr/>
        </p:nvSpPr>
        <p:spPr>
          <a:xfrm>
            <a:off x="2133600" y="1828800"/>
            <a:ext cx="6400800" cy="2514600"/>
          </a:xfrm>
          <a:prstGeom prst="rect">
            <a:avLst/>
          </a:prstGeom>
          <a:noFill/>
        </p:spPr>
        <p:txBody>
          <a:bodyPr wrap="square" rtlCol="0">
            <a:prstTxWarp prst="textPlain">
              <a:avLst/>
            </a:prstTxWarp>
            <a:spAutoFit/>
          </a:bodyPr>
          <a:lstStyle/>
          <a:p>
            <a:r>
              <a:rPr lang="bn-BD" sz="4000" b="1" dirty="0">
                <a:ln w="19050">
                  <a:solidFill>
                    <a:schemeClr val="tx1"/>
                  </a:solidFill>
                  <a:prstDash val="solid"/>
                </a:ln>
                <a:blipFill dpi="0" rotWithShape="1">
                  <a:blip r:embed="rId3"/>
                  <a:srcRect/>
                  <a:stretch>
                    <a:fillRect/>
                  </a:stretch>
                </a:blipFill>
                <a:effectLst>
                  <a:outerShdw dist="38100" dir="2700000" algn="tl" rotWithShape="0">
                    <a:schemeClr val="accent2"/>
                  </a:outerShdw>
                </a:effectLst>
                <a:latin typeface="NikoshBAN" panose="02000000000000000000" pitchFamily="2" charset="0"/>
                <a:cs typeface="NikoshBAN" panose="02000000000000000000" pitchFamily="2" charset="0"/>
              </a:rPr>
              <a:t>ধন্যবাদ</a:t>
            </a:r>
            <a:endParaRPr lang="en-US" sz="4000" b="1" dirty="0">
              <a:ln w="19050">
                <a:solidFill>
                  <a:schemeClr val="tx1"/>
                </a:solidFill>
                <a:prstDash val="solid"/>
              </a:ln>
              <a:blipFill dpi="0" rotWithShape="1">
                <a:blip r:embed="rId3"/>
                <a:srcRect/>
                <a:stretch>
                  <a:fillRect/>
                </a:stretch>
              </a:blip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11" name="Oval 10">
            <a:extLst>
              <a:ext uri="{FF2B5EF4-FFF2-40B4-BE49-F238E27FC236}">
                <a16:creationId xmlns:a16="http://schemas.microsoft.com/office/drawing/2014/main" xmlns="" id="{54BBDDE7-D444-48FC-97F1-FB06BCC863CF}"/>
              </a:ext>
            </a:extLst>
          </p:cNvPr>
          <p:cNvSpPr/>
          <p:nvPr/>
        </p:nvSpPr>
        <p:spPr>
          <a:xfrm>
            <a:off x="8338038" y="990600"/>
            <a:ext cx="3701562" cy="6400800"/>
          </a:xfrm>
          <a:prstGeom prst="ellipse">
            <a:avLst/>
          </a:prstGeom>
          <a:blipFill dpi="0" rotWithShape="1">
            <a:blip r:embed="rId4">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477000" y="304800"/>
            <a:ext cx="5410200" cy="624840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D39E3F7F-6D22-41E2-9DA0-96C1532C0F11}"/>
              </a:ext>
            </a:extLst>
          </p:cNvPr>
          <p:cNvSpPr/>
          <p:nvPr/>
        </p:nvSpPr>
        <p:spPr>
          <a:xfrm>
            <a:off x="152400" y="3352800"/>
            <a:ext cx="5867399" cy="646331"/>
          </a:xfrm>
          <a:prstGeom prst="rect">
            <a:avLst/>
          </a:prstGeom>
        </p:spPr>
        <p:txBody>
          <a:bodyPr wrap="square">
            <a:spAutoFit/>
          </a:bodyPr>
          <a:lstStyle/>
          <a:p>
            <a:pPr algn="ctr"/>
            <a:endParaRPr lang="en-US" sz="3600" b="1" dirty="0">
              <a:ln w="9525">
                <a:solidFill>
                  <a:schemeClr val="bg1"/>
                </a:solidFill>
                <a:prstDash val="solid"/>
              </a:ln>
              <a:latin typeface="NikoshBAN" pitchFamily="2" charset="0"/>
              <a:cs typeface="NikoshBAN" pitchFamily="2" charset="0"/>
            </a:endParaRPr>
          </a:p>
        </p:txBody>
      </p:sp>
      <p:sp>
        <p:nvSpPr>
          <p:cNvPr id="18" name="Rounded Rectangle 17"/>
          <p:cNvSpPr/>
          <p:nvPr/>
        </p:nvSpPr>
        <p:spPr>
          <a:xfrm>
            <a:off x="304800" y="304800"/>
            <a:ext cx="5715000" cy="632460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53400" y="457200"/>
            <a:ext cx="2125014" cy="2514600"/>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xmlns="" id="{F83983DB-50A7-4898-91C8-551DFCFB3E8C}"/>
              </a:ext>
            </a:extLst>
          </p:cNvPr>
          <p:cNvSpPr txBox="1"/>
          <p:nvPr/>
        </p:nvSpPr>
        <p:spPr>
          <a:xfrm>
            <a:off x="7162800" y="3429000"/>
            <a:ext cx="4038600" cy="2831544"/>
          </a:xfrm>
          <a:prstGeom prst="rect">
            <a:avLst/>
          </a:prstGeom>
          <a:noFill/>
        </p:spPr>
        <p:txBody>
          <a:bodyPr wrap="square" rtlCol="0">
            <a:spAutoFit/>
          </a:bodyPr>
          <a:lstStyle/>
          <a:p>
            <a:r>
              <a:rPr lang="bn-BD" sz="3200" b="1" dirty="0">
                <a:latin typeface="NikoshBAN" pitchFamily="2" charset="0"/>
                <a:cs typeface="NikoshBAN" pitchFamily="2" charset="0"/>
              </a:rPr>
              <a:t>শ্রেণি   :  ১০ম</a:t>
            </a:r>
          </a:p>
          <a:p>
            <a:r>
              <a:rPr lang="bn-BD" sz="3200" b="1" dirty="0">
                <a:latin typeface="NikoshBAN" pitchFamily="2" charset="0"/>
                <a:cs typeface="NikoshBAN" pitchFamily="2" charset="0"/>
              </a:rPr>
              <a:t>বিষয়  : ফিন্যান্স এন্ড ব্যাংকিং</a:t>
            </a:r>
          </a:p>
          <a:p>
            <a:r>
              <a:rPr lang="bn-BD" sz="3200" b="1" dirty="0">
                <a:latin typeface="NikoshBAN" pitchFamily="2" charset="0"/>
                <a:cs typeface="NikoshBAN" pitchFamily="2" charset="0"/>
              </a:rPr>
              <a:t>অধ্যায় : ১১ </a:t>
            </a:r>
          </a:p>
          <a:p>
            <a:r>
              <a:rPr lang="bn-BD" sz="3200" b="1" dirty="0">
                <a:latin typeface="NikoshBAN" pitchFamily="2" charset="0"/>
                <a:cs typeface="NikoshBAN" pitchFamily="2" charset="0"/>
              </a:rPr>
              <a:t>সময়   : ৫০ মিনিট </a:t>
            </a:r>
          </a:p>
          <a:p>
            <a:r>
              <a:rPr lang="bn-BD" sz="3200" b="1" dirty="0">
                <a:latin typeface="NikoshBAN" pitchFamily="2" charset="0"/>
                <a:cs typeface="NikoshBAN" pitchFamily="2" charset="0"/>
              </a:rPr>
              <a:t>তারিখ : </a:t>
            </a:r>
            <a:r>
              <a:rPr lang="bn-BD" sz="3200" b="1" dirty="0" smtClean="0">
                <a:latin typeface="NikoshBAN" pitchFamily="2" charset="0"/>
                <a:cs typeface="NikoshBAN" pitchFamily="2" charset="0"/>
              </a:rPr>
              <a:t> </a:t>
            </a:r>
            <a:endParaRPr lang="bn-BD" sz="3200" b="1" dirty="0">
              <a:latin typeface="NikoshBAN" pitchFamily="2" charset="0"/>
              <a:cs typeface="NikoshBAN" pitchFamily="2" charset="0"/>
            </a:endParaRPr>
          </a:p>
          <a:p>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8" name="TextBox 7"/>
          <p:cNvSpPr txBox="1"/>
          <p:nvPr/>
        </p:nvSpPr>
        <p:spPr>
          <a:xfrm>
            <a:off x="381000" y="2590800"/>
            <a:ext cx="5562600" cy="2819400"/>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1"/>
          </a:gradFill>
          <a:ln>
            <a:solidFill>
              <a:srgbClr val="C00000"/>
            </a:solidFill>
          </a:ln>
          <a:effectLst>
            <a:outerShdw blurRad="40000" dist="19999" dir="5400000">
              <a:srgbClr val="000000">
                <a:alpha val="38000"/>
              </a:srgbClr>
            </a:outerShdw>
          </a:effectLst>
        </p:spPr>
        <p:txBody>
          <a:bodyPr wrap="square" anchor="t"/>
          <a:lstStyle>
            <a:lvl1pPr lvl="0">
              <a:defRPr/>
            </a:lvl1pPr>
          </a:lstStyle>
          <a:p>
            <a:pPr lvl="0" algn="ctr"/>
            <a:r>
              <a:rPr sz="4000" dirty="0" err="1">
                <a:solidFill>
                  <a:srgbClr val="7030A0"/>
                </a:solidFill>
              </a:rPr>
              <a:t>নাম</a:t>
            </a:r>
            <a:r>
              <a:rPr sz="4000" dirty="0" err="1">
                <a:solidFill>
                  <a:srgbClr val="7030A0"/>
                </a:solidFill>
                <a:latin typeface="NikoshBAN"/>
              </a:rPr>
              <a:t>:শেখ</a:t>
            </a:r>
            <a:r>
              <a:rPr sz="4000" dirty="0">
                <a:solidFill>
                  <a:srgbClr val="7030A0"/>
                </a:solidFill>
                <a:latin typeface="NikoshBAN"/>
              </a:rPr>
              <a:t> </a:t>
            </a:r>
            <a:r>
              <a:rPr sz="4000" dirty="0" err="1" smtClean="0">
                <a:solidFill>
                  <a:srgbClr val="7030A0"/>
                </a:solidFill>
                <a:latin typeface="NikoshBAN"/>
              </a:rPr>
              <a:t>মনিরুজ্জামান</a:t>
            </a:r>
            <a:endParaRPr sz="4000" dirty="0">
              <a:solidFill>
                <a:srgbClr val="7030A0"/>
              </a:solidFill>
              <a:latin typeface="NikoshBAN"/>
            </a:endParaRPr>
          </a:p>
          <a:p>
            <a:pPr lvl="0" algn="ctr"/>
            <a:r>
              <a:rPr sz="3200" dirty="0" err="1">
                <a:solidFill>
                  <a:srgbClr val="000000"/>
                </a:solidFill>
              </a:rPr>
              <a:t>সহকারী</a:t>
            </a:r>
            <a:r>
              <a:rPr sz="3200" dirty="0">
                <a:solidFill>
                  <a:srgbClr val="000000"/>
                </a:solidFill>
                <a:latin typeface="NikoshBAN"/>
              </a:rPr>
              <a:t> </a:t>
            </a:r>
            <a:r>
              <a:rPr sz="3200" dirty="0" err="1">
                <a:solidFill>
                  <a:srgbClr val="000000"/>
                </a:solidFill>
              </a:rPr>
              <a:t>শিক্ষক</a:t>
            </a:r>
            <a:r>
              <a:rPr sz="3200" dirty="0">
                <a:solidFill>
                  <a:srgbClr val="000000"/>
                </a:solidFill>
                <a:latin typeface="NikoshBAN"/>
              </a:rPr>
              <a:t> (</a:t>
            </a:r>
            <a:r>
              <a:rPr sz="3200" dirty="0" err="1">
                <a:solidFill>
                  <a:srgbClr val="000000"/>
                </a:solidFill>
                <a:latin typeface="NikoshBAN"/>
              </a:rPr>
              <a:t>ব্যবসা</a:t>
            </a:r>
            <a:r>
              <a:rPr sz="3200" dirty="0">
                <a:solidFill>
                  <a:srgbClr val="000000"/>
                </a:solidFill>
                <a:latin typeface="NikoshBAN"/>
              </a:rPr>
              <a:t> </a:t>
            </a:r>
            <a:r>
              <a:rPr sz="3200" dirty="0" err="1">
                <a:solidFill>
                  <a:srgbClr val="000000"/>
                </a:solidFill>
                <a:latin typeface="NikoshBAN"/>
              </a:rPr>
              <a:t>শাখা</a:t>
            </a:r>
            <a:r>
              <a:rPr sz="3200" dirty="0">
                <a:solidFill>
                  <a:srgbClr val="000000"/>
                </a:solidFill>
                <a:latin typeface="NikoshBAN"/>
              </a:rPr>
              <a:t>)</a:t>
            </a:r>
          </a:p>
          <a:p>
            <a:pPr lvl="0" algn="ctr"/>
            <a:r>
              <a:rPr sz="3200" dirty="0" err="1">
                <a:solidFill>
                  <a:srgbClr val="0070C0"/>
                </a:solidFill>
                <a:latin typeface="NikoshBAN"/>
              </a:rPr>
              <a:t>মধ্যডাংগা</a:t>
            </a:r>
            <a:r>
              <a:rPr sz="3200" dirty="0">
                <a:solidFill>
                  <a:srgbClr val="0070C0"/>
                </a:solidFill>
                <a:latin typeface="NikoshBAN"/>
              </a:rPr>
              <a:t> </a:t>
            </a:r>
            <a:r>
              <a:rPr sz="3200" dirty="0" err="1" smtClean="0">
                <a:solidFill>
                  <a:srgbClr val="0070C0"/>
                </a:solidFill>
                <a:latin typeface="NikoshBAN"/>
              </a:rPr>
              <a:t>আদর্শ</a:t>
            </a:r>
            <a:r>
              <a:rPr lang="en-US" sz="3200" dirty="0" smtClean="0">
                <a:solidFill>
                  <a:srgbClr val="0070C0"/>
                </a:solidFill>
                <a:latin typeface="NikoshBAN"/>
              </a:rPr>
              <a:t> </a:t>
            </a:r>
            <a:r>
              <a:rPr lang="en-US" sz="3200" dirty="0" err="1" smtClean="0">
                <a:solidFill>
                  <a:srgbClr val="0070C0"/>
                </a:solidFill>
                <a:latin typeface="NikoshBAN"/>
              </a:rPr>
              <a:t>মাধ্যমিক</a:t>
            </a:r>
            <a:r>
              <a:rPr lang="en-US" sz="3200" dirty="0" smtClean="0">
                <a:solidFill>
                  <a:srgbClr val="0070C0"/>
                </a:solidFill>
                <a:latin typeface="NikoshBAN"/>
              </a:rPr>
              <a:t> </a:t>
            </a:r>
            <a:r>
              <a:rPr lang="en-US" sz="3200" dirty="0" err="1" smtClean="0">
                <a:solidFill>
                  <a:srgbClr val="0070C0"/>
                </a:solidFill>
                <a:latin typeface="NikoshBAN"/>
              </a:rPr>
              <a:t>বিদ্যালয়</a:t>
            </a:r>
            <a:r>
              <a:rPr lang="bn-BD" sz="3200" dirty="0" smtClean="0">
                <a:solidFill>
                  <a:srgbClr val="0070C0"/>
                </a:solidFill>
                <a:latin typeface="NikoshBAN"/>
              </a:rPr>
              <a:t>।</a:t>
            </a:r>
            <a:endParaRPr lang="en-US" sz="3200" dirty="0" smtClean="0">
              <a:solidFill>
                <a:srgbClr val="0070C0"/>
              </a:solidFill>
              <a:latin typeface="NikoshBAN"/>
            </a:endParaRPr>
          </a:p>
          <a:p>
            <a:pPr lvl="0" algn="ctr"/>
            <a:r>
              <a:rPr lang="en-US" sz="3200" dirty="0" err="1" smtClean="0">
                <a:solidFill>
                  <a:srgbClr val="0070C0"/>
                </a:solidFill>
                <a:latin typeface="NikoshBAN"/>
              </a:rPr>
              <a:t>দৌলতপুর,খুলনা</a:t>
            </a:r>
            <a:r>
              <a:rPr lang="bn-BD" sz="3200" dirty="0" smtClean="0">
                <a:solidFill>
                  <a:srgbClr val="0070C0"/>
                </a:solidFill>
                <a:latin typeface="NikoshBAN"/>
              </a:rPr>
              <a:t>।</a:t>
            </a:r>
            <a:endParaRPr sz="3200" dirty="0">
              <a:solidFill>
                <a:srgbClr val="0070C0"/>
              </a:solidFill>
              <a:latin typeface="NikoshBAN"/>
            </a:endParaRPr>
          </a:p>
        </p:txBody>
      </p:sp>
      <p:sp>
        <p:nvSpPr>
          <p:cNvPr id="9" name="Rounded Rectangle 8"/>
          <p:cNvSpPr/>
          <p:nvPr/>
        </p:nvSpPr>
        <p:spPr>
          <a:xfrm>
            <a:off x="1981200" y="1143000"/>
            <a:ext cx="3048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t>শিক্ষক পরিচিতি</a:t>
            </a:r>
            <a:endParaRPr lang="en-US" sz="4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66c3adf5605661beb34e921f0e402a0-10.jpg"/>
          <p:cNvPicPr>
            <a:picLocks noChangeAspect="1"/>
          </p:cNvPicPr>
          <p:nvPr/>
        </p:nvPicPr>
        <p:blipFill>
          <a:blip r:embed="rId2"/>
          <a:srcRect l="13000" t="222" r="10000" b="5556"/>
          <a:stretch>
            <a:fillRect/>
          </a:stretch>
        </p:blipFill>
        <p:spPr>
          <a:xfrm>
            <a:off x="533400" y="381000"/>
            <a:ext cx="4267200" cy="2375065"/>
          </a:xfrm>
          <a:prstGeom prst="rect">
            <a:avLst/>
          </a:prstGeom>
        </p:spPr>
      </p:pic>
      <p:pic>
        <p:nvPicPr>
          <p:cNvPr id="3" name="Picture 2" descr="atm-booth_thereport24.jpg"/>
          <p:cNvPicPr>
            <a:picLocks noChangeAspect="1"/>
          </p:cNvPicPr>
          <p:nvPr/>
        </p:nvPicPr>
        <p:blipFill>
          <a:blip r:embed="rId3"/>
          <a:stretch>
            <a:fillRect/>
          </a:stretch>
        </p:blipFill>
        <p:spPr>
          <a:xfrm>
            <a:off x="2286000" y="2819400"/>
            <a:ext cx="6781800" cy="3550697"/>
          </a:xfrm>
          <a:prstGeom prst="rect">
            <a:avLst/>
          </a:prstGeom>
        </p:spPr>
      </p:pic>
      <p:pic>
        <p:nvPicPr>
          <p:cNvPr id="4" name="Picture 3" descr="Mobile-banking-300x177.jpg"/>
          <p:cNvPicPr>
            <a:picLocks noChangeAspect="1"/>
          </p:cNvPicPr>
          <p:nvPr/>
        </p:nvPicPr>
        <p:blipFill>
          <a:blip r:embed="rId4"/>
          <a:stretch>
            <a:fillRect/>
          </a:stretch>
        </p:blipFill>
        <p:spPr>
          <a:xfrm>
            <a:off x="5791200" y="0"/>
            <a:ext cx="5029200" cy="269748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905000"/>
            <a:ext cx="10439400" cy="3200400"/>
          </a:xfrm>
          <a:prstGeom prst="rect">
            <a:avLst/>
          </a:prstGeom>
          <a:solidFill>
            <a:schemeClr val="accent6">
              <a:lumMod val="40000"/>
              <a:lumOff val="6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71600" y="2362200"/>
            <a:ext cx="9525000" cy="2057400"/>
          </a:xfrm>
          <a:prstGeom prst="rect">
            <a:avLst/>
          </a:prstGeom>
          <a:noFill/>
        </p:spPr>
        <p:txBody>
          <a:bodyPr wrap="square" rtlCol="0">
            <a:prstTxWarp prst="textPlain">
              <a:avLst/>
            </a:prstTxWarp>
            <a:spAutoFit/>
          </a:bodyPr>
          <a:lstStyle/>
          <a:p>
            <a:r>
              <a:rPr lang="bn-BD" b="1" dirty="0">
                <a:latin typeface="NikoshBAN" pitchFamily="2" charset="0"/>
                <a:cs typeface="NikoshBAN" pitchFamily="2" charset="0"/>
              </a:rPr>
              <a:t>ইলেকট্রনিক ব্যাংকিং এর বিভিন্ন পণ্য ও সেবা  </a:t>
            </a:r>
            <a:endParaRPr lang="en-US" b="1" dirty="0">
              <a:latin typeface="NikoshBAN" pitchFamily="2" charset="0"/>
              <a:cs typeface="NikoshBAN" pitchFamily="2" charset="0"/>
            </a:endParaRPr>
          </a:p>
        </p:txBody>
      </p:sp>
      <p:cxnSp>
        <p:nvCxnSpPr>
          <p:cNvPr id="13" name="Straight Connector 12"/>
          <p:cNvCxnSpPr>
            <a:cxnSpLocks/>
          </p:cNvCxnSpPr>
          <p:nvPr/>
        </p:nvCxnSpPr>
        <p:spPr>
          <a:xfrm>
            <a:off x="1371600" y="4573588"/>
            <a:ext cx="9525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positphotos_145620197-stock-illustration-meeting-projector-screen-vector-white.jpg"/>
          <p:cNvPicPr>
            <a:picLocks noChangeAspect="1"/>
          </p:cNvPicPr>
          <p:nvPr/>
        </p:nvPicPr>
        <p:blipFill>
          <a:blip r:embed="rId2"/>
          <a:srcRect l="7725" t="8889" r="7725" b="4444"/>
          <a:stretch>
            <a:fillRect/>
          </a:stretch>
        </p:blipFill>
        <p:spPr>
          <a:xfrm>
            <a:off x="152400" y="0"/>
            <a:ext cx="11811000" cy="6858000"/>
          </a:xfrm>
          <a:prstGeom prst="rect">
            <a:avLst/>
          </a:prstGeom>
        </p:spPr>
      </p:pic>
      <p:sp>
        <p:nvSpPr>
          <p:cNvPr id="6" name="Rectangle 5">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14400" y="892314"/>
            <a:ext cx="4343400" cy="707886"/>
          </a:xfrm>
          <a:prstGeom prst="rect">
            <a:avLst/>
          </a:prstGeom>
          <a:noFill/>
        </p:spPr>
        <p:txBody>
          <a:bodyPr wrap="square" rtlCol="0">
            <a:spAutoFit/>
          </a:bodyPr>
          <a:lstStyle/>
          <a:p>
            <a:r>
              <a:rPr lang="bn-BD" sz="4000" b="1" dirty="0">
                <a:latin typeface="NikoshBAN" pitchFamily="2" charset="0"/>
                <a:cs typeface="NikoshBAN" pitchFamily="2" charset="0"/>
              </a:rPr>
              <a:t>এই পাঠ শেষে শিক্ষার্থীরা... </a:t>
            </a:r>
            <a:endParaRPr lang="en-US" sz="4000" b="1" dirty="0">
              <a:latin typeface="NikoshBAN" pitchFamily="2" charset="0"/>
              <a:cs typeface="NikoshBAN" pitchFamily="2" charset="0"/>
            </a:endParaRPr>
          </a:p>
        </p:txBody>
      </p:sp>
      <p:sp>
        <p:nvSpPr>
          <p:cNvPr id="4" name="TextBox 3"/>
          <p:cNvSpPr txBox="1"/>
          <p:nvPr/>
        </p:nvSpPr>
        <p:spPr>
          <a:xfrm>
            <a:off x="1676400" y="1665744"/>
            <a:ext cx="9525000" cy="2677656"/>
          </a:xfrm>
          <a:prstGeom prst="rect">
            <a:avLst/>
          </a:prstGeom>
          <a:noFill/>
        </p:spPr>
        <p:txBody>
          <a:bodyPr wrap="square" rtlCol="0">
            <a:spAutoFit/>
          </a:bodyPr>
          <a:lstStyle/>
          <a:p>
            <a:r>
              <a:rPr lang="bn-BD" sz="3200" dirty="0">
                <a:latin typeface="NikoshBAN" pitchFamily="2" charset="0"/>
                <a:cs typeface="NikoshBAN" pitchFamily="2" charset="0"/>
                <a:sym typeface="Wingdings 2"/>
              </a:rPr>
              <a:t>১। ইলেকট্রনিক ব্যাংকিং পণ্য কী তা বলতে পারবে ;    </a:t>
            </a:r>
          </a:p>
          <a:p>
            <a:r>
              <a:rPr lang="bn-BD" sz="3200" dirty="0">
                <a:latin typeface="NikoshBAN" pitchFamily="2" charset="0"/>
                <a:cs typeface="NikoshBAN" pitchFamily="2" charset="0"/>
                <a:sym typeface="Wingdings 2"/>
              </a:rPr>
              <a:t>২। ইলেকট্রনিক ব্যাংকিংএর বিভিন্ন সেবা সম্পর্কে ব্যাখ্যা করতে  পারবে ;  </a:t>
            </a:r>
          </a:p>
          <a:p>
            <a:pPr>
              <a:tabLst>
                <a:tab pos="519113" algn="l"/>
              </a:tabLst>
            </a:pPr>
            <a:r>
              <a:rPr lang="bn-BD" sz="3200" dirty="0">
                <a:latin typeface="NikoshBAN" pitchFamily="2" charset="0"/>
                <a:cs typeface="NikoshBAN" pitchFamily="2" charset="0"/>
                <a:sym typeface="Wingdings 2"/>
              </a:rPr>
              <a:t>৩। ইলেকট্রনিক ব্যাংকিংএর বিভিন্ন পণ্য ও সেবার অবদান মূল্যায়ন করতে 	পারবে।  </a:t>
            </a:r>
          </a:p>
          <a:p>
            <a:pPr>
              <a:tabLst>
                <a:tab pos="463550" algn="l"/>
              </a:tabLst>
            </a:pPr>
            <a:endParaRPr lang="en-US" sz="4000" dirty="0">
              <a:latin typeface="NikoshBAN" pitchFamily="2" charset="0"/>
              <a:cs typeface="NikoshBAN"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16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xEl>
                                              <p:pRg st="0" end="0"/>
                                            </p:txEl>
                                          </p:spTgt>
                                        </p:tgtEl>
                                      </p:cBhvr>
                                    </p:animEffect>
                                  </p:childTnLst>
                                </p:cTn>
                              </p:par>
                            </p:childTnLst>
                          </p:cTn>
                        </p:par>
                        <p:par>
                          <p:cTn id="20" fill="hold">
                            <p:stCondLst>
                              <p:cond delay="40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xEl>
                                              <p:pRg st="1" end="1"/>
                                            </p:txEl>
                                          </p:spTgt>
                                        </p:tgtEl>
                                      </p:cBhvr>
                                    </p:animEffect>
                                  </p:childTnLst>
                                </p:cTn>
                              </p:par>
                            </p:childTnLst>
                          </p:cTn>
                        </p:par>
                        <p:par>
                          <p:cTn id="28" fill="hold">
                            <p:stCondLst>
                              <p:cond delay="74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366c3adf5605661beb34e921f0e402a0-10.jpg"/>
          <p:cNvPicPr>
            <a:picLocks noChangeAspect="1"/>
          </p:cNvPicPr>
          <p:nvPr/>
        </p:nvPicPr>
        <p:blipFill>
          <a:blip r:embed="rId3"/>
          <a:srcRect l="13000" t="222" r="10000" b="5556"/>
          <a:stretch>
            <a:fillRect/>
          </a:stretch>
        </p:blipFill>
        <p:spPr>
          <a:xfrm>
            <a:off x="609600" y="457200"/>
            <a:ext cx="3450566" cy="2375065"/>
          </a:xfrm>
          <a:prstGeom prst="rect">
            <a:avLst/>
          </a:prstGeom>
        </p:spPr>
      </p:pic>
      <p:pic>
        <p:nvPicPr>
          <p:cNvPr id="5" name="Picture 4" descr="Mobile-banking-300x177.jpg"/>
          <p:cNvPicPr>
            <a:picLocks noChangeAspect="1"/>
          </p:cNvPicPr>
          <p:nvPr/>
        </p:nvPicPr>
        <p:blipFill>
          <a:blip r:embed="rId4"/>
          <a:stretch>
            <a:fillRect/>
          </a:stretch>
        </p:blipFill>
        <p:spPr>
          <a:xfrm>
            <a:off x="6324600" y="381000"/>
            <a:ext cx="4572000" cy="2697480"/>
          </a:xfrm>
          <a:prstGeom prst="rect">
            <a:avLst/>
          </a:prstGeom>
        </p:spPr>
      </p:pic>
      <p:pic>
        <p:nvPicPr>
          <p:cNvPr id="7" name="Picture 6" descr="beton.jpg"/>
          <p:cNvPicPr>
            <a:picLocks noChangeAspect="1"/>
          </p:cNvPicPr>
          <p:nvPr/>
        </p:nvPicPr>
        <p:blipFill>
          <a:blip r:embed="rId5"/>
          <a:stretch>
            <a:fillRect/>
          </a:stretch>
        </p:blipFill>
        <p:spPr>
          <a:xfrm>
            <a:off x="5334000" y="3143728"/>
            <a:ext cx="6400800" cy="2121408"/>
          </a:xfrm>
          <a:prstGeom prst="rect">
            <a:avLst/>
          </a:prstGeom>
        </p:spPr>
      </p:pic>
      <p:pic>
        <p:nvPicPr>
          <p:cNvPr id="10" name="Picture 9" descr="atm-booth_thereport24.jpg"/>
          <p:cNvPicPr>
            <a:picLocks noChangeAspect="1"/>
          </p:cNvPicPr>
          <p:nvPr/>
        </p:nvPicPr>
        <p:blipFill>
          <a:blip r:embed="rId6"/>
          <a:stretch>
            <a:fillRect/>
          </a:stretch>
        </p:blipFill>
        <p:spPr>
          <a:xfrm>
            <a:off x="609600" y="2971800"/>
            <a:ext cx="3886200" cy="2515077"/>
          </a:xfrm>
          <a:prstGeom prst="rect">
            <a:avLst/>
          </a:prstGeom>
        </p:spPr>
      </p:pic>
      <p:sp>
        <p:nvSpPr>
          <p:cNvPr id="8" name="TextBox 7"/>
          <p:cNvSpPr txBox="1"/>
          <p:nvPr/>
        </p:nvSpPr>
        <p:spPr>
          <a:xfrm>
            <a:off x="838200" y="5638800"/>
            <a:ext cx="10515600" cy="1077218"/>
          </a:xfrm>
          <a:prstGeom prst="rect">
            <a:avLst/>
          </a:prstGeom>
          <a:noFill/>
        </p:spPr>
        <p:txBody>
          <a:bodyPr wrap="square" rtlCol="0">
            <a:spAutoFit/>
          </a:bodyPr>
          <a:lstStyle/>
          <a:p>
            <a:r>
              <a:rPr lang="bn-BD" sz="3200" dirty="0">
                <a:latin typeface="NikoshBAN" pitchFamily="2" charset="0"/>
                <a:cs typeface="NikoshBAN" pitchFamily="2" charset="0"/>
              </a:rPr>
              <a:t>যে সকল ইলেকট্রনিক ডিভাইস ব্যবহার করে ব্যাংকিং লেনদেন সম্পন্ন করা হয় তাকে ইলেকট্রনিক ব্যাংকিং পণ্য বলে। </a:t>
            </a:r>
            <a:endParaRPr lang="en-US" sz="3200" dirty="0">
              <a:latin typeface="NikoshBAN" pitchFamily="2" charset="0"/>
              <a:cs typeface="NikoshBAN"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ppt_x</p:attrName>
                                        </p:attrNameLst>
                                      </p:cBhvr>
                                      <p:tavLst>
                                        <p:tav tm="0">
                                          <p:val>
                                            <p:strVal val="#ppt_x-.2"/>
                                          </p:val>
                                        </p:tav>
                                        <p:tav tm="100000">
                                          <p:val>
                                            <p:strVal val="#ppt_x"/>
                                          </p:val>
                                        </p:tav>
                                      </p:tavLst>
                                    </p:anim>
                                    <p:anim calcmode="lin" valueType="num">
                                      <p:cBhvr>
                                        <p:cTn id="1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1+#ppt_w/2"/>
                                          </p:val>
                                        </p:tav>
                                        <p:tav tm="100000">
                                          <p:val>
                                            <p:strVal val="#ppt_x"/>
                                          </p:val>
                                        </p:tav>
                                      </p:tavLst>
                                    </p:anim>
                                    <p:anim calcmode="lin" valueType="num">
                                      <p:cBhvr additive="base">
                                        <p:cTn id="3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09800" y="1447800"/>
            <a:ext cx="77724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solidFill>
                  <a:srgbClr val="FF0000"/>
                </a:solidFill>
              </a:rPr>
              <a:t>পাঠ পর্যালোচনা</a:t>
            </a:r>
            <a:r>
              <a:rPr lang="bn-BD" sz="7200" dirty="0" smtClean="0">
                <a:solidFill>
                  <a:srgbClr val="FF0000"/>
                </a:solidFill>
              </a:rPr>
              <a:t> </a:t>
            </a:r>
            <a:endParaRPr lang="en-US" sz="7200" dirty="0">
              <a:solidFill>
                <a:srgbClr val="FF0000"/>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752600" y="3276600"/>
            <a:ext cx="8839200" cy="2643553"/>
          </a:xfrm>
          <a:prstGeom prst="cloudCallout">
            <a:avLst>
              <a:gd name="adj1" fmla="val -14149"/>
              <a:gd name="adj2" fmla="val -32979"/>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71600" y="533400"/>
            <a:ext cx="2438400" cy="990600"/>
            <a:chOff x="1371600" y="533400"/>
            <a:chExt cx="2438400" cy="990600"/>
          </a:xfrm>
        </p:grpSpPr>
        <p:sp>
          <p:nvSpPr>
            <p:cNvPr id="5" name="Rounded Rectangular Callout 4"/>
            <p:cNvSpPr/>
            <p:nvPr/>
          </p:nvSpPr>
          <p:spPr>
            <a:xfrm>
              <a:off x="1371600" y="533400"/>
              <a:ext cx="2438400" cy="990600"/>
            </a:xfrm>
            <a:prstGeom prst="wedgeRoundRectCallout">
              <a:avLst>
                <a:gd name="adj1" fmla="val 36603"/>
                <a:gd name="adj2" fmla="val 138449"/>
                <a:gd name="adj3" fmla="val 16667"/>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685800"/>
              <a:ext cx="2095500" cy="707886"/>
            </a:xfrm>
            <a:prstGeom prst="rect">
              <a:avLst/>
            </a:prstGeom>
            <a:noFill/>
          </p:spPr>
          <p:txBody>
            <a:bodyPr wrap="square" rtlCol="0">
              <a:spAutoFit/>
            </a:bodyPr>
            <a:lstStyle/>
            <a:p>
              <a:pPr algn="ctr"/>
              <a:r>
                <a:rPr lang="bn-BD" sz="4000" b="1" dirty="0">
                  <a:latin typeface="NikoshBAN" pitchFamily="2" charset="0"/>
                  <a:cs typeface="NikoshBAN" pitchFamily="2" charset="0"/>
                </a:rPr>
                <a:t>একক কাজ</a:t>
              </a:r>
              <a:endParaRPr lang="en-US" sz="4000" b="1" dirty="0">
                <a:latin typeface="NikoshBAN" pitchFamily="2" charset="0"/>
                <a:cs typeface="NikoshBAN" pitchFamily="2" charset="0"/>
              </a:endParaRPr>
            </a:p>
          </p:txBody>
        </p:sp>
      </p:grpSp>
      <p:grpSp>
        <p:nvGrpSpPr>
          <p:cNvPr id="12" name="Group 11"/>
          <p:cNvGrpSpPr/>
          <p:nvPr/>
        </p:nvGrpSpPr>
        <p:grpSpPr>
          <a:xfrm>
            <a:off x="8763000" y="480349"/>
            <a:ext cx="1752600" cy="1524000"/>
            <a:chOff x="8763000" y="480349"/>
            <a:chExt cx="1752600" cy="1524000"/>
          </a:xfrm>
        </p:grpSpPr>
        <p:sp>
          <p:nvSpPr>
            <p:cNvPr id="7" name="Oval 6"/>
            <p:cNvSpPr/>
            <p:nvPr/>
          </p:nvSpPr>
          <p:spPr>
            <a:xfrm>
              <a:off x="8763000" y="480349"/>
              <a:ext cx="1752600" cy="1524000"/>
            </a:xfrm>
            <a:prstGeom prst="ellipse">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915400" y="685800"/>
              <a:ext cx="1341699" cy="1077218"/>
            </a:xfrm>
            <a:prstGeom prst="rect">
              <a:avLst/>
            </a:prstGeom>
            <a:noFill/>
          </p:spPr>
          <p:txBody>
            <a:bodyPr wrap="square" rtlCol="0">
              <a:spAutoFit/>
            </a:bodyPr>
            <a:lstStyle/>
            <a:p>
              <a:pPr algn="ctr"/>
              <a:r>
                <a:rPr lang="bn-BD" sz="3200" b="1" dirty="0">
                  <a:latin typeface="NikoshBAN" pitchFamily="2" charset="0"/>
                  <a:cs typeface="NikoshBAN" pitchFamily="2" charset="0"/>
                </a:rPr>
                <a:t>সময়</a:t>
              </a:r>
            </a:p>
            <a:p>
              <a:pPr algn="ctr"/>
              <a:r>
                <a:rPr lang="bn-BD" sz="3200" b="1" dirty="0">
                  <a:latin typeface="NikoshBAN" pitchFamily="2" charset="0"/>
                  <a:cs typeface="NikoshBAN" pitchFamily="2" charset="0"/>
                </a:rPr>
                <a:t>৩ মিনিট </a:t>
              </a:r>
              <a:endParaRPr lang="en-US" sz="3200" b="1" dirty="0">
                <a:latin typeface="NikoshBAN" pitchFamily="2" charset="0"/>
                <a:cs typeface="NikoshBAN" pitchFamily="2" charset="0"/>
              </a:endParaRPr>
            </a:p>
          </p:txBody>
        </p:sp>
      </p:grpSp>
      <p:sp>
        <p:nvSpPr>
          <p:cNvPr id="4" name="TextBox 3"/>
          <p:cNvSpPr txBox="1"/>
          <p:nvPr/>
        </p:nvSpPr>
        <p:spPr>
          <a:xfrm>
            <a:off x="2743200" y="4114800"/>
            <a:ext cx="7010400" cy="707886"/>
          </a:xfrm>
          <a:prstGeom prst="rect">
            <a:avLst/>
          </a:prstGeom>
          <a:noFill/>
        </p:spPr>
        <p:txBody>
          <a:bodyPr wrap="square" rtlCol="0">
            <a:spAutoFit/>
          </a:bodyPr>
          <a:lstStyle/>
          <a:p>
            <a:r>
              <a:rPr lang="bn-BD" sz="4000" b="1" dirty="0">
                <a:latin typeface="NikoshBAN" pitchFamily="2" charset="0"/>
                <a:cs typeface="NikoshBAN" pitchFamily="2" charset="0"/>
              </a:rPr>
              <a:t>১। ইলেকট্রনিক ব্যাংকিং পণ্য কাকে বলে ?  </a:t>
            </a:r>
            <a:endParaRPr lang="en-US" sz="4000" b="1" dirty="0">
              <a:latin typeface="NikoshBAN" pitchFamily="2" charset="0"/>
              <a:cs typeface="NikoshBAN" pitchFamily="2" charset="0"/>
            </a:endParaRPr>
          </a:p>
        </p:txBody>
      </p:sp>
      <p:sp>
        <p:nvSpPr>
          <p:cNvPr id="6" name="Rectangle 5">
            <a:extLst>
              <a:ext uri="{FF2B5EF4-FFF2-40B4-BE49-F238E27FC236}">
                <a16:creationId xmlns:a16="http://schemas.microsoft.com/office/drawing/2014/main" xmlns="" id="{D6BDA9F3-C3E1-4B81-8549-00E55AD02EC6}"/>
              </a:ext>
            </a:extLst>
          </p:cNvPr>
          <p:cNvSpPr/>
          <p:nvPr/>
        </p:nvSpPr>
        <p:spPr>
          <a:xfrm>
            <a:off x="5181600" y="381000"/>
            <a:ext cx="2133600" cy="21336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68E8F5CB-C046-4D3F-A11C-92281F74261E}"/>
              </a:ext>
            </a:extLst>
          </p:cNvPr>
          <p:cNvGraphicFramePr/>
          <p:nvPr>
            <p:extLst>
              <p:ext uri="{D42A27DB-BD31-4B8C-83A1-F6EECF244321}">
                <p14:modId xmlns:p14="http://schemas.microsoft.com/office/powerpoint/2010/main" xmlns="" val="2151993257"/>
              </p:ext>
            </p:extLst>
          </p:nvPr>
        </p:nvGraphicFramePr>
        <p:xfrm>
          <a:off x="609600" y="152400"/>
          <a:ext cx="11125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xmlns=""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graphicEl>
                                              <a:dgm id="{63749ADC-510F-408D-AC82-A0DA18E4C1EA}"/>
                                            </p:graphicEl>
                                          </p:spTgt>
                                        </p:tgtEl>
                                        <p:attrNameLst>
                                          <p:attrName>style.visibility</p:attrName>
                                        </p:attrNameLst>
                                      </p:cBhvr>
                                      <p:to>
                                        <p:strVal val="visible"/>
                                      </p:to>
                                    </p:set>
                                    <p:animEffect transition="in" filter="circle(in)">
                                      <p:cBhvr>
                                        <p:cTn id="7" dur="1000"/>
                                        <p:tgtEl>
                                          <p:spTgt spid="2">
                                            <p:graphicEl>
                                              <a:dgm id="{63749ADC-510F-408D-AC82-A0DA18E4C1EA}"/>
                                            </p:graphicEl>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2">
                                            <p:graphicEl>
                                              <a:dgm id="{7FD7CBA5-F39F-49DB-89BC-28D504C20438}"/>
                                            </p:graphicEl>
                                          </p:spTgt>
                                        </p:tgtEl>
                                        <p:attrNameLst>
                                          <p:attrName>style.visibility</p:attrName>
                                        </p:attrNameLst>
                                      </p:cBhvr>
                                      <p:to>
                                        <p:strVal val="visible"/>
                                      </p:to>
                                    </p:set>
                                    <p:animEffect transition="in" filter="circle(in)">
                                      <p:cBhvr>
                                        <p:cTn id="11" dur="1000"/>
                                        <p:tgtEl>
                                          <p:spTgt spid="2">
                                            <p:graphicEl>
                                              <a:dgm id="{7FD7CBA5-F39F-49DB-89BC-28D504C20438}"/>
                                            </p:graphicEl>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2">
                                            <p:graphicEl>
                                              <a:dgm id="{0E27F3D8-E86A-41DD-AF18-894812036D07}"/>
                                            </p:graphicEl>
                                          </p:spTgt>
                                        </p:tgtEl>
                                        <p:attrNameLst>
                                          <p:attrName>style.visibility</p:attrName>
                                        </p:attrNameLst>
                                      </p:cBhvr>
                                      <p:to>
                                        <p:strVal val="visible"/>
                                      </p:to>
                                    </p:set>
                                    <p:animEffect transition="in" filter="circle(in)">
                                      <p:cBhvr>
                                        <p:cTn id="15" dur="1000"/>
                                        <p:tgtEl>
                                          <p:spTgt spid="2">
                                            <p:graphicEl>
                                              <a:dgm id="{0E27F3D8-E86A-41DD-AF18-894812036D07}"/>
                                            </p:graphicEl>
                                          </p:spTgt>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2">
                                            <p:graphicEl>
                                              <a:dgm id="{F6FAE96C-0FCD-43F4-8620-F00DCCB714AB}"/>
                                            </p:graphicEl>
                                          </p:spTgt>
                                        </p:tgtEl>
                                        <p:attrNameLst>
                                          <p:attrName>style.visibility</p:attrName>
                                        </p:attrNameLst>
                                      </p:cBhvr>
                                      <p:to>
                                        <p:strVal val="visible"/>
                                      </p:to>
                                    </p:set>
                                    <p:animEffect transition="in" filter="circle(in)">
                                      <p:cBhvr>
                                        <p:cTn id="19" dur="1000"/>
                                        <p:tgtEl>
                                          <p:spTgt spid="2">
                                            <p:graphicEl>
                                              <a:dgm id="{F6FAE96C-0FCD-43F4-8620-F00DCCB714AB}"/>
                                            </p:graphic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2">
                                            <p:graphicEl>
                                              <a:dgm id="{37CF39A9-EB45-4F5A-86A7-5764672A062A}"/>
                                            </p:graphicEl>
                                          </p:spTgt>
                                        </p:tgtEl>
                                        <p:attrNameLst>
                                          <p:attrName>style.visibility</p:attrName>
                                        </p:attrNameLst>
                                      </p:cBhvr>
                                      <p:to>
                                        <p:strVal val="visible"/>
                                      </p:to>
                                    </p:set>
                                    <p:animEffect transition="in" filter="circle(in)">
                                      <p:cBhvr>
                                        <p:cTn id="23" dur="1000"/>
                                        <p:tgtEl>
                                          <p:spTgt spid="2">
                                            <p:graphicEl>
                                              <a:dgm id="{37CF39A9-EB45-4F5A-86A7-5764672A062A}"/>
                                            </p:graphicEl>
                                          </p:spTgt>
                                        </p:tgtEl>
                                      </p:cBhvr>
                                    </p:animEffect>
                                  </p:childTnLst>
                                </p:cTn>
                              </p:par>
                            </p:childTnLst>
                          </p:cTn>
                        </p:par>
                        <p:par>
                          <p:cTn id="24" fill="hold">
                            <p:stCondLst>
                              <p:cond delay="5000"/>
                            </p:stCondLst>
                            <p:childTnLst>
                              <p:par>
                                <p:cTn id="25" presetID="6" presetClass="entr" presetSubtype="16" fill="hold" grpId="0" nodeType="afterEffect">
                                  <p:stCondLst>
                                    <p:cond delay="0"/>
                                  </p:stCondLst>
                                  <p:childTnLst>
                                    <p:set>
                                      <p:cBhvr>
                                        <p:cTn id="26" dur="1" fill="hold">
                                          <p:stCondLst>
                                            <p:cond delay="0"/>
                                          </p:stCondLst>
                                        </p:cTn>
                                        <p:tgtEl>
                                          <p:spTgt spid="2">
                                            <p:graphicEl>
                                              <a:dgm id="{E8B4BCCC-5D6E-40EA-852E-559C7B783F24}"/>
                                            </p:graphicEl>
                                          </p:spTgt>
                                        </p:tgtEl>
                                        <p:attrNameLst>
                                          <p:attrName>style.visibility</p:attrName>
                                        </p:attrNameLst>
                                      </p:cBhvr>
                                      <p:to>
                                        <p:strVal val="visible"/>
                                      </p:to>
                                    </p:set>
                                    <p:animEffect transition="in" filter="circle(in)">
                                      <p:cBhvr>
                                        <p:cTn id="27" dur="1000"/>
                                        <p:tgtEl>
                                          <p:spTgt spid="2">
                                            <p:graphicEl>
                                              <a:dgm id="{E8B4BCCC-5D6E-40EA-852E-559C7B783F24}"/>
                                            </p:graphic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2">
                                            <p:graphicEl>
                                              <a:dgm id="{5B71D221-A589-443F-A65C-93E3D02738A6}"/>
                                            </p:graphicEl>
                                          </p:spTgt>
                                        </p:tgtEl>
                                        <p:attrNameLst>
                                          <p:attrName>style.visibility</p:attrName>
                                        </p:attrNameLst>
                                      </p:cBhvr>
                                      <p:to>
                                        <p:strVal val="visible"/>
                                      </p:to>
                                    </p:set>
                                    <p:animEffect transition="in" filter="circle(in)">
                                      <p:cBhvr>
                                        <p:cTn id="31" dur="1000"/>
                                        <p:tgtEl>
                                          <p:spTgt spid="2">
                                            <p:graphicEl>
                                              <a:dgm id="{5B71D221-A589-443F-A65C-93E3D02738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1913</TotalTime>
  <Words>455</Words>
  <Application>Microsoft Office PowerPoint</Application>
  <PresentationFormat>Custom</PresentationFormat>
  <Paragraphs>83</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Faruk</dc:creator>
  <cp:lastModifiedBy>Monir</cp:lastModifiedBy>
  <cp:revision>284</cp:revision>
  <dcterms:created xsi:type="dcterms:W3CDTF">2006-08-16T00:00:00Z</dcterms:created>
  <dcterms:modified xsi:type="dcterms:W3CDTF">2021-02-05T13:36:45Z</dcterms:modified>
</cp:coreProperties>
</file>