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308" r:id="rId3"/>
    <p:sldId id="256" r:id="rId4"/>
    <p:sldId id="257" r:id="rId5"/>
    <p:sldId id="260" r:id="rId6"/>
    <p:sldId id="261" r:id="rId7"/>
    <p:sldId id="262" r:id="rId8"/>
    <p:sldId id="269" r:id="rId9"/>
    <p:sldId id="259" r:id="rId10"/>
    <p:sldId id="313" r:id="rId11"/>
    <p:sldId id="275" r:id="rId12"/>
    <p:sldId id="263" r:id="rId13"/>
    <p:sldId id="270" r:id="rId14"/>
    <p:sldId id="276" r:id="rId15"/>
    <p:sldId id="264" r:id="rId16"/>
    <p:sldId id="271" r:id="rId17"/>
    <p:sldId id="277" r:id="rId18"/>
    <p:sldId id="266" r:id="rId19"/>
    <p:sldId id="278" r:id="rId20"/>
    <p:sldId id="282" r:id="rId21"/>
    <p:sldId id="279" r:id="rId22"/>
    <p:sldId id="309" r:id="rId23"/>
    <p:sldId id="310" r:id="rId24"/>
    <p:sldId id="311" r:id="rId25"/>
    <p:sldId id="312" r:id="rId26"/>
    <p:sldId id="283" r:id="rId27"/>
    <p:sldId id="280" r:id="rId28"/>
    <p:sldId id="284"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272" r:id="rId52"/>
    <p:sldId id="273" r:id="rId53"/>
    <p:sldId id="306" r:id="rId54"/>
    <p:sldId id="30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BD06E-1C9E-4F35-9E32-6918603A6DE1}" type="datetimeFigureOut">
              <a:rPr lang="en-US" smtClean="0"/>
              <a:pPr/>
              <a:t>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0E65D-C114-47EC-B362-2F1422E275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0E65D-C114-47EC-B362-2F1422E275C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imated-flower-image-0469.gif"/>
          <p:cNvPicPr>
            <a:picLocks noChangeAspect="1"/>
          </p:cNvPicPr>
          <p:nvPr/>
        </p:nvPicPr>
        <p:blipFill>
          <a:blip r:embed="rId2"/>
          <a:stretch>
            <a:fillRect/>
          </a:stretch>
        </p:blipFill>
        <p:spPr>
          <a:xfrm>
            <a:off x="2133600" y="1447800"/>
            <a:ext cx="4267200" cy="4437589"/>
          </a:xfrm>
          <a:prstGeom prst="rect">
            <a:avLst/>
          </a:prstGeom>
        </p:spPr>
      </p:pic>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76200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s-IN" sz="3600" b="1" dirty="0" smtClean="0"/>
              <a:t>এসো কঠিন পদার্থের কিছু  উল্লেখযোগ্য বৈশিষ্ট্য জেনে নেই</a:t>
            </a:r>
            <a:r>
              <a:rPr lang="en-US" sz="3600" b="1" dirty="0" smtClean="0"/>
              <a:t>:</a:t>
            </a:r>
            <a:endParaRPr lang="en-US" sz="3600" b="1" dirty="0"/>
          </a:p>
        </p:txBody>
      </p:sp>
      <p:sp>
        <p:nvSpPr>
          <p:cNvPr id="5" name="Rectangle 4"/>
          <p:cNvSpPr/>
          <p:nvPr/>
        </p:nvSpPr>
        <p:spPr>
          <a:xfrm>
            <a:off x="1295400" y="2286000"/>
            <a:ext cx="640080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bn-BD" sz="4800" b="1" dirty="0" smtClean="0">
                <a:solidFill>
                  <a:srgbClr val="FF0000"/>
                </a:solidFill>
              </a:rPr>
              <a:t>কঠিন পদার্থের বৈশিষ্ট্যঃ-</a:t>
            </a:r>
          </a:p>
          <a:p>
            <a:pPr marL="742950" indent="-742950"/>
            <a:r>
              <a:rPr lang="bn-BD" b="1" dirty="0" smtClean="0">
                <a:solidFill>
                  <a:srgbClr val="0070C0"/>
                </a:solidFill>
              </a:rPr>
              <a:t>১।</a:t>
            </a:r>
            <a:r>
              <a:rPr lang="as-IN" b="1" dirty="0" smtClean="0">
                <a:solidFill>
                  <a:srgbClr val="0070C0"/>
                </a:solidFill>
              </a:rPr>
              <a:t>নির্দিষ্ট</a:t>
            </a:r>
            <a:r>
              <a:rPr lang="bn-BD" b="1" dirty="0" smtClean="0">
                <a:solidFill>
                  <a:srgbClr val="0070C0"/>
                </a:solidFill>
              </a:rPr>
              <a:t> আকার ও আয়তন আছে।</a:t>
            </a:r>
          </a:p>
          <a:p>
            <a:pPr marL="742950" indent="-742950"/>
            <a:r>
              <a:rPr lang="bn-BD" b="1" dirty="0" smtClean="0">
                <a:solidFill>
                  <a:srgbClr val="0070C0"/>
                </a:solidFill>
              </a:rPr>
              <a:t>২। কম বেশি দৃঢ়তা আছে।</a:t>
            </a:r>
          </a:p>
          <a:p>
            <a:pPr marL="742950" indent="-742950"/>
            <a:r>
              <a:rPr lang="bn-BD" b="1" dirty="0" smtClean="0">
                <a:solidFill>
                  <a:srgbClr val="0070C0"/>
                </a:solidFill>
              </a:rPr>
              <a:t>৩। খুব সহজে আকার ও আয়তন পরিবর্তন হয়না।</a:t>
            </a:r>
          </a:p>
          <a:p>
            <a:pPr marL="742950" indent="-742950"/>
            <a:r>
              <a:rPr lang="bn-BD" b="1" dirty="0" smtClean="0">
                <a:solidFill>
                  <a:srgbClr val="0070C0"/>
                </a:solidFill>
              </a:rPr>
              <a:t>৪।</a:t>
            </a:r>
            <a:r>
              <a:rPr lang="as-IN" b="1" dirty="0" smtClean="0">
                <a:solidFill>
                  <a:srgbClr val="0070C0"/>
                </a:solidFill>
              </a:rPr>
              <a:t>কঠিন পদার্থের ওপর চাপ প্রয়োগ করলে এরা সংকুচিত হয় না</a:t>
            </a:r>
            <a:r>
              <a:rPr lang="en-US" b="1" dirty="0" smtClean="0">
                <a:solidFill>
                  <a:srgbClr val="0070C0"/>
                </a:solidFill>
              </a:rPr>
              <a:t> ।</a:t>
            </a:r>
            <a:endParaRPr lang="bn-BD" b="1" dirty="0" smtClean="0">
              <a:solidFill>
                <a:srgbClr val="0070C0"/>
              </a:solidFill>
            </a:endParaRPr>
          </a:p>
          <a:p>
            <a:pPr marL="742950" indent="-742950"/>
            <a:r>
              <a:rPr lang="bn-BD" b="1" dirty="0" smtClean="0">
                <a:solidFill>
                  <a:srgbClr val="0070C0"/>
                </a:solidFill>
              </a:rPr>
              <a:t>৫। অণু সমূহ পরস্পরের অতি সন্নিকটে থাকে।</a:t>
            </a:r>
            <a:r>
              <a:rPr lang="as-IN" b="1" dirty="0" smtClean="0">
                <a:solidFill>
                  <a:srgbClr val="0070C0"/>
                </a:solidFill>
              </a:rPr>
              <a:t>অর্থাৎ</a:t>
            </a:r>
            <a:r>
              <a:rPr lang="en-US" b="1" dirty="0" smtClean="0">
                <a:solidFill>
                  <a:srgbClr val="0070C0"/>
                </a:solidFill>
              </a:rPr>
              <a:t>,</a:t>
            </a:r>
            <a:r>
              <a:rPr lang="as-IN" b="1" dirty="0" smtClean="0">
                <a:solidFill>
                  <a:srgbClr val="0070C0"/>
                </a:solidFill>
              </a:rPr>
              <a:t> এদের কণাগুলোর মধ্যে</a:t>
            </a:r>
            <a:r>
              <a:rPr lang="en-US" b="1" dirty="0" smtClean="0">
                <a:solidFill>
                  <a:srgbClr val="0070C0"/>
                </a:solidFill>
              </a:rPr>
              <a:t> </a:t>
            </a:r>
            <a:r>
              <a:rPr lang="as-IN" b="1" dirty="0" smtClean="0">
                <a:solidFill>
                  <a:srgbClr val="0070C0"/>
                </a:solidFill>
              </a:rPr>
              <a:t>মধ্যে আন্তঃআণবিক শক্তি বেশি থাকে </a:t>
            </a:r>
            <a:r>
              <a:rPr lang="en-US" b="1" dirty="0" smtClean="0">
                <a:solidFill>
                  <a:srgbClr val="0070C0"/>
                </a:solidFill>
              </a:rPr>
              <a:t>ও </a:t>
            </a:r>
            <a:r>
              <a:rPr lang="as-IN" b="1" dirty="0" smtClean="0">
                <a:solidFill>
                  <a:srgbClr val="0070C0"/>
                </a:solidFill>
              </a:rPr>
              <a:t>আন্তঃআণবিক দূরত্ব কম থাকে</a:t>
            </a:r>
            <a:r>
              <a:rPr lang="en-US" b="1" dirty="0" smtClean="0">
                <a:solidFill>
                  <a:srgbClr val="0070C0"/>
                </a:solidFill>
              </a:rPr>
              <a:t>।</a:t>
            </a:r>
          </a:p>
          <a:p>
            <a:pPr marL="742950" indent="-742950"/>
            <a:r>
              <a:rPr lang="en-US" b="1" dirty="0" smtClean="0">
                <a:solidFill>
                  <a:srgbClr val="0070C0"/>
                </a:solidFill>
              </a:rPr>
              <a:t>৬|</a:t>
            </a:r>
            <a:r>
              <a:rPr lang="as-IN" b="1" dirty="0" smtClean="0">
                <a:solidFill>
                  <a:srgbClr val="0070C0"/>
                </a:solidFill>
              </a:rPr>
              <a:t>তাপমাত্রা বাড়ালে এদের আয়তন খুবই কম পরিমাণ বৃদ্ধি পায়</a:t>
            </a:r>
            <a:r>
              <a:rPr lang="en-US" b="1" dirty="0" smtClean="0">
                <a:solidFill>
                  <a:srgbClr val="0070C0"/>
                </a:solidFill>
              </a:rPr>
              <a:t>।</a:t>
            </a:r>
          </a:p>
          <a:p>
            <a:pPr marL="742950" indent="-742950"/>
            <a:endParaRPr lang="bn-BD" b="1"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895"/>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3" name="Picture 2" descr="liquid-medicine-bottle.jpg"/>
          <p:cNvPicPr>
            <a:picLocks noChangeAspect="1"/>
          </p:cNvPicPr>
          <p:nvPr/>
        </p:nvPicPr>
        <p:blipFill>
          <a:blip r:embed="rId3"/>
          <a:stretch>
            <a:fillRect/>
          </a:stretch>
        </p:blipFill>
        <p:spPr>
          <a:xfrm>
            <a:off x="4495800" y="1219200"/>
            <a:ext cx="4371062" cy="5105400"/>
          </a:xfrm>
          <a:prstGeom prst="rect">
            <a:avLst/>
          </a:prstGeom>
          <a:ln>
            <a:noFill/>
          </a:ln>
          <a:effectLst>
            <a:softEdge rad="112500"/>
          </a:effectLst>
        </p:spPr>
      </p:pic>
      <p:pic>
        <p:nvPicPr>
          <p:cNvPr id="4" name="Picture 3" descr="liquid-medicine-bottle-28989419.jpg"/>
          <p:cNvPicPr>
            <a:picLocks noChangeAspect="1"/>
          </p:cNvPicPr>
          <p:nvPr/>
        </p:nvPicPr>
        <p:blipFill>
          <a:blip r:embed="rId4" cstate="print"/>
          <a:stretch>
            <a:fillRect/>
          </a:stretch>
        </p:blipFill>
        <p:spPr>
          <a:xfrm>
            <a:off x="228600" y="2133600"/>
            <a:ext cx="4343400" cy="3962399"/>
          </a:xfrm>
          <a:prstGeom prst="rect">
            <a:avLst/>
          </a:prstGeom>
          <a:ln>
            <a:noFill/>
          </a:ln>
          <a:effectLst>
            <a:softEdge rad="112500"/>
          </a:effectLst>
        </p:spPr>
      </p:pic>
      <p:sp>
        <p:nvSpPr>
          <p:cNvPr id="5" name="Oval 4"/>
          <p:cNvSpPr/>
          <p:nvPr/>
        </p:nvSpPr>
        <p:spPr>
          <a:xfrm>
            <a:off x="2667000" y="304800"/>
            <a:ext cx="4038600" cy="1066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b="1" dirty="0" smtClean="0">
                <a:solidFill>
                  <a:schemeClr val="tx1"/>
                </a:solidFill>
                <a:latin typeface="NikoshBAN" pitchFamily="2" charset="0"/>
                <a:cs typeface="NikoshBAN" pitchFamily="2" charset="0"/>
              </a:rPr>
              <a:t>তরল </a:t>
            </a:r>
            <a:r>
              <a:rPr lang="en-US" sz="3600" b="1" dirty="0" err="1" smtClean="0">
                <a:solidFill>
                  <a:schemeClr val="tx1"/>
                </a:solidFill>
                <a:latin typeface="NikoshBAN" pitchFamily="2" charset="0"/>
                <a:cs typeface="NikoshBAN" pitchFamily="2" charset="0"/>
              </a:rPr>
              <a:t>পদার্থ</a:t>
            </a:r>
            <a:r>
              <a:rPr lang="en-US" sz="3600" b="1" dirty="0" smtClean="0">
                <a:solidFill>
                  <a:schemeClr val="tx1"/>
                </a:solidFill>
                <a:latin typeface="NikoshBAN" pitchFamily="2" charset="0"/>
                <a:cs typeface="NikoshBAN" pitchFamily="2" charset="0"/>
              </a:rPr>
              <a:t> </a:t>
            </a:r>
            <a:endParaRPr lang="en-US" sz="3600" b="1" dirty="0">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ttle-blue-dish-washing-liquid-isolated-23562774.jpg"/>
          <p:cNvPicPr>
            <a:picLocks noGrp="1" noChangeAspect="1"/>
          </p:cNvPicPr>
          <p:nvPr>
            <p:ph idx="1"/>
          </p:nvPr>
        </p:nvPicPr>
        <p:blipFill>
          <a:blip r:embed="rId2"/>
          <a:stretch>
            <a:fillRect/>
          </a:stretch>
        </p:blipFill>
        <p:spPr>
          <a:xfrm>
            <a:off x="45299" y="1524000"/>
            <a:ext cx="4679101" cy="5257801"/>
          </a:xfrm>
        </p:spPr>
      </p:pic>
      <p:sp>
        <p:nvSpPr>
          <p:cNvPr id="8" name="Rectangle 7"/>
          <p:cNvSpPr/>
          <p:nvPr/>
        </p:nvSpPr>
        <p:spPr>
          <a:xfrm>
            <a:off x="-228600" y="0"/>
            <a:ext cx="93726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1" name="Group 30"/>
          <p:cNvGrpSpPr/>
          <p:nvPr/>
        </p:nvGrpSpPr>
        <p:grpSpPr>
          <a:xfrm>
            <a:off x="0" y="3276600"/>
            <a:ext cx="8991600" cy="3581400"/>
            <a:chOff x="152400" y="3276600"/>
            <a:chExt cx="8991600" cy="3581400"/>
          </a:xfrm>
          <a:solidFill>
            <a:srgbClr val="FF0000"/>
          </a:solidFill>
        </p:grpSpPr>
        <p:sp>
          <p:nvSpPr>
            <p:cNvPr id="9" name="Oval 8"/>
            <p:cNvSpPr/>
            <p:nvPr/>
          </p:nvSpPr>
          <p:spPr>
            <a:xfrm>
              <a:off x="1447800" y="46482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0" name="Oval 9"/>
            <p:cNvSpPr/>
            <p:nvPr/>
          </p:nvSpPr>
          <p:spPr>
            <a:xfrm>
              <a:off x="152400" y="46482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1" name="Oval 10"/>
            <p:cNvSpPr/>
            <p:nvPr/>
          </p:nvSpPr>
          <p:spPr>
            <a:xfrm>
              <a:off x="1524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2" name="Oval 11"/>
            <p:cNvSpPr/>
            <p:nvPr/>
          </p:nvSpPr>
          <p:spPr>
            <a:xfrm>
              <a:off x="14478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3" name="Oval 12"/>
            <p:cNvSpPr/>
            <p:nvPr/>
          </p:nvSpPr>
          <p:spPr>
            <a:xfrm>
              <a:off x="28194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4" name="Oval 13"/>
            <p:cNvSpPr/>
            <p:nvPr/>
          </p:nvSpPr>
          <p:spPr>
            <a:xfrm>
              <a:off x="41910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5" name="Oval 14"/>
            <p:cNvSpPr/>
            <p:nvPr/>
          </p:nvSpPr>
          <p:spPr>
            <a:xfrm>
              <a:off x="55626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6" name="Oval 15"/>
            <p:cNvSpPr/>
            <p:nvPr/>
          </p:nvSpPr>
          <p:spPr>
            <a:xfrm>
              <a:off x="69342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7" name="Oval 16"/>
            <p:cNvSpPr/>
            <p:nvPr/>
          </p:nvSpPr>
          <p:spPr>
            <a:xfrm>
              <a:off x="8229600" y="5943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8" name="Oval 17"/>
            <p:cNvSpPr/>
            <p:nvPr/>
          </p:nvSpPr>
          <p:spPr>
            <a:xfrm>
              <a:off x="2819400" y="46482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19" name="Oval 18"/>
            <p:cNvSpPr/>
            <p:nvPr/>
          </p:nvSpPr>
          <p:spPr>
            <a:xfrm>
              <a:off x="4191000" y="45720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0" name="Oval 19"/>
            <p:cNvSpPr/>
            <p:nvPr/>
          </p:nvSpPr>
          <p:spPr>
            <a:xfrm>
              <a:off x="5562600" y="46482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1" name="Oval 20"/>
            <p:cNvSpPr/>
            <p:nvPr/>
          </p:nvSpPr>
          <p:spPr>
            <a:xfrm>
              <a:off x="6934200" y="46482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2" name="Oval 21"/>
            <p:cNvSpPr/>
            <p:nvPr/>
          </p:nvSpPr>
          <p:spPr>
            <a:xfrm>
              <a:off x="8229600" y="47244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3" name="Oval 22"/>
            <p:cNvSpPr/>
            <p:nvPr/>
          </p:nvSpPr>
          <p:spPr>
            <a:xfrm>
              <a:off x="152400" y="33528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5" name="Oval 24"/>
            <p:cNvSpPr/>
            <p:nvPr/>
          </p:nvSpPr>
          <p:spPr>
            <a:xfrm>
              <a:off x="1447800" y="3276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6" name="Oval 25"/>
            <p:cNvSpPr/>
            <p:nvPr/>
          </p:nvSpPr>
          <p:spPr>
            <a:xfrm>
              <a:off x="2819400" y="3276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7" name="Oval 26"/>
            <p:cNvSpPr/>
            <p:nvPr/>
          </p:nvSpPr>
          <p:spPr>
            <a:xfrm>
              <a:off x="4191000" y="3276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8" name="Oval 27"/>
            <p:cNvSpPr/>
            <p:nvPr/>
          </p:nvSpPr>
          <p:spPr>
            <a:xfrm>
              <a:off x="5562600" y="32766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29" name="Oval 28"/>
            <p:cNvSpPr/>
            <p:nvPr/>
          </p:nvSpPr>
          <p:spPr>
            <a:xfrm>
              <a:off x="6934200" y="33528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30" name="Oval 29"/>
            <p:cNvSpPr/>
            <p:nvPr/>
          </p:nvSpPr>
          <p:spPr>
            <a:xfrm>
              <a:off x="8153400" y="3352800"/>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sp>
        <p:nvSpPr>
          <p:cNvPr id="33" name="Rounded Rectangle 32"/>
          <p:cNvSpPr/>
          <p:nvPr/>
        </p:nvSpPr>
        <p:spPr>
          <a:xfrm>
            <a:off x="152400" y="228600"/>
            <a:ext cx="8763000" cy="14478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B0F0"/>
                </a:solidFill>
                <a:latin typeface="NikoshBAN" pitchFamily="2" charset="0"/>
                <a:cs typeface="NikoshBAN" pitchFamily="2" charset="0"/>
              </a:rPr>
              <a:t>তরল</a:t>
            </a:r>
            <a:r>
              <a:rPr lang="bn-BD" sz="4400" b="1" dirty="0" smtClean="0">
                <a:solidFill>
                  <a:srgbClr val="00B0F0"/>
                </a:solidFill>
                <a:latin typeface="NikoshBAN" pitchFamily="2" charset="0"/>
                <a:cs typeface="NikoshBAN" pitchFamily="2" charset="0"/>
              </a:rPr>
              <a:t> পদার্থের অ</a:t>
            </a:r>
            <a:r>
              <a:rPr lang="en-US" sz="4400" b="1" dirty="0" err="1" smtClean="0">
                <a:solidFill>
                  <a:srgbClr val="00B0F0"/>
                </a:solidFill>
                <a:latin typeface="NikoshBAN" pitchFamily="2" charset="0"/>
                <a:cs typeface="NikoshBAN" pitchFamily="2" charset="0"/>
              </a:rPr>
              <a:t>ণু</a:t>
            </a:r>
            <a:r>
              <a:rPr lang="bn-BD" sz="4400" b="1" dirty="0" smtClean="0">
                <a:solidFill>
                  <a:srgbClr val="00B0F0"/>
                </a:solidFill>
                <a:latin typeface="NikoshBAN" pitchFamily="2" charset="0"/>
                <a:cs typeface="NikoshBAN" pitchFamily="2" charset="0"/>
              </a:rPr>
              <a:t> সমূহ </a:t>
            </a:r>
            <a:endParaRPr lang="en-US" sz="4400" b="1" dirty="0">
              <a:solidFill>
                <a:srgbClr val="00B0F0"/>
              </a:solidFill>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76200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s-IN" sz="3600" b="1" dirty="0" smtClean="0"/>
              <a:t>এসো </a:t>
            </a:r>
            <a:r>
              <a:rPr lang="en-US" sz="3600" b="1" dirty="0" err="1" smtClean="0"/>
              <a:t>তরল</a:t>
            </a:r>
            <a:r>
              <a:rPr lang="as-IN" sz="3600" b="1" dirty="0" smtClean="0"/>
              <a:t> পদার্থের কিছু  উল্লেখযোগ্য বৈশিষ্ট্য জেনে নেই</a:t>
            </a:r>
            <a:r>
              <a:rPr lang="en-US" sz="3600" b="1" dirty="0" smtClean="0"/>
              <a:t>:</a:t>
            </a:r>
            <a:endParaRPr lang="en-US" sz="3600" b="1" dirty="0"/>
          </a:p>
        </p:txBody>
      </p:sp>
      <p:sp>
        <p:nvSpPr>
          <p:cNvPr id="5" name="Rectangle 4"/>
          <p:cNvSpPr/>
          <p:nvPr/>
        </p:nvSpPr>
        <p:spPr>
          <a:xfrm>
            <a:off x="1295400" y="2286000"/>
            <a:ext cx="6400800"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800" b="1" dirty="0" err="1" smtClean="0">
                <a:solidFill>
                  <a:srgbClr val="FF0000"/>
                </a:solidFill>
              </a:rPr>
              <a:t>তরল</a:t>
            </a:r>
            <a:r>
              <a:rPr lang="bn-BD" sz="4800" b="1" dirty="0" smtClean="0">
                <a:solidFill>
                  <a:srgbClr val="FF0000"/>
                </a:solidFill>
              </a:rPr>
              <a:t> পদার্থের বৈশিষ্ট্যঃ-</a:t>
            </a:r>
          </a:p>
          <a:p>
            <a:pPr marL="742950" indent="-742950"/>
            <a:r>
              <a:rPr lang="bn-BD" b="1" dirty="0" smtClean="0">
                <a:solidFill>
                  <a:srgbClr val="002060"/>
                </a:solidFill>
              </a:rPr>
              <a:t>১।</a:t>
            </a:r>
            <a:r>
              <a:rPr lang="as-IN" b="1" dirty="0" smtClean="0">
                <a:solidFill>
                  <a:srgbClr val="002060"/>
                </a:solidFill>
              </a:rPr>
              <a:t>নির্দিষ্ট</a:t>
            </a:r>
            <a:r>
              <a:rPr lang="bn-BD" b="1" dirty="0" smtClean="0">
                <a:solidFill>
                  <a:srgbClr val="002060"/>
                </a:solidFill>
              </a:rPr>
              <a:t> আকার </a:t>
            </a:r>
            <a:r>
              <a:rPr lang="as-IN" b="1" dirty="0" smtClean="0">
                <a:solidFill>
                  <a:srgbClr val="002060"/>
                </a:solidFill>
              </a:rPr>
              <a:t>নেই</a:t>
            </a:r>
            <a:r>
              <a:rPr lang="en-US" b="1" dirty="0" smtClean="0">
                <a:solidFill>
                  <a:srgbClr val="002060"/>
                </a:solidFill>
              </a:rPr>
              <a:t>  </a:t>
            </a:r>
            <a:r>
              <a:rPr lang="as-IN" b="1" dirty="0" smtClean="0">
                <a:solidFill>
                  <a:srgbClr val="002060"/>
                </a:solidFill>
              </a:rPr>
              <a:t>কিন্তু</a:t>
            </a:r>
            <a:r>
              <a:rPr lang="en-US" b="1" dirty="0" smtClean="0">
                <a:solidFill>
                  <a:srgbClr val="002060"/>
                </a:solidFill>
              </a:rPr>
              <a:t> </a:t>
            </a:r>
            <a:r>
              <a:rPr lang="as-IN" b="1" dirty="0" smtClean="0">
                <a:solidFill>
                  <a:srgbClr val="002060"/>
                </a:solidFill>
              </a:rPr>
              <a:t>নির্দিষ্ট</a:t>
            </a:r>
            <a:r>
              <a:rPr lang="en-US" b="1" dirty="0" smtClean="0">
                <a:solidFill>
                  <a:srgbClr val="002060"/>
                </a:solidFill>
              </a:rPr>
              <a:t> </a:t>
            </a:r>
            <a:r>
              <a:rPr lang="as-IN" b="1" dirty="0" smtClean="0">
                <a:solidFill>
                  <a:srgbClr val="002060"/>
                </a:solidFill>
              </a:rPr>
              <a:t>আয়তন আছে</a:t>
            </a:r>
            <a:r>
              <a:rPr lang="bn-BD" b="1" dirty="0" smtClean="0">
                <a:solidFill>
                  <a:srgbClr val="002060"/>
                </a:solidFill>
              </a:rPr>
              <a:t>।</a:t>
            </a:r>
          </a:p>
          <a:p>
            <a:pPr marL="742950" indent="-742950"/>
            <a:r>
              <a:rPr lang="en-US" b="1" dirty="0" smtClean="0">
                <a:solidFill>
                  <a:srgbClr val="002060"/>
                </a:solidFill>
              </a:rPr>
              <a:t>২</a:t>
            </a:r>
            <a:r>
              <a:rPr lang="bn-BD" b="1" dirty="0" smtClean="0">
                <a:solidFill>
                  <a:srgbClr val="002060"/>
                </a:solidFill>
              </a:rPr>
              <a:t>। খুব সহজে আকার ও আয়তন পরিবর্তন হয়।</a:t>
            </a:r>
          </a:p>
          <a:p>
            <a:pPr marL="742950" indent="-742950"/>
            <a:r>
              <a:rPr lang="en-US" b="1" dirty="0" smtClean="0">
                <a:solidFill>
                  <a:srgbClr val="002060"/>
                </a:solidFill>
              </a:rPr>
              <a:t>৩</a:t>
            </a:r>
            <a:r>
              <a:rPr lang="bn-BD" b="1" dirty="0" smtClean="0">
                <a:solidFill>
                  <a:srgbClr val="002060"/>
                </a:solidFill>
              </a:rPr>
              <a:t>।</a:t>
            </a:r>
            <a:r>
              <a:rPr lang="en-US" b="1" dirty="0" err="1" smtClean="0">
                <a:solidFill>
                  <a:srgbClr val="002060"/>
                </a:solidFill>
              </a:rPr>
              <a:t>তরল</a:t>
            </a:r>
            <a:r>
              <a:rPr lang="as-IN" b="1" dirty="0" smtClean="0">
                <a:solidFill>
                  <a:srgbClr val="002060"/>
                </a:solidFill>
              </a:rPr>
              <a:t> পদার্থের ওপর চাপ প্রয়োগ করলে এরা সংকুচিত হয় না</a:t>
            </a:r>
            <a:r>
              <a:rPr lang="en-US" b="1" dirty="0" smtClean="0">
                <a:solidFill>
                  <a:srgbClr val="002060"/>
                </a:solidFill>
              </a:rPr>
              <a:t> ।</a:t>
            </a:r>
            <a:endParaRPr lang="bn-BD" b="1" dirty="0" smtClean="0">
              <a:solidFill>
                <a:srgbClr val="002060"/>
              </a:solidFill>
            </a:endParaRPr>
          </a:p>
          <a:p>
            <a:r>
              <a:rPr lang="en-US" b="1" dirty="0" smtClean="0">
                <a:solidFill>
                  <a:srgbClr val="002060"/>
                </a:solidFill>
              </a:rPr>
              <a:t>৪</a:t>
            </a:r>
            <a:r>
              <a:rPr lang="bn-BD" b="1" dirty="0" smtClean="0">
                <a:solidFill>
                  <a:srgbClr val="002060"/>
                </a:solidFill>
              </a:rPr>
              <a:t>। </a:t>
            </a:r>
            <a:r>
              <a:rPr lang="as-IN" b="1" dirty="0" smtClean="0">
                <a:solidFill>
                  <a:srgbClr val="002060"/>
                </a:solidFill>
              </a:rPr>
              <a:t>কঠিন পদার্থের তুলনায় এদের অ</a:t>
            </a:r>
            <a:r>
              <a:rPr lang="en-US" b="1" dirty="0" err="1" smtClean="0">
                <a:solidFill>
                  <a:srgbClr val="002060"/>
                </a:solidFill>
              </a:rPr>
              <a:t>ণু</a:t>
            </a:r>
            <a:r>
              <a:rPr lang="as-IN" b="1" dirty="0" smtClean="0">
                <a:solidFill>
                  <a:srgbClr val="002060"/>
                </a:solidFill>
              </a:rPr>
              <a:t> সমূহ পরস্পর কম নিকটে থাকে</a:t>
            </a:r>
            <a:r>
              <a:rPr lang="bn-BD" b="1" dirty="0" smtClean="0">
                <a:solidFill>
                  <a:srgbClr val="002060"/>
                </a:solidFill>
              </a:rPr>
              <a:t>।</a:t>
            </a:r>
            <a:r>
              <a:rPr lang="as-IN" b="1" dirty="0" smtClean="0">
                <a:solidFill>
                  <a:srgbClr val="002060"/>
                </a:solidFill>
              </a:rPr>
              <a:t>অর্থাৎ</a:t>
            </a:r>
            <a:r>
              <a:rPr lang="en-US" b="1" dirty="0" smtClean="0">
                <a:solidFill>
                  <a:srgbClr val="002060"/>
                </a:solidFill>
              </a:rPr>
              <a:t>,</a:t>
            </a:r>
            <a:r>
              <a:rPr lang="as-IN" b="1" dirty="0" smtClean="0">
                <a:solidFill>
                  <a:srgbClr val="002060"/>
                </a:solidFill>
              </a:rPr>
              <a:t> এদের কণাগুলোর মধ্যে</a:t>
            </a:r>
            <a:r>
              <a:rPr lang="en-US" b="1" dirty="0" smtClean="0">
                <a:solidFill>
                  <a:srgbClr val="002060"/>
                </a:solidFill>
              </a:rPr>
              <a:t> </a:t>
            </a:r>
            <a:r>
              <a:rPr lang="as-IN" b="1" dirty="0" smtClean="0">
                <a:solidFill>
                  <a:srgbClr val="002060"/>
                </a:solidFill>
              </a:rPr>
              <a:t>মধ্যে আন্তঃআণবিক শক্তি কঠিন এর চেয়ে কম হয় থাকে </a:t>
            </a:r>
            <a:r>
              <a:rPr lang="en-US" b="1" dirty="0" smtClean="0">
                <a:solidFill>
                  <a:srgbClr val="002060"/>
                </a:solidFill>
              </a:rPr>
              <a:t>ও </a:t>
            </a:r>
            <a:r>
              <a:rPr lang="as-IN" b="1" dirty="0" smtClean="0">
                <a:solidFill>
                  <a:srgbClr val="002060"/>
                </a:solidFill>
              </a:rPr>
              <a:t>আন্তঃআণবিক দূরত্ব কঠিন এর চেয়ে বেশি হয়</a:t>
            </a:r>
            <a:r>
              <a:rPr lang="en-US" b="1" dirty="0" smtClean="0">
                <a:solidFill>
                  <a:srgbClr val="002060"/>
                </a:solidFill>
              </a:rPr>
              <a:t>।</a:t>
            </a:r>
          </a:p>
          <a:p>
            <a:r>
              <a:rPr lang="en-US" b="1" dirty="0" smtClean="0">
                <a:solidFill>
                  <a:srgbClr val="002060"/>
                </a:solidFill>
              </a:rPr>
              <a:t>৫|</a:t>
            </a:r>
            <a:r>
              <a:rPr lang="as-IN" b="1" dirty="0" smtClean="0">
                <a:solidFill>
                  <a:srgbClr val="002060"/>
                </a:solidFill>
              </a:rPr>
              <a:t>তাপমাত্রা বাড়ালে এদের আয়তন কঠিন পদার্থের চেয়ে বেশি বাড়ে</a:t>
            </a:r>
          </a:p>
          <a:p>
            <a:r>
              <a:rPr lang="as-IN" dirty="0" smtClean="0"/>
              <a:t/>
            </a:r>
            <a:br>
              <a:rPr lang="as-IN" dirty="0" smtClean="0"/>
            </a:br>
            <a:endParaRPr lang="en-US" b="1" dirty="0" smtClean="0">
              <a:solidFill>
                <a:srgbClr val="0070C0"/>
              </a:solidFill>
            </a:endParaRPr>
          </a:p>
          <a:p>
            <a:pPr marL="742950" indent="-742950"/>
            <a:endParaRPr lang="bn-BD" b="1"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895"/>
          <a:stretch>
            <a:fillRect/>
          </a:stretch>
        </p:blipFill>
        <p:spPr>
          <a:xfrm>
            <a:off x="0" y="0"/>
            <a:ext cx="9144000" cy="6858000"/>
          </a:xfrm>
          <a:prstGeom prst="rect">
            <a:avLst/>
          </a:prstGeom>
        </p:spPr>
      </p:pic>
      <p:pic>
        <p:nvPicPr>
          <p:cNvPr id="3" name="Content Placeholder 7" descr="jhnm.jpg"/>
          <p:cNvPicPr>
            <a:picLocks noChangeAspect="1"/>
          </p:cNvPicPr>
          <p:nvPr/>
        </p:nvPicPr>
        <p:blipFill>
          <a:blip r:embed="rId3"/>
          <a:stretch>
            <a:fillRect/>
          </a:stretch>
        </p:blipFill>
        <p:spPr>
          <a:xfrm>
            <a:off x="4645358" y="1295400"/>
            <a:ext cx="4346242" cy="5334000"/>
          </a:xfrm>
          <a:prstGeom prst="rect">
            <a:avLst/>
          </a:prstGeom>
        </p:spPr>
      </p:pic>
      <p:pic>
        <p:nvPicPr>
          <p:cNvPr id="4" name="Picture 3" descr="fgd.jpg"/>
          <p:cNvPicPr>
            <a:picLocks noChangeAspect="1"/>
          </p:cNvPicPr>
          <p:nvPr/>
        </p:nvPicPr>
        <p:blipFill>
          <a:blip r:embed="rId4">
            <a:lum bright="-10000" contrast="30000"/>
          </a:blip>
          <a:stretch>
            <a:fillRect/>
          </a:stretch>
        </p:blipFill>
        <p:spPr>
          <a:xfrm>
            <a:off x="127686" y="1524000"/>
            <a:ext cx="4596714" cy="53340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304800" y="304800"/>
            <a:ext cx="8534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b="1" dirty="0" smtClean="0">
                <a:solidFill>
                  <a:srgbClr val="002060"/>
                </a:solidFill>
                <a:latin typeface="NikoshBAN" pitchFamily="2" charset="0"/>
                <a:cs typeface="NikoshBAN" pitchFamily="2" charset="0"/>
              </a:rPr>
              <a:t>গ্যাস</a:t>
            </a:r>
            <a:r>
              <a:rPr lang="en-US" sz="3600" b="1" dirty="0" smtClean="0">
                <a:solidFill>
                  <a:srgbClr val="002060"/>
                </a:solidFill>
                <a:latin typeface="NikoshBAN" pitchFamily="2" charset="0"/>
                <a:cs typeface="NikoshBAN" pitchFamily="2" charset="0"/>
              </a:rPr>
              <a:t>ী</a:t>
            </a:r>
            <a:r>
              <a:rPr lang="bn-BD" sz="3600" b="1" dirty="0" smtClean="0">
                <a:solidFill>
                  <a:srgbClr val="002060"/>
                </a:solidFill>
                <a:latin typeface="NikoshBAN" pitchFamily="2" charset="0"/>
                <a:cs typeface="NikoshBAN" pitchFamily="2" charset="0"/>
              </a:rPr>
              <a:t>য় পদার্থ </a:t>
            </a:r>
            <a:r>
              <a:rPr lang="en-US" sz="3600" b="1" dirty="0" smtClean="0">
                <a:solidFill>
                  <a:srgbClr val="002060"/>
                </a:solidFill>
                <a:latin typeface="NikoshBAN" pitchFamily="2" charset="0"/>
                <a:cs typeface="NikoshBAN" pitchFamily="2" charset="0"/>
              </a:rPr>
              <a:t> </a:t>
            </a:r>
            <a:endParaRPr lang="en-US" sz="3600" b="1" dirty="0">
              <a:solidFill>
                <a:srgbClr val="002060"/>
              </a:solidFill>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Autofit/>
          </a:bodyPr>
          <a:lstStyle/>
          <a:p>
            <a:pPr algn="ctr"/>
            <a:endParaRPr lang="en-US" sz="8800" dirty="0"/>
          </a:p>
        </p:txBody>
      </p:sp>
      <p:pic>
        <p:nvPicPr>
          <p:cNvPr id="8" name="Content Placeholder 7" descr="gbn.jpg"/>
          <p:cNvPicPr>
            <a:picLocks noGrp="1" noChangeAspect="1"/>
          </p:cNvPicPr>
          <p:nvPr>
            <p:ph idx="1"/>
          </p:nvPr>
        </p:nvPicPr>
        <p:blipFill>
          <a:blip r:embed="rId2"/>
          <a:stretch>
            <a:fillRect/>
          </a:stretch>
        </p:blipFill>
        <p:spPr>
          <a:xfrm>
            <a:off x="0" y="1524000"/>
            <a:ext cx="4495800" cy="5334000"/>
          </a:xfrm>
        </p:spPr>
      </p:pic>
      <p:pic>
        <p:nvPicPr>
          <p:cNvPr id="9" name="Picture 8" descr="rrrrrrr.jpg"/>
          <p:cNvPicPr>
            <a:picLocks noChangeAspect="1"/>
          </p:cNvPicPr>
          <p:nvPr/>
        </p:nvPicPr>
        <p:blipFill>
          <a:blip r:embed="rId3"/>
          <a:stretch>
            <a:fillRect/>
          </a:stretch>
        </p:blipFill>
        <p:spPr>
          <a:xfrm>
            <a:off x="4495800" y="1524000"/>
            <a:ext cx="4648200" cy="5334000"/>
          </a:xfrm>
          <a:prstGeom prst="rect">
            <a:avLst/>
          </a:prstGeom>
        </p:spPr>
      </p:pic>
      <p:sp>
        <p:nvSpPr>
          <p:cNvPr id="11" name="Rectangle 10"/>
          <p:cNvSpPr/>
          <p:nvPr/>
        </p:nvSpPr>
        <p:spPr>
          <a:xfrm>
            <a:off x="0" y="0"/>
            <a:ext cx="9144000" cy="68580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33600" y="37338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a:off x="76200" y="58674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a:off x="4114800" y="55626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Oval 17"/>
          <p:cNvSpPr/>
          <p:nvPr/>
        </p:nvSpPr>
        <p:spPr>
          <a:xfrm>
            <a:off x="8077200" y="58674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Oval 18"/>
          <p:cNvSpPr/>
          <p:nvPr/>
        </p:nvSpPr>
        <p:spPr>
          <a:xfrm>
            <a:off x="6248400" y="36576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Oval 19"/>
          <p:cNvSpPr/>
          <p:nvPr/>
        </p:nvSpPr>
        <p:spPr>
          <a:xfrm>
            <a:off x="8077200" y="19050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Oval 20"/>
          <p:cNvSpPr/>
          <p:nvPr/>
        </p:nvSpPr>
        <p:spPr>
          <a:xfrm>
            <a:off x="4038600" y="18288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Oval 21"/>
          <p:cNvSpPr/>
          <p:nvPr/>
        </p:nvSpPr>
        <p:spPr>
          <a:xfrm>
            <a:off x="152400" y="2133600"/>
            <a:ext cx="9906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Rectangle 14"/>
          <p:cNvSpPr/>
          <p:nvPr/>
        </p:nvSpPr>
        <p:spPr>
          <a:xfrm>
            <a:off x="0" y="0"/>
            <a:ext cx="9144000" cy="1219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70C0"/>
                </a:solidFill>
                <a:latin typeface="NikoshBAN" pitchFamily="2" charset="0"/>
                <a:cs typeface="NikoshBAN" pitchFamily="2" charset="0"/>
              </a:rPr>
              <a:t>গ্যাসীয়</a:t>
            </a:r>
            <a:r>
              <a:rPr lang="en-US" sz="4000" b="1" dirty="0" smtClean="0">
                <a:solidFill>
                  <a:srgbClr val="0070C0"/>
                </a:solidFill>
                <a:latin typeface="NikoshBAN" pitchFamily="2" charset="0"/>
                <a:cs typeface="NikoshBAN" pitchFamily="2" charset="0"/>
              </a:rPr>
              <a:t> </a:t>
            </a:r>
            <a:r>
              <a:rPr lang="bn-BD" sz="4000" b="1" dirty="0" smtClean="0">
                <a:solidFill>
                  <a:srgbClr val="0070C0"/>
                </a:solidFill>
                <a:latin typeface="NikoshBAN" pitchFamily="2" charset="0"/>
                <a:cs typeface="NikoshBAN" pitchFamily="2" charset="0"/>
              </a:rPr>
              <a:t>পদার্থের অ</a:t>
            </a:r>
            <a:r>
              <a:rPr lang="en-US" sz="4000" b="1" dirty="0" err="1" smtClean="0">
                <a:solidFill>
                  <a:srgbClr val="0070C0"/>
                </a:solidFill>
                <a:latin typeface="NikoshBAN" pitchFamily="2" charset="0"/>
                <a:cs typeface="NikoshBAN" pitchFamily="2" charset="0"/>
              </a:rPr>
              <a:t>ণু</a:t>
            </a:r>
            <a:r>
              <a:rPr lang="bn-BD" sz="4000" b="1" dirty="0" smtClean="0">
                <a:solidFill>
                  <a:srgbClr val="0070C0"/>
                </a:solidFill>
                <a:latin typeface="NikoshBAN" pitchFamily="2" charset="0"/>
                <a:cs typeface="NikoshBAN" pitchFamily="2" charset="0"/>
              </a:rPr>
              <a:t> সম</a:t>
            </a:r>
            <a:r>
              <a:rPr lang="en-US" sz="4000" b="1" dirty="0" smtClean="0">
                <a:solidFill>
                  <a:srgbClr val="0070C0"/>
                </a:solidFill>
                <a:latin typeface="NikoshBAN" pitchFamily="2" charset="0"/>
                <a:cs typeface="NikoshBAN" pitchFamily="2" charset="0"/>
              </a:rPr>
              <a:t>ূ</a:t>
            </a:r>
            <a:r>
              <a:rPr lang="bn-BD" sz="4000" b="1" dirty="0" smtClean="0">
                <a:solidFill>
                  <a:srgbClr val="0070C0"/>
                </a:solidFill>
                <a:latin typeface="NikoshBAN" pitchFamily="2" charset="0"/>
                <a:cs typeface="NikoshBAN" pitchFamily="2" charset="0"/>
              </a:rPr>
              <a:t>হ </a:t>
            </a:r>
            <a:endParaRPr lang="en-US" sz="4000" b="1" dirty="0">
              <a:solidFill>
                <a:srgbClr val="0070C0"/>
              </a:solidFill>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1"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to="" calcmode="lin" valueType="num">
                                      <p:cBhvr>
                                        <p:cTn id="52" dur="1" fill="hold"/>
                                        <p:tgtEl>
                                          <p:spTgt spid="21"/>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to="" calcmode="lin" valueType="num">
                                      <p:cBhvr>
                                        <p:cTn id="57" dur="1" fill="hold"/>
                                        <p:tgtEl>
                                          <p:spTgt spid="13"/>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fltVal val="0"/>
                                          </p:val>
                                        </p:tav>
                                        <p:tav tm="100000">
                                          <p:val>
                                            <p:strVal val="#ppt_w"/>
                                          </p:val>
                                        </p:tav>
                                      </p:tavLst>
                                    </p:anim>
                                    <p:anim calcmode="lin" valueType="num">
                                      <p:cBhvr>
                                        <p:cTn id="63" dur="1000" fill="hold"/>
                                        <p:tgtEl>
                                          <p:spTgt spid="22"/>
                                        </p:tgtEl>
                                        <p:attrNameLst>
                                          <p:attrName>ppt_h</p:attrName>
                                        </p:attrNameLst>
                                      </p:cBhvr>
                                      <p:tavLst>
                                        <p:tav tm="0">
                                          <p:val>
                                            <p:fltVal val="0"/>
                                          </p:val>
                                        </p:tav>
                                        <p:tav tm="100000">
                                          <p:val>
                                            <p:strVal val="#ppt_h"/>
                                          </p:val>
                                        </p:tav>
                                      </p:tavLst>
                                    </p:anim>
                                    <p:animEffect transition="in" filter="fade">
                                      <p:cBhvr>
                                        <p:cTn id="64" dur="1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edge">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P spid="16" grpId="0" animBg="1"/>
      <p:bldP spid="16" grpId="1"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76200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as-IN" sz="3600" b="1" dirty="0" smtClean="0"/>
              <a:t>এসো গ্যাসীয় পদার্থের কিছু  উল্লেখযোগ্য বৈশিষ্ট্য জেনে নেই</a:t>
            </a:r>
            <a:r>
              <a:rPr lang="en-US" sz="3600" b="1" dirty="0" smtClean="0"/>
              <a:t>:</a:t>
            </a:r>
            <a:endParaRPr lang="en-US" sz="3600" b="1" dirty="0"/>
          </a:p>
        </p:txBody>
      </p:sp>
      <p:sp>
        <p:nvSpPr>
          <p:cNvPr id="5" name="Rectangle 4"/>
          <p:cNvSpPr/>
          <p:nvPr/>
        </p:nvSpPr>
        <p:spPr>
          <a:xfrm>
            <a:off x="457200" y="1828800"/>
            <a:ext cx="8382000" cy="44935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n-US" sz="2000" dirty="0" smtClean="0">
              <a:solidFill>
                <a:srgbClr val="FF0000"/>
              </a:solidFill>
            </a:endParaRPr>
          </a:p>
          <a:p>
            <a:pPr algn="ctr"/>
            <a:r>
              <a:rPr lang="as-IN" sz="2800" b="1" dirty="0" smtClean="0">
                <a:solidFill>
                  <a:srgbClr val="FF0000"/>
                </a:solidFill>
              </a:rPr>
              <a:t>গ্যাসীয় </a:t>
            </a:r>
            <a:r>
              <a:rPr lang="bn-BD" sz="2800" b="1" dirty="0" smtClean="0">
                <a:solidFill>
                  <a:srgbClr val="FF0000"/>
                </a:solidFill>
              </a:rPr>
              <a:t>পদার্থের বৈশিষ্ট্যঃ-</a:t>
            </a:r>
            <a:endParaRPr lang="en-US" sz="2800" b="1" dirty="0" smtClean="0">
              <a:solidFill>
                <a:srgbClr val="FF0000"/>
              </a:solidFill>
            </a:endParaRPr>
          </a:p>
          <a:p>
            <a:pPr algn="ctr"/>
            <a:endParaRPr lang="bn-BD" sz="2800" b="1" dirty="0" smtClean="0">
              <a:solidFill>
                <a:srgbClr val="FF0000"/>
              </a:solidFill>
            </a:endParaRPr>
          </a:p>
          <a:p>
            <a:r>
              <a:rPr lang="bn-BD" b="1" dirty="0" smtClean="0">
                <a:solidFill>
                  <a:srgbClr val="002060"/>
                </a:solidFill>
              </a:rPr>
              <a:t>১। </a:t>
            </a:r>
            <a:r>
              <a:rPr lang="as-IN" b="1" dirty="0" smtClean="0">
                <a:solidFill>
                  <a:srgbClr val="002060"/>
                </a:solidFill>
              </a:rPr>
              <a:t>গ্যাসীয় পদার্থের নির্দিষ্ট আকার ও আয়তন নেই</a:t>
            </a:r>
            <a:r>
              <a:rPr lang="en-US" b="1" dirty="0" smtClean="0">
                <a:solidFill>
                  <a:srgbClr val="002060"/>
                </a:solidFill>
              </a:rPr>
              <a:t> |</a:t>
            </a:r>
            <a:endParaRPr lang="as-IN" b="1" dirty="0" smtClean="0">
              <a:solidFill>
                <a:srgbClr val="002060"/>
              </a:solidFill>
            </a:endParaRPr>
          </a:p>
          <a:p>
            <a:pPr marL="742950" indent="-742950"/>
            <a:r>
              <a:rPr lang="bn-BD" b="1" dirty="0" smtClean="0">
                <a:solidFill>
                  <a:srgbClr val="002060"/>
                </a:solidFill>
              </a:rPr>
              <a:t>২। যে পাত্রে রাখা হয় সেই পাত্রের আয়াতন ও আকার ধারন করে। </a:t>
            </a:r>
          </a:p>
          <a:p>
            <a:pPr marL="742950" indent="-742950"/>
            <a:r>
              <a:rPr lang="en-US" b="1" dirty="0" smtClean="0">
                <a:solidFill>
                  <a:srgbClr val="002060"/>
                </a:solidFill>
              </a:rPr>
              <a:t>৩</a:t>
            </a:r>
            <a:r>
              <a:rPr lang="bn-BD" b="1" dirty="0" smtClean="0">
                <a:solidFill>
                  <a:srgbClr val="002060"/>
                </a:solidFill>
              </a:rPr>
              <a:t>। </a:t>
            </a:r>
            <a:r>
              <a:rPr lang="as-IN" b="1" dirty="0" smtClean="0">
                <a:solidFill>
                  <a:srgbClr val="002060"/>
                </a:solidFill>
              </a:rPr>
              <a:t>এদের অণু সমূহের মধ্যে আন্তঃআণবিক আকর্ষণ নেই বললেই চলে</a:t>
            </a:r>
            <a:r>
              <a:rPr lang="en-US" b="1" dirty="0" smtClean="0">
                <a:solidFill>
                  <a:srgbClr val="002060"/>
                </a:solidFill>
              </a:rPr>
              <a:t> </a:t>
            </a:r>
            <a:r>
              <a:rPr lang="as-IN" b="1" dirty="0" smtClean="0">
                <a:solidFill>
                  <a:srgbClr val="002060"/>
                </a:solidFill>
              </a:rPr>
              <a:t>এবং কণাগুলোর মধ্যবর্তী</a:t>
            </a:r>
            <a:r>
              <a:rPr lang="en-US" b="1" dirty="0" smtClean="0">
                <a:solidFill>
                  <a:srgbClr val="002060"/>
                </a:solidFill>
              </a:rPr>
              <a:t>(</a:t>
            </a:r>
            <a:r>
              <a:rPr lang="as-IN" b="1" dirty="0" smtClean="0">
                <a:solidFill>
                  <a:srgbClr val="002060"/>
                </a:solidFill>
              </a:rPr>
              <a:t>আন্তঃআণবিক</a:t>
            </a:r>
            <a:r>
              <a:rPr lang="en-US" b="1" dirty="0" smtClean="0">
                <a:solidFill>
                  <a:srgbClr val="002060"/>
                </a:solidFill>
              </a:rPr>
              <a:t>)</a:t>
            </a:r>
            <a:r>
              <a:rPr lang="as-IN" b="1" dirty="0" smtClean="0">
                <a:solidFill>
                  <a:srgbClr val="002060"/>
                </a:solidFill>
              </a:rPr>
              <a:t> দূরত্ব সবচেয়ে বেশি থাকে</a:t>
            </a:r>
            <a:r>
              <a:rPr lang="en-US" b="1" dirty="0" smtClean="0">
                <a:solidFill>
                  <a:srgbClr val="002060"/>
                </a:solidFill>
              </a:rPr>
              <a:t>।</a:t>
            </a:r>
            <a:endParaRPr lang="bn-BD" b="1" dirty="0" smtClean="0">
              <a:solidFill>
                <a:srgbClr val="002060"/>
              </a:solidFill>
            </a:endParaRPr>
          </a:p>
          <a:p>
            <a:pPr marL="742950" indent="-742950"/>
            <a:r>
              <a:rPr lang="en-US" b="1" dirty="0" smtClean="0">
                <a:solidFill>
                  <a:srgbClr val="002060"/>
                </a:solidFill>
              </a:rPr>
              <a:t>৪</a:t>
            </a:r>
            <a:r>
              <a:rPr lang="bn-BD" b="1" dirty="0" smtClean="0">
                <a:solidFill>
                  <a:srgbClr val="002060"/>
                </a:solidFill>
              </a:rPr>
              <a:t>। অণু সমূহ মুক্ত ভাবে চলাচল করতে পারে।</a:t>
            </a:r>
            <a:endParaRPr lang="en-US" b="1" dirty="0" smtClean="0">
              <a:solidFill>
                <a:srgbClr val="002060"/>
              </a:solidFill>
            </a:endParaRPr>
          </a:p>
          <a:p>
            <a:pPr marL="742950" indent="-742950"/>
            <a:r>
              <a:rPr lang="en-US" b="1" dirty="0" smtClean="0">
                <a:solidFill>
                  <a:srgbClr val="002060"/>
                </a:solidFill>
              </a:rPr>
              <a:t>৫|</a:t>
            </a:r>
            <a:r>
              <a:rPr lang="as-IN" b="1" dirty="0" smtClean="0">
                <a:solidFill>
                  <a:srgbClr val="002060"/>
                </a:solidFill>
              </a:rPr>
              <a:t> চাপ প্রয়োগ করলে গ্যাসীয় পদার্থের আয়তন অনেক কমে যায়</a:t>
            </a:r>
            <a:r>
              <a:rPr lang="en-US" b="1" dirty="0" smtClean="0">
                <a:solidFill>
                  <a:srgbClr val="002060"/>
                </a:solidFill>
              </a:rPr>
              <a:t> ।</a:t>
            </a:r>
          </a:p>
          <a:p>
            <a:pPr marL="742950" indent="-742950"/>
            <a:r>
              <a:rPr lang="en-US" b="1" dirty="0" smtClean="0">
                <a:solidFill>
                  <a:srgbClr val="002060"/>
                </a:solidFill>
              </a:rPr>
              <a:t>৬|</a:t>
            </a:r>
            <a:r>
              <a:rPr lang="as-IN" b="1" dirty="0" smtClean="0">
                <a:solidFill>
                  <a:srgbClr val="002060"/>
                </a:solidFill>
              </a:rPr>
              <a:t> তাপ প্রয়োগ করলে  গ্যাসীয় পদার্থের আয়তন অনেক বেড়ে যায়</a:t>
            </a:r>
            <a:r>
              <a:rPr lang="en-US" b="1" dirty="0" smtClean="0">
                <a:solidFill>
                  <a:srgbClr val="002060"/>
                </a:solidFill>
              </a:rPr>
              <a:t>।</a:t>
            </a:r>
          </a:p>
          <a:p>
            <a:pPr marL="742950" indent="-742950"/>
            <a:endParaRPr lang="bn-BD" b="1" dirty="0" smtClean="0">
              <a:solidFill>
                <a:srgbClr val="FF0000"/>
              </a:solidFill>
            </a:endParaRPr>
          </a:p>
          <a:p>
            <a:pPr marL="742950" indent="-742950"/>
            <a:endParaRPr lang="bn-BD" sz="1400" dirty="0" smtClean="0">
              <a:solidFill>
                <a:srgbClr val="990000"/>
              </a:solidFill>
            </a:endParaRPr>
          </a:p>
          <a:p>
            <a:pPr marL="742950" indent="-742950"/>
            <a:endParaRPr lang="bn-BD" sz="1400" dirty="0" smtClean="0">
              <a:solidFill>
                <a:srgbClr val="990000"/>
              </a:solidFill>
            </a:endParaRPr>
          </a:p>
          <a:p>
            <a:pPr marL="742950" indent="-742950"/>
            <a:endParaRPr lang="en-US" sz="1400" dirty="0" smtClean="0"/>
          </a:p>
          <a:p>
            <a:r>
              <a:rPr lang="as-IN" sz="800" dirty="0" smtClean="0"/>
              <a:t/>
            </a:r>
            <a:br>
              <a:rPr lang="as-IN" sz="800" dirty="0" smtClean="0"/>
            </a:br>
            <a:endParaRPr lang="en-US" sz="800" b="1" dirty="0" smtClean="0">
              <a:solidFill>
                <a:srgbClr val="0070C0"/>
              </a:solidFill>
            </a:endParaRPr>
          </a:p>
          <a:p>
            <a:pPr marL="742950" indent="-742950"/>
            <a:endParaRPr lang="bn-BD" sz="800" b="1"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895"/>
          <a:stretch>
            <a:fillRect/>
          </a:stretch>
        </p:blipFill>
        <p:spPr>
          <a:xfrm>
            <a:off x="0" y="0"/>
            <a:ext cx="9144000" cy="6858000"/>
          </a:xfrm>
          <a:prstGeom prst="rect">
            <a:avLst/>
          </a:prstGeom>
        </p:spPr>
      </p:pic>
      <p:pic>
        <p:nvPicPr>
          <p:cNvPr id="3" name="Picture 2" descr="pdarrth-1.jpg"/>
          <p:cNvPicPr>
            <a:picLocks noChangeAspect="1"/>
          </p:cNvPicPr>
          <p:nvPr/>
        </p:nvPicPr>
        <p:blipFill>
          <a:blip r:embed="rId3">
            <a:lum bright="-10000" contrast="40000"/>
          </a:blip>
          <a:stretch>
            <a:fillRect/>
          </a:stretch>
        </p:blipFill>
        <p:spPr>
          <a:xfrm>
            <a:off x="304800" y="381000"/>
            <a:ext cx="8508568" cy="2971800"/>
          </a:xfrm>
          <a:prstGeom prst="rect">
            <a:avLst/>
          </a:prstGeom>
        </p:spPr>
      </p:pic>
      <p:sp>
        <p:nvSpPr>
          <p:cNvPr id="5" name="TextBox 4"/>
          <p:cNvSpPr txBox="1"/>
          <p:nvPr/>
        </p:nvSpPr>
        <p:spPr>
          <a:xfrm>
            <a:off x="381000" y="3657600"/>
            <a:ext cx="8534400" cy="2308324"/>
          </a:xfrm>
          <a:prstGeom prst="rect">
            <a:avLst/>
          </a:prstGeom>
          <a:noFill/>
        </p:spPr>
        <p:txBody>
          <a:bodyPr wrap="square" rtlCol="0">
            <a:spAutoFit/>
          </a:bodyPr>
          <a:lstStyle/>
          <a:p>
            <a:r>
              <a:rPr lang="en-US" sz="2400" b="1" dirty="0" smtClean="0">
                <a:solidFill>
                  <a:srgbClr val="0000FF"/>
                </a:solidFill>
                <a:latin typeface="NikoshBAN" pitchFamily="2" charset="0"/>
                <a:cs typeface="NikoshBAN" pitchFamily="2" charset="0"/>
              </a:rPr>
              <a:t>ক</a:t>
            </a:r>
            <a:r>
              <a:rPr lang="bn-BD" sz="2400" b="1" dirty="0" smtClean="0">
                <a:solidFill>
                  <a:srgbClr val="0000FF"/>
                </a:solidFill>
                <a:latin typeface="NikoshBAN" pitchFamily="2" charset="0"/>
                <a:cs typeface="NikoshBAN" pitchFamily="2" charset="0"/>
              </a:rPr>
              <a:t>ণা</a:t>
            </a:r>
            <a:r>
              <a:rPr lang="en-US" sz="2400" b="1" dirty="0" smtClean="0">
                <a:solidFill>
                  <a:srgbClr val="0000FF"/>
                </a:solidFill>
                <a:latin typeface="NikoshBAN" pitchFamily="2" charset="0"/>
                <a:cs typeface="NikoshBAN" pitchFamily="2" charset="0"/>
              </a:rPr>
              <a:t>র </a:t>
            </a:r>
            <a:r>
              <a:rPr lang="en-US" sz="2400" b="1" dirty="0" err="1" smtClean="0">
                <a:solidFill>
                  <a:srgbClr val="0000FF"/>
                </a:solidFill>
                <a:latin typeface="NikoshBAN" pitchFamily="2" charset="0"/>
                <a:cs typeface="NikoshBAN" pitchFamily="2" charset="0"/>
              </a:rPr>
              <a:t>গতিতত্ত্বঃ</a:t>
            </a:r>
            <a:r>
              <a:rPr lang="en-US" sz="2400" b="1" dirty="0" smtClean="0">
                <a:solidFill>
                  <a:srgbClr val="0000FF"/>
                </a:solidFill>
                <a:latin typeface="NikoshBAN" pitchFamily="2" charset="0"/>
                <a:cs typeface="NikoshBAN" pitchFamily="2" charset="0"/>
              </a:rPr>
              <a:t> </a:t>
            </a:r>
            <a:r>
              <a:rPr lang="bn-BD" sz="2400" b="1" dirty="0" smtClean="0">
                <a:solidFill>
                  <a:srgbClr val="0000FF"/>
                </a:solidFill>
                <a:latin typeface="NikoshBAN" pitchFamily="2" charset="0"/>
                <a:cs typeface="NikoshBAN" pitchFamily="2" charset="0"/>
              </a:rPr>
              <a:t>সকল পদার্থই ক্ষুদ্রতম কণিকা দ্বারা তৈরী এবং তা কঠিন,তরল অথবা গ্যাসীয় অবস্থার যে কোন একটি অবস্থায় থাকে। সকল অবস্থায় পদার্থের  কণাসমূহ গতিশীল থাকে।</a:t>
            </a:r>
            <a:endParaRPr lang="en-US" sz="2400" b="1" dirty="0" smtClean="0">
              <a:solidFill>
                <a:srgbClr val="0000FF"/>
              </a:solidFill>
              <a:latin typeface="NikoshBAN" pitchFamily="2" charset="0"/>
              <a:cs typeface="NikoshBAN" pitchFamily="2" charset="0"/>
            </a:endParaRPr>
          </a:p>
          <a:p>
            <a:r>
              <a:rPr lang="as-IN" sz="2400" b="1" dirty="0" smtClean="0">
                <a:solidFill>
                  <a:srgbClr val="FF0000"/>
                </a:solidFill>
              </a:rPr>
              <a:t>আন্তঃকণা আকর্ষণ শক্তি এবং কণাগুলোর গতিশক্তি দিয়ে পদার্থের কঠিন</a:t>
            </a:r>
            <a:r>
              <a:rPr lang="en-US" sz="2400" b="1" dirty="0" smtClean="0">
                <a:solidFill>
                  <a:srgbClr val="FF0000"/>
                </a:solidFill>
              </a:rPr>
              <a:t>,</a:t>
            </a:r>
            <a:r>
              <a:rPr lang="as-IN" sz="2400" b="1" dirty="0" smtClean="0">
                <a:solidFill>
                  <a:srgbClr val="FF0000"/>
                </a:solidFill>
              </a:rPr>
              <a:t> তরল ও গ্যাসীয় অবস্থা ব্যাখ্যা করার তত্ত্বকেই কণার গতিতত্ত্ব বলা হয়</a:t>
            </a:r>
            <a:r>
              <a:rPr lang="en-US" sz="2400" b="1" dirty="0" smtClean="0">
                <a:solidFill>
                  <a:srgbClr val="FF0000"/>
                </a:solidFill>
              </a:rPr>
              <a:t>।</a:t>
            </a:r>
            <a:r>
              <a:rPr lang="bn-BD" sz="2400" b="1" dirty="0" smtClean="0">
                <a:solidFill>
                  <a:srgbClr val="FF0000"/>
                </a:solidFill>
                <a:latin typeface="NikoshBAN" pitchFamily="2" charset="0"/>
                <a:cs typeface="NikoshBAN" pitchFamily="2" charset="0"/>
              </a:rPr>
              <a:t>  </a:t>
            </a:r>
            <a:endParaRPr lang="en-US" sz="2400" b="1" dirty="0">
              <a:solidFill>
                <a:srgbClr val="FF0000"/>
              </a:solidFill>
            </a:endParaRPr>
          </a:p>
        </p:txBody>
      </p:sp>
      <p:sp>
        <p:nvSpPr>
          <p:cNvPr id="6" name="Rectangle 5"/>
          <p:cNvSpPr/>
          <p:nvPr/>
        </p:nvSpPr>
        <p:spPr>
          <a:xfrm>
            <a:off x="0" y="2286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তাপ</a:t>
            </a:r>
            <a:r>
              <a:rPr lang="en-US" b="1" dirty="0" smtClean="0">
                <a:solidFill>
                  <a:schemeClr val="bg1"/>
                </a:solidFill>
              </a:rPr>
              <a:t> </a:t>
            </a:r>
            <a:r>
              <a:rPr lang="en-US" b="1" dirty="0" err="1" smtClean="0">
                <a:solidFill>
                  <a:schemeClr val="bg1"/>
                </a:solidFill>
              </a:rPr>
              <a:t>পরিবর্তনে</a:t>
            </a:r>
            <a:endParaRPr lang="en-US" b="1" dirty="0">
              <a:solidFill>
                <a:schemeClr val="bg1"/>
              </a:solidFill>
            </a:endParaRPr>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f/f9/Blausen_0315_Diffusion.png"/>
          <p:cNvPicPr>
            <a:picLocks noChangeAspect="1" noChangeArrowheads="1"/>
          </p:cNvPicPr>
          <p:nvPr/>
        </p:nvPicPr>
        <p:blipFill>
          <a:blip r:embed="rId2" cstate="print"/>
          <a:srcRect b="20994"/>
          <a:stretch>
            <a:fillRect/>
          </a:stretch>
        </p:blipFill>
        <p:spPr bwMode="auto">
          <a:xfrm>
            <a:off x="152400" y="1905000"/>
            <a:ext cx="4719144" cy="2792962"/>
          </a:xfrm>
          <a:prstGeom prst="rect">
            <a:avLst/>
          </a:prstGeom>
          <a:noFill/>
        </p:spPr>
      </p:pic>
      <p:sp>
        <p:nvSpPr>
          <p:cNvPr id="8" name="TextBox 7"/>
          <p:cNvSpPr txBox="1"/>
          <p:nvPr/>
        </p:nvSpPr>
        <p:spPr>
          <a:xfrm>
            <a:off x="1752600" y="4953000"/>
            <a:ext cx="1066800" cy="533400"/>
          </a:xfrm>
          <a:prstGeom prst="rect">
            <a:avLst/>
          </a:prstGeom>
          <a:noFill/>
        </p:spPr>
        <p:txBody>
          <a:bodyPr wrap="square" rtlCol="0">
            <a:spAutoFit/>
          </a:bodyPr>
          <a:lstStyle/>
          <a:p>
            <a:r>
              <a:rPr lang="bn-IN" sz="2800" dirty="0" smtClean="0">
                <a:solidFill>
                  <a:srgbClr val="FF0000"/>
                </a:solidFill>
                <a:latin typeface="NikoshBAN" pitchFamily="2" charset="0"/>
                <a:cs typeface="NikoshBAN" pitchFamily="2" charset="0"/>
              </a:rPr>
              <a:t>ব্যাপন</a:t>
            </a:r>
            <a:endParaRPr lang="en-US" sz="2800" dirty="0">
              <a:solidFill>
                <a:srgbClr val="FF0000"/>
              </a:solidFill>
              <a:latin typeface="NikoshBAN" pitchFamily="2" charset="0"/>
              <a:cs typeface="NikoshBAN" pitchFamily="2" charset="0"/>
            </a:endParaRPr>
          </a:p>
        </p:txBody>
      </p:sp>
      <p:cxnSp>
        <p:nvCxnSpPr>
          <p:cNvPr id="17" name="Straight Arrow Connector 16"/>
          <p:cNvCxnSpPr/>
          <p:nvPr/>
        </p:nvCxnSpPr>
        <p:spPr>
          <a:xfrm rot="5400000">
            <a:off x="3733800" y="2133600"/>
            <a:ext cx="1143000" cy="2286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9" idx="2"/>
          </p:cNvCxnSpPr>
          <p:nvPr/>
        </p:nvCxnSpPr>
        <p:spPr>
          <a:xfrm rot="16200000" flipH="1">
            <a:off x="1545283" y="1240482"/>
            <a:ext cx="1138535" cy="20193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 y="1219200"/>
            <a:ext cx="1295400" cy="461665"/>
          </a:xfrm>
          <a:prstGeom prst="rect">
            <a:avLst/>
          </a:prstGeom>
          <a:noFill/>
        </p:spPr>
        <p:txBody>
          <a:bodyPr wrap="square" rtlCol="0">
            <a:spAutoFit/>
          </a:bodyPr>
          <a:lstStyle/>
          <a:p>
            <a:r>
              <a:rPr lang="bn-IN" sz="2400" dirty="0" smtClean="0">
                <a:latin typeface="NikoshBAN" pitchFamily="2" charset="0"/>
                <a:cs typeface="NikoshBAN" pitchFamily="2" charset="0"/>
              </a:rPr>
              <a:t>উচ্চ ঘনত্ব</a:t>
            </a:r>
            <a:endParaRPr lang="en-US" sz="2400" dirty="0">
              <a:latin typeface="NikoshBAN" pitchFamily="2" charset="0"/>
              <a:cs typeface="NikoshBAN" pitchFamily="2" charset="0"/>
            </a:endParaRPr>
          </a:p>
        </p:txBody>
      </p:sp>
      <p:sp>
        <p:nvSpPr>
          <p:cNvPr id="30" name="TextBox 29"/>
          <p:cNvSpPr txBox="1"/>
          <p:nvPr/>
        </p:nvSpPr>
        <p:spPr>
          <a:xfrm>
            <a:off x="3352800" y="1219200"/>
            <a:ext cx="1447800" cy="461665"/>
          </a:xfrm>
          <a:prstGeom prst="rect">
            <a:avLst/>
          </a:prstGeom>
          <a:noFill/>
        </p:spPr>
        <p:txBody>
          <a:bodyPr wrap="square" rtlCol="0">
            <a:spAutoFit/>
          </a:bodyPr>
          <a:lstStyle/>
          <a:p>
            <a:r>
              <a:rPr lang="bn-IN" sz="2400" dirty="0" smtClean="0">
                <a:latin typeface="NikoshBAN" pitchFamily="2" charset="0"/>
                <a:cs typeface="NikoshBAN" pitchFamily="2" charset="0"/>
              </a:rPr>
              <a:t>নিম্ন ঘনত্ব</a:t>
            </a:r>
            <a:endParaRPr lang="en-US" sz="2400" dirty="0">
              <a:latin typeface="NikoshBAN" pitchFamily="2" charset="0"/>
              <a:cs typeface="NikoshBAN" pitchFamily="2" charset="0"/>
            </a:endParaRPr>
          </a:p>
        </p:txBody>
      </p:sp>
      <p:sp>
        <p:nvSpPr>
          <p:cNvPr id="18" name="TextBox 17"/>
          <p:cNvSpPr txBox="1"/>
          <p:nvPr/>
        </p:nvSpPr>
        <p:spPr>
          <a:xfrm>
            <a:off x="2667000" y="304800"/>
            <a:ext cx="3810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 ব্যাপন</a:t>
            </a:r>
            <a:endParaRPr lang="en-US" sz="3600" b="1" dirty="0"/>
          </a:p>
        </p:txBody>
      </p:sp>
      <p:cxnSp>
        <p:nvCxnSpPr>
          <p:cNvPr id="22" name="Straight Arrow Connector 21"/>
          <p:cNvCxnSpPr/>
          <p:nvPr/>
        </p:nvCxnSpPr>
        <p:spPr>
          <a:xfrm>
            <a:off x="990600" y="3505200"/>
            <a:ext cx="6096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0-#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ppt_x"/>
                                          </p:val>
                                        </p:tav>
                                        <p:tav tm="100000">
                                          <p:val>
                                            <p:strVal val="#ppt_x"/>
                                          </p:val>
                                        </p:tav>
                                      </p:tavLst>
                                    </p:anim>
                                    <p:anim calcmode="lin" valueType="num">
                                      <p:cBhvr additive="base">
                                        <p:cTn id="32"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 0  L 0.25 0  E" pathEditMode="relative" ptsTypes="">
                                      <p:cBhvr>
                                        <p:cTn id="41" dur="2000" fill="hold"/>
                                        <p:tgtEl>
                                          <p:spTgt spid="22"/>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1000" fill="hold"/>
                                        <p:tgtEl>
                                          <p:spTgt spid="8"/>
                                        </p:tgtEl>
                                        <p:attrNameLst>
                                          <p:attrName>ppt_x</p:attrName>
                                        </p:attrNameLst>
                                      </p:cBhvr>
                                      <p:tavLst>
                                        <p:tav tm="0">
                                          <p:val>
                                            <p:strVal val="#ppt_x"/>
                                          </p:val>
                                        </p:tav>
                                        <p:tav tm="100000">
                                          <p:val>
                                            <p:strVal val="#ppt_x"/>
                                          </p:val>
                                        </p:tav>
                                      </p:tavLst>
                                    </p:anim>
                                    <p:anim calcmode="lin" valueType="num">
                                      <p:cBhvr additive="base">
                                        <p:cTn id="4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amond(in)">
                                      <p:cBhvr>
                                        <p:cTn id="5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8077200" cy="4386071"/>
          </a:xfrm>
          <a:solidFill>
            <a:srgbClr val="0070C0"/>
          </a:solidFill>
          <a:ln>
            <a:solidFill>
              <a:schemeClr val="tx1"/>
            </a:solidFill>
          </a:ln>
        </p:spPr>
        <p:style>
          <a:lnRef idx="3">
            <a:schemeClr val="lt1"/>
          </a:lnRef>
          <a:fillRef idx="1">
            <a:schemeClr val="accent5"/>
          </a:fillRef>
          <a:effectRef idx="1">
            <a:schemeClr val="accent5"/>
          </a:effectRef>
          <a:fontRef idx="minor">
            <a:schemeClr val="lt1"/>
          </a:fontRef>
        </p:style>
        <p:txBody>
          <a:bodyPr/>
          <a:lstStyle/>
          <a:p>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r>
              <a:rPr lang="as-IN"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কোনো মাধ্যমে কঠিন, তরল বা গ্যাসীয় বস্তুর স্বতঃস্ফূর্ত ও সমভাবে পরিব্যাপ্ত হওয়ার প্রক্রিয়াকে ব্যাপন বলে।</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Title 1"/>
          <p:cNvSpPr>
            <a:spLocks noGrp="1"/>
          </p:cNvSpPr>
          <p:nvPr>
            <p:ph type="title"/>
          </p:nvPr>
        </p:nvSpPr>
        <p:spPr>
          <a:xfrm>
            <a:off x="0" y="0"/>
            <a:ext cx="9144000" cy="1447800"/>
          </a:xfr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err="1" smtClean="0">
                <a:solidFill>
                  <a:schemeClr val="tx1"/>
                </a:solidFill>
              </a:rPr>
              <a:t>তাহলে</a:t>
            </a:r>
            <a:r>
              <a:rPr lang="en-US" b="1" dirty="0" smtClean="0">
                <a:solidFill>
                  <a:schemeClr val="tx1"/>
                </a:solidFill>
              </a:rPr>
              <a:t> </a:t>
            </a:r>
            <a:r>
              <a:rPr lang="en-US" b="1" dirty="0" err="1" smtClean="0">
                <a:solidFill>
                  <a:schemeClr val="tx1"/>
                </a:solidFill>
              </a:rPr>
              <a:t>এখন</a:t>
            </a:r>
            <a:r>
              <a:rPr lang="en-US" b="1" dirty="0" smtClean="0">
                <a:solidFill>
                  <a:schemeClr val="tx1"/>
                </a:solidFill>
              </a:rPr>
              <a:t>  </a:t>
            </a:r>
            <a:r>
              <a:rPr lang="en-US" b="1" dirty="0" err="1" smtClean="0">
                <a:solidFill>
                  <a:schemeClr val="tx1"/>
                </a:solidFill>
              </a:rPr>
              <a:t>আমরা</a:t>
            </a:r>
            <a:r>
              <a:rPr lang="en-US" b="1" dirty="0" smtClean="0">
                <a:solidFill>
                  <a:schemeClr val="tx1"/>
                </a:solidFill>
              </a:rPr>
              <a:t> </a:t>
            </a:r>
            <a:r>
              <a:rPr lang="en-US" b="1" dirty="0" err="1" smtClean="0">
                <a:solidFill>
                  <a:schemeClr val="tx1"/>
                </a:solidFill>
              </a:rPr>
              <a:t>জানব</a:t>
            </a:r>
            <a:r>
              <a:rPr lang="en-US" b="1" dirty="0" smtClean="0">
                <a:solidFill>
                  <a:schemeClr val="tx1"/>
                </a:solidFill>
              </a:rPr>
              <a:t> </a:t>
            </a:r>
            <a:r>
              <a:rPr lang="en-US" b="1" dirty="0" err="1" smtClean="0">
                <a:solidFill>
                  <a:schemeClr val="tx1"/>
                </a:solidFill>
              </a:rPr>
              <a:t>ব্যাপন</a:t>
            </a:r>
            <a:r>
              <a:rPr lang="en-US" b="1" dirty="0" smtClean="0">
                <a:solidFill>
                  <a:schemeClr val="tx1"/>
                </a:solidFill>
              </a:rPr>
              <a:t> </a:t>
            </a:r>
            <a:r>
              <a:rPr lang="en-US" b="1" dirty="0" err="1" smtClean="0">
                <a:solidFill>
                  <a:schemeClr val="tx1"/>
                </a:solidFill>
              </a:rPr>
              <a:t>কাকে</a:t>
            </a:r>
            <a:r>
              <a:rPr lang="en-US" b="1" dirty="0" smtClean="0">
                <a:solidFill>
                  <a:schemeClr val="tx1"/>
                </a:solidFill>
              </a:rPr>
              <a:t> </a:t>
            </a:r>
            <a:r>
              <a:rPr lang="en-US" b="1" dirty="0" err="1" smtClean="0">
                <a:solidFill>
                  <a:schemeClr val="tx1"/>
                </a:solidFill>
              </a:rPr>
              <a:t>বলে</a:t>
            </a:r>
            <a:r>
              <a:rPr lang="en-US" b="1" dirty="0" smtClean="0">
                <a:solidFill>
                  <a:schemeClr val="tx1"/>
                </a:solidFill>
              </a:rPr>
              <a:t>-</a:t>
            </a:r>
            <a:endParaRPr lang="en-US" b="1" dirty="0">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a:ln w="28575">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as-IN" sz="4800" b="1" dirty="0" smtClean="0">
                <a:solidFill>
                  <a:srgbClr val="FF0000"/>
                </a:solidFill>
              </a:rPr>
              <a:t>আজকে ক্লাসে তোমাদের স্বাগতম</a:t>
            </a:r>
            <a:endParaRPr lang="en-US" sz="4800" b="1" dirty="0">
              <a:solidFill>
                <a:srgbClr val="FF0000"/>
              </a:solidFill>
            </a:endParaRPr>
          </a:p>
        </p:txBody>
      </p:sp>
      <p:pic>
        <p:nvPicPr>
          <p:cNvPr id="4" name="Content Placeholder 3" descr="images39.jpg"/>
          <p:cNvPicPr>
            <a:picLocks noGrp="1" noChangeAspect="1"/>
          </p:cNvPicPr>
          <p:nvPr>
            <p:ph idx="1"/>
          </p:nvPr>
        </p:nvPicPr>
        <p:blipFill>
          <a:blip r:embed="rId3">
            <a:lum bright="10000" contrast="10000"/>
          </a:blip>
          <a:stretch>
            <a:fillRect/>
          </a:stretch>
        </p:blipFill>
        <p:spPr>
          <a:xfrm>
            <a:off x="0" y="1600200"/>
            <a:ext cx="914400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tatic1.businessinsider.com/image/4f985d03eab8ea637700000e-1200/water-pollution-is-a-worldwide-problem.jpg"/>
          <p:cNvPicPr>
            <a:picLocks noChangeAspect="1" noChangeArrowheads="1"/>
          </p:cNvPicPr>
          <p:nvPr/>
        </p:nvPicPr>
        <p:blipFill>
          <a:blip r:embed="rId2" cstate="print">
            <a:lum bright="-10000"/>
          </a:blip>
          <a:srcRect/>
          <a:stretch>
            <a:fillRect/>
          </a:stretch>
        </p:blipFill>
        <p:spPr bwMode="auto">
          <a:xfrm>
            <a:off x="228600" y="1676400"/>
            <a:ext cx="3810000" cy="3200400"/>
          </a:xfrm>
          <a:prstGeom prst="rect">
            <a:avLst/>
          </a:prstGeom>
          <a:ln>
            <a:noFill/>
          </a:ln>
          <a:effectLst>
            <a:outerShdw blurRad="292100" dist="139700" dir="2700000" algn="tl" rotWithShape="0">
              <a:srgbClr val="333333">
                <a:alpha val="65000"/>
              </a:srgbClr>
            </a:outerShdw>
          </a:effectLst>
        </p:spPr>
      </p:pic>
      <p:pic>
        <p:nvPicPr>
          <p:cNvPr id="9218" name="Picture 2" descr="http://pad3.whstatic.com/images/thumb/b/ba/Spray-Step-3.jpg/670px-Spray-Step-3.jpg"/>
          <p:cNvPicPr>
            <a:picLocks noChangeAspect="1" noChangeArrowheads="1"/>
          </p:cNvPicPr>
          <p:nvPr/>
        </p:nvPicPr>
        <p:blipFill>
          <a:blip r:embed="rId3" cstate="print">
            <a:lum bright="10000" contrast="-20000"/>
          </a:blip>
          <a:srcRect/>
          <a:stretch>
            <a:fillRect/>
          </a:stretch>
        </p:blipFill>
        <p:spPr bwMode="auto">
          <a:xfrm>
            <a:off x="4343400" y="1752600"/>
            <a:ext cx="4596354" cy="3124200"/>
          </a:xfrm>
          <a:prstGeom prst="rect">
            <a:avLst/>
          </a:prstGeom>
          <a:noFill/>
        </p:spPr>
      </p:pic>
      <p:sp>
        <p:nvSpPr>
          <p:cNvPr id="5" name="Rectangle 4"/>
          <p:cNvSpPr/>
          <p:nvPr/>
        </p:nvSpPr>
        <p:spPr>
          <a:xfrm>
            <a:off x="2971800" y="228600"/>
            <a:ext cx="3276600" cy="914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ব্যাপনের প্রভাব</a:t>
            </a:r>
            <a:endParaRPr lang="en-US" sz="4000" dirty="0">
              <a:latin typeface="NikoshBAN" pitchFamily="2" charset="0"/>
              <a:cs typeface="NikoshBAN" pitchFamily="2" charset="0"/>
            </a:endParaRPr>
          </a:p>
        </p:txBody>
      </p:sp>
      <p:sp>
        <p:nvSpPr>
          <p:cNvPr id="6" name="TextBox 5"/>
          <p:cNvSpPr txBox="1"/>
          <p:nvPr/>
        </p:nvSpPr>
        <p:spPr>
          <a:xfrm>
            <a:off x="1066800" y="5257800"/>
            <a:ext cx="1676400" cy="584775"/>
          </a:xfrm>
          <a:prstGeom prst="rect">
            <a:avLst/>
          </a:prstGeom>
          <a:solidFill>
            <a:schemeClr val="accent5">
              <a:lumMod val="60000"/>
              <a:lumOff val="40000"/>
            </a:schemeClr>
          </a:solidFill>
        </p:spPr>
        <p:txBody>
          <a:bodyPr wrap="square" rtlCol="0">
            <a:spAutoFit/>
          </a:bodyPr>
          <a:lstStyle/>
          <a:p>
            <a:r>
              <a:rPr lang="bn-IN" sz="3200" dirty="0" smtClean="0">
                <a:latin typeface="NikoshBAN" pitchFamily="2" charset="0"/>
                <a:cs typeface="NikoshBAN" pitchFamily="2" charset="0"/>
              </a:rPr>
              <a:t>পানি দূষণ</a:t>
            </a:r>
            <a:endParaRPr lang="en-US" sz="3200" dirty="0">
              <a:latin typeface="NikoshBAN" pitchFamily="2" charset="0"/>
              <a:cs typeface="NikoshBAN" pitchFamily="2" charset="0"/>
            </a:endParaRPr>
          </a:p>
        </p:txBody>
      </p:sp>
      <p:sp>
        <p:nvSpPr>
          <p:cNvPr id="7" name="TextBox 6"/>
          <p:cNvSpPr txBox="1"/>
          <p:nvPr/>
        </p:nvSpPr>
        <p:spPr>
          <a:xfrm>
            <a:off x="5638800" y="5105400"/>
            <a:ext cx="1447800" cy="584775"/>
          </a:xfrm>
          <a:prstGeom prst="rect">
            <a:avLst/>
          </a:prstGeom>
          <a:solidFill>
            <a:schemeClr val="bg1">
              <a:lumMod val="50000"/>
            </a:schemeClr>
          </a:solidFill>
        </p:spPr>
        <p:txBody>
          <a:bodyPr wrap="square" rtlCol="0">
            <a:spAutoFit/>
          </a:bodyPr>
          <a:lstStyle/>
          <a:p>
            <a:r>
              <a:rPr lang="bn-IN" sz="3200" dirty="0" smtClean="0">
                <a:latin typeface="NikoshBAN" pitchFamily="2" charset="0"/>
                <a:cs typeface="NikoshBAN" pitchFamily="2" charset="0"/>
              </a:rPr>
              <a:t>বডি স্প্রে</a:t>
            </a:r>
            <a:endParaRPr lang="en-US" sz="3200" dirty="0">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2000" fill="hold"/>
                                        <p:tgtEl>
                                          <p:spTgt spid="9218"/>
                                        </p:tgtEl>
                                        <p:attrNameLst>
                                          <p:attrName>ppt_x</p:attrName>
                                        </p:attrNameLst>
                                      </p:cBhvr>
                                      <p:tavLst>
                                        <p:tav tm="0">
                                          <p:val>
                                            <p:strVal val="1+#ppt_w/2"/>
                                          </p:val>
                                        </p:tav>
                                        <p:tav tm="100000">
                                          <p:val>
                                            <p:strVal val="#ppt_x"/>
                                          </p:val>
                                        </p:tav>
                                      </p:tavLst>
                                    </p:anim>
                                    <p:anim calcmode="lin" valueType="num">
                                      <p:cBhvr additive="base">
                                        <p:cTn id="20"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4)">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b="1" dirty="0" err="1" smtClean="0">
                <a:ln w="1905"/>
                <a:solidFill>
                  <a:schemeClr val="tx1"/>
                </a:solidFill>
                <a:effectLst>
                  <a:innerShdw blurRad="69850" dist="43180" dir="5400000">
                    <a:srgbClr val="000000">
                      <a:alpha val="65000"/>
                    </a:srgbClr>
                  </a:innerShdw>
                </a:effectLst>
              </a:rPr>
              <a:t>ব্যাপন</a:t>
            </a:r>
            <a:r>
              <a:rPr lang="en-US" b="1" dirty="0" smtClean="0">
                <a:ln w="1905"/>
                <a:solidFill>
                  <a:schemeClr val="tx1"/>
                </a:solidFill>
                <a:effectLst>
                  <a:innerShdw blurRad="69850" dist="43180" dir="5400000">
                    <a:srgbClr val="000000">
                      <a:alpha val="65000"/>
                    </a:srgbClr>
                  </a:innerShdw>
                </a:effectLst>
              </a:rPr>
              <a:t> </a:t>
            </a:r>
            <a:r>
              <a:rPr lang="en-US" b="1" dirty="0" err="1" smtClean="0">
                <a:ln w="1905"/>
                <a:solidFill>
                  <a:schemeClr val="tx1"/>
                </a:solidFill>
                <a:effectLst>
                  <a:innerShdw blurRad="69850" dist="43180" dir="5400000">
                    <a:srgbClr val="000000">
                      <a:alpha val="65000"/>
                    </a:srgbClr>
                  </a:innerShdw>
                </a:effectLst>
              </a:rPr>
              <a:t>নির্ভর</a:t>
            </a:r>
            <a:r>
              <a:rPr lang="en-US" b="1" dirty="0" smtClean="0">
                <a:ln w="1905"/>
                <a:solidFill>
                  <a:schemeClr val="tx1"/>
                </a:solidFill>
                <a:effectLst>
                  <a:innerShdw blurRad="69850" dist="43180" dir="5400000">
                    <a:srgbClr val="000000">
                      <a:alpha val="65000"/>
                    </a:srgbClr>
                  </a:innerShdw>
                </a:effectLst>
              </a:rPr>
              <a:t> </a:t>
            </a:r>
            <a:r>
              <a:rPr lang="en-US" b="1" dirty="0" err="1" smtClean="0">
                <a:ln w="1905"/>
                <a:solidFill>
                  <a:schemeClr val="tx1"/>
                </a:solidFill>
                <a:effectLst>
                  <a:innerShdw blurRad="69850" dist="43180" dir="5400000">
                    <a:srgbClr val="000000">
                      <a:alpha val="65000"/>
                    </a:srgbClr>
                  </a:innerShdw>
                </a:effectLst>
              </a:rPr>
              <a:t>করে</a:t>
            </a:r>
            <a:r>
              <a:rPr lang="en-US" b="1" dirty="0" smtClean="0">
                <a:ln w="1905"/>
                <a:solidFill>
                  <a:schemeClr val="tx1"/>
                </a:solidFill>
                <a:effectLst>
                  <a:innerShdw blurRad="69850" dist="43180" dir="5400000">
                    <a:srgbClr val="000000">
                      <a:alpha val="65000"/>
                    </a:srgbClr>
                  </a:innerShdw>
                </a:effectLst>
              </a:rPr>
              <a:t> </a:t>
            </a:r>
            <a:r>
              <a:rPr lang="en-US" b="1" dirty="0" err="1" smtClean="0">
                <a:ln w="1905"/>
                <a:solidFill>
                  <a:schemeClr val="tx1"/>
                </a:solidFill>
                <a:effectLst>
                  <a:innerShdw blurRad="69850" dist="43180" dir="5400000">
                    <a:srgbClr val="000000">
                      <a:alpha val="65000"/>
                    </a:srgbClr>
                  </a:innerShdw>
                </a:effectLst>
              </a:rPr>
              <a:t>সাধারণত</a:t>
            </a:r>
            <a:r>
              <a:rPr lang="en-US" b="1" dirty="0" smtClean="0">
                <a:ln w="1905"/>
                <a:solidFill>
                  <a:schemeClr val="tx1"/>
                </a:solidFill>
                <a:effectLst>
                  <a:innerShdw blurRad="69850" dist="43180" dir="5400000">
                    <a:srgbClr val="000000">
                      <a:alpha val="65000"/>
                    </a:srgbClr>
                  </a:innerShdw>
                </a:effectLst>
              </a:rPr>
              <a:t> ৩টি </a:t>
            </a:r>
            <a:r>
              <a:rPr lang="en-US" b="1" dirty="0" err="1" smtClean="0">
                <a:ln w="1905"/>
                <a:solidFill>
                  <a:schemeClr val="tx1"/>
                </a:solidFill>
                <a:effectLst>
                  <a:innerShdw blurRad="69850" dist="43180" dir="5400000">
                    <a:srgbClr val="000000">
                      <a:alpha val="65000"/>
                    </a:srgbClr>
                  </a:innerShdw>
                </a:effectLst>
              </a:rPr>
              <a:t>বিষয়ের</a:t>
            </a:r>
            <a:r>
              <a:rPr lang="en-US" b="1" dirty="0" smtClean="0">
                <a:ln w="1905"/>
                <a:solidFill>
                  <a:schemeClr val="tx1"/>
                </a:solidFill>
                <a:effectLst>
                  <a:innerShdw blurRad="69850" dist="43180" dir="5400000">
                    <a:srgbClr val="000000">
                      <a:alpha val="65000"/>
                    </a:srgbClr>
                  </a:innerShdw>
                </a:effectLst>
              </a:rPr>
              <a:t> </a:t>
            </a:r>
            <a:r>
              <a:rPr lang="en-US" b="1" dirty="0" err="1" smtClean="0">
                <a:ln w="1905"/>
                <a:solidFill>
                  <a:schemeClr val="tx1"/>
                </a:solidFill>
                <a:effectLst>
                  <a:innerShdw blurRad="69850" dist="43180" dir="5400000">
                    <a:srgbClr val="000000">
                      <a:alpha val="65000"/>
                    </a:srgbClr>
                  </a:innerShdw>
                </a:effectLst>
              </a:rPr>
              <a:t>উপর</a:t>
            </a:r>
            <a:endParaRPr lang="en-US" b="1" dirty="0">
              <a:ln w="1905"/>
              <a:solidFill>
                <a:schemeClr val="tx1"/>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4800" b="1" dirty="0" smtClean="0">
                <a:ln w="10541" cmpd="sng">
                  <a:solidFill>
                    <a:schemeClr val="accent1">
                      <a:shade val="88000"/>
                      <a:satMod val="110000"/>
                    </a:schemeClr>
                  </a:solidFill>
                  <a:prstDash val="solid"/>
                </a:ln>
                <a:solidFill>
                  <a:schemeClr val="tx1"/>
                </a:solidFill>
              </a:rPr>
              <a:t>১. </a:t>
            </a:r>
            <a:r>
              <a:rPr lang="en-US" sz="4800" b="1" dirty="0" err="1" smtClean="0">
                <a:ln w="10541" cmpd="sng">
                  <a:solidFill>
                    <a:schemeClr val="accent1">
                      <a:shade val="88000"/>
                      <a:satMod val="110000"/>
                    </a:schemeClr>
                  </a:solidFill>
                  <a:prstDash val="solid"/>
                </a:ln>
                <a:solidFill>
                  <a:schemeClr val="tx1"/>
                </a:solidFill>
              </a:rPr>
              <a:t>তাপ</a:t>
            </a:r>
            <a:r>
              <a:rPr lang="en-US" sz="4800" b="1" dirty="0" smtClean="0">
                <a:ln w="10541" cmpd="sng">
                  <a:solidFill>
                    <a:schemeClr val="accent1">
                      <a:shade val="88000"/>
                      <a:satMod val="110000"/>
                    </a:schemeClr>
                  </a:solidFill>
                  <a:prstDash val="solid"/>
                </a:ln>
                <a:solidFill>
                  <a:schemeClr val="tx1"/>
                </a:solidFill>
              </a:rPr>
              <a:t>/</a:t>
            </a:r>
            <a:r>
              <a:rPr lang="en-US" sz="4800" b="1" dirty="0" err="1" smtClean="0">
                <a:ln w="10541" cmpd="sng">
                  <a:solidFill>
                    <a:schemeClr val="accent1">
                      <a:shade val="88000"/>
                      <a:satMod val="110000"/>
                    </a:schemeClr>
                  </a:solidFill>
                  <a:prstDash val="solid"/>
                </a:ln>
                <a:solidFill>
                  <a:schemeClr val="tx1"/>
                </a:solidFill>
              </a:rPr>
              <a:t>তাপমাত্রা</a:t>
            </a:r>
            <a:endParaRPr lang="en-US" sz="4800" b="1" dirty="0" smtClean="0">
              <a:ln w="10541" cmpd="sng">
                <a:solidFill>
                  <a:schemeClr val="accent1">
                    <a:shade val="88000"/>
                    <a:satMod val="110000"/>
                  </a:schemeClr>
                </a:solidFill>
                <a:prstDash val="solid"/>
              </a:ln>
              <a:solidFill>
                <a:schemeClr val="tx1"/>
              </a:solidFill>
            </a:endParaRPr>
          </a:p>
          <a:p>
            <a:r>
              <a:rPr lang="en-US" sz="4800" b="1" dirty="0" smtClean="0">
                <a:ln w="10541" cmpd="sng">
                  <a:solidFill>
                    <a:schemeClr val="accent1">
                      <a:shade val="88000"/>
                      <a:satMod val="110000"/>
                    </a:schemeClr>
                  </a:solidFill>
                  <a:prstDash val="solid"/>
                </a:ln>
                <a:solidFill>
                  <a:schemeClr val="tx1"/>
                </a:solidFill>
              </a:rPr>
              <a:t>২.ভর </a:t>
            </a:r>
          </a:p>
          <a:p>
            <a:pPr>
              <a:buNone/>
            </a:pPr>
            <a:r>
              <a:rPr lang="en-US" sz="4800" b="1" dirty="0" smtClean="0">
                <a:ln w="10541" cmpd="sng">
                  <a:solidFill>
                    <a:schemeClr val="accent1">
                      <a:shade val="88000"/>
                      <a:satMod val="110000"/>
                    </a:schemeClr>
                  </a:solidFill>
                  <a:prstDash val="solid"/>
                </a:ln>
                <a:solidFill>
                  <a:schemeClr val="tx1"/>
                </a:solidFill>
              </a:rPr>
              <a:t>      ও</a:t>
            </a:r>
          </a:p>
          <a:p>
            <a:r>
              <a:rPr lang="en-US" sz="4800" b="1" dirty="0" smtClean="0">
                <a:ln w="10541" cmpd="sng">
                  <a:solidFill>
                    <a:schemeClr val="accent1">
                      <a:shade val="88000"/>
                      <a:satMod val="110000"/>
                    </a:schemeClr>
                  </a:solidFill>
                  <a:prstDash val="solid"/>
                </a:ln>
                <a:solidFill>
                  <a:schemeClr val="tx1"/>
                </a:solidFill>
              </a:rPr>
              <a:t>৩.ঘনত্ব</a:t>
            </a:r>
            <a:endParaRPr lang="en-US" sz="4800" b="1" dirty="0">
              <a:ln w="10541" cmpd="sng">
                <a:solidFill>
                  <a:schemeClr val="accent1">
                    <a:shade val="88000"/>
                    <a:satMod val="110000"/>
                  </a:schemeClr>
                </a:solidFill>
                <a:prstDash val="solid"/>
              </a:ln>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3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3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6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তাপ</a:t>
            </a:r>
            <a:r>
              <a:rPr lang="en-US" sz="6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r>
              <a:rPr lang="en-US" sz="6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তাপমাত্রা</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তাপ</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তথা</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তাপমাত্রা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বাড়ালে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পদার্থের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ব্যাপন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বাড়ে</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ভর</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বাড়লে</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ব্যাপন</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হার</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হ্রাস</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পায়</a:t>
            </a:r>
            <a:endPar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457200" y="228600"/>
            <a:ext cx="82296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ভর</a:t>
            </a:r>
            <a:r>
              <a:rPr lang="en-US" dirty="0" smtClean="0"/>
              <a:t> </a:t>
            </a:r>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6600" b="1"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ঘনত্ব</a:t>
            </a:r>
            <a:endParaRPr lang="en-US" sz="66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endParaRPr lang="en-US" sz="4800" dirty="0" smtClean="0"/>
          </a:p>
          <a:p>
            <a:endParaRPr lang="en-US" sz="4800" dirty="0"/>
          </a:p>
          <a:p>
            <a:r>
              <a:rPr lang="en-US" sz="4800" dirty="0" err="1" smtClean="0"/>
              <a:t>ঘনত্ব</a:t>
            </a:r>
            <a:r>
              <a:rPr lang="en-US" sz="4800" dirty="0" smtClean="0"/>
              <a:t> </a:t>
            </a:r>
            <a:r>
              <a:rPr lang="en-US" sz="4800" dirty="0" err="1" smtClean="0"/>
              <a:t>বাড়লে</a:t>
            </a:r>
            <a:r>
              <a:rPr lang="en-US" sz="4800" dirty="0" smtClean="0"/>
              <a:t> </a:t>
            </a:r>
            <a:r>
              <a:rPr lang="en-US" sz="4800" dirty="0" err="1" smtClean="0"/>
              <a:t>ব্যাপন</a:t>
            </a:r>
            <a:r>
              <a:rPr lang="en-US" sz="4800" dirty="0" smtClean="0"/>
              <a:t> </a:t>
            </a:r>
            <a:r>
              <a:rPr lang="en-US" sz="4800" dirty="0" err="1" smtClean="0"/>
              <a:t>হার</a:t>
            </a:r>
            <a:r>
              <a:rPr lang="en-US" sz="4800" dirty="0" smtClean="0"/>
              <a:t> </a:t>
            </a:r>
            <a:r>
              <a:rPr lang="en-US" sz="4800" dirty="0" err="1" smtClean="0"/>
              <a:t>হ্রাস</a:t>
            </a:r>
            <a:r>
              <a:rPr lang="en-US" sz="4800" dirty="0" smtClean="0"/>
              <a:t> </a:t>
            </a:r>
            <a:r>
              <a:rPr lang="en-US" sz="4800" dirty="0" err="1" smtClean="0"/>
              <a:t>পায়</a:t>
            </a:r>
            <a:endParaRPr lang="en-US" sz="4800" dirty="0" smtClean="0"/>
          </a:p>
          <a:p>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3">
            <a:schemeClr val="lt1"/>
          </a:lnRef>
          <a:fillRef idx="1">
            <a:schemeClr val="accent2"/>
          </a:fillRef>
          <a:effectRef idx="1">
            <a:schemeClr val="accent2"/>
          </a:effectRef>
          <a:fontRef idx="minor">
            <a:schemeClr val="lt1"/>
          </a:fontRef>
        </p:style>
        <p:txBody>
          <a:bodyPr>
            <a:normAutofit/>
          </a:bodyPr>
          <a:lstStyle/>
          <a:p>
            <a:r>
              <a:rPr lang="en-US" sz="5400" b="1" dirty="0" smtClean="0">
                <a:solidFill>
                  <a:schemeClr val="tx1"/>
                </a:solidFill>
              </a:rPr>
              <a:t>             </a:t>
            </a:r>
            <a:r>
              <a:rPr lang="en-US" sz="5400" b="1" dirty="0" err="1" smtClean="0">
                <a:solidFill>
                  <a:schemeClr val="tx1"/>
                </a:solidFill>
              </a:rPr>
              <a:t>এবার</a:t>
            </a:r>
            <a:r>
              <a:rPr lang="en-US" sz="5400" b="1" dirty="0" smtClean="0">
                <a:solidFill>
                  <a:schemeClr val="tx1"/>
                </a:solidFill>
              </a:rPr>
              <a:t>……</a:t>
            </a:r>
            <a:endParaRPr lang="en-US" sz="5400" b="1" dirty="0">
              <a:solidFill>
                <a:schemeClr val="tx1"/>
              </a:solidFill>
            </a:endParaRPr>
          </a:p>
        </p:txBody>
      </p:sp>
      <p:sp>
        <p:nvSpPr>
          <p:cNvPr id="4" name="TextBox 3"/>
          <p:cNvSpPr txBox="1"/>
          <p:nvPr/>
        </p:nvSpPr>
        <p:spPr>
          <a:xfrm>
            <a:off x="0" y="1600200"/>
            <a:ext cx="9144000" cy="193899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as-IN" sz="4000" b="1" dirty="0" smtClean="0">
                <a:solidFill>
                  <a:schemeClr val="tx1"/>
                </a:solidFill>
              </a:rPr>
              <a:t> স্থির তাপমাত্রায় </a:t>
            </a:r>
            <a:r>
              <a:rPr lang="en-US" sz="4000" b="1" dirty="0" err="1" smtClean="0">
                <a:solidFill>
                  <a:schemeClr val="tx1"/>
                </a:solidFill>
              </a:rPr>
              <a:t>নিম্নের</a:t>
            </a:r>
            <a:r>
              <a:rPr lang="en-US" sz="4000" b="1" dirty="0" smtClean="0">
                <a:solidFill>
                  <a:schemeClr val="tx1"/>
                </a:solidFill>
              </a:rPr>
              <a:t> </a:t>
            </a:r>
            <a:r>
              <a:rPr lang="en-US" sz="4000" b="1" dirty="0" err="1" smtClean="0">
                <a:solidFill>
                  <a:schemeClr val="tx1"/>
                </a:solidFill>
              </a:rPr>
              <a:t>পদার্থ</a:t>
            </a:r>
            <a:r>
              <a:rPr lang="en-US" sz="4000" b="1" dirty="0" smtClean="0">
                <a:solidFill>
                  <a:schemeClr val="tx1"/>
                </a:solidFill>
              </a:rPr>
              <a:t> </a:t>
            </a:r>
            <a:r>
              <a:rPr lang="en-US" sz="4000" b="1" dirty="0" err="1" smtClean="0">
                <a:solidFill>
                  <a:schemeClr val="tx1"/>
                </a:solidFill>
              </a:rPr>
              <a:t>গুলোকে</a:t>
            </a:r>
            <a:r>
              <a:rPr lang="en-US" sz="4000" b="1" dirty="0" smtClean="0">
                <a:solidFill>
                  <a:schemeClr val="tx1"/>
                </a:solidFill>
              </a:rPr>
              <a:t> </a:t>
            </a:r>
            <a:r>
              <a:rPr lang="en-US" sz="4000" b="1" dirty="0" err="1" smtClean="0">
                <a:solidFill>
                  <a:schemeClr val="tx1"/>
                </a:solidFill>
              </a:rPr>
              <a:t>ব্যাপনের</a:t>
            </a:r>
            <a:r>
              <a:rPr lang="en-US" sz="4000" b="1" dirty="0" smtClean="0">
                <a:solidFill>
                  <a:schemeClr val="tx1"/>
                </a:solidFill>
              </a:rPr>
              <a:t> </a:t>
            </a:r>
            <a:r>
              <a:rPr lang="en-US" sz="4000" b="1" dirty="0" err="1" smtClean="0">
                <a:solidFill>
                  <a:schemeClr val="tx1"/>
                </a:solidFill>
              </a:rPr>
              <a:t>হার</a:t>
            </a:r>
            <a:r>
              <a:rPr lang="en-US" sz="4000" b="1" dirty="0" smtClean="0">
                <a:solidFill>
                  <a:schemeClr val="tx1"/>
                </a:solidFill>
              </a:rPr>
              <a:t> </a:t>
            </a:r>
            <a:r>
              <a:rPr lang="en-US" sz="4000" b="1" dirty="0" err="1" smtClean="0">
                <a:solidFill>
                  <a:schemeClr val="tx1"/>
                </a:solidFill>
              </a:rPr>
              <a:t>অনুসারে</a:t>
            </a:r>
            <a:r>
              <a:rPr lang="en-US" sz="4000" b="1" dirty="0" smtClean="0">
                <a:solidFill>
                  <a:schemeClr val="tx1"/>
                </a:solidFill>
              </a:rPr>
              <a:t> </a:t>
            </a:r>
            <a:r>
              <a:rPr lang="en-US" sz="4000" b="1" dirty="0" err="1" smtClean="0">
                <a:solidFill>
                  <a:schemeClr val="tx1"/>
                </a:solidFill>
              </a:rPr>
              <a:t>সাজাও</a:t>
            </a:r>
            <a:r>
              <a:rPr lang="en-US" sz="4000" b="1" dirty="0" smtClean="0">
                <a:solidFill>
                  <a:schemeClr val="tx1"/>
                </a:solidFill>
              </a:rPr>
              <a:t> ও </a:t>
            </a:r>
            <a:r>
              <a:rPr lang="en-US" sz="4000" b="1" dirty="0" err="1" smtClean="0">
                <a:solidFill>
                  <a:schemeClr val="tx1"/>
                </a:solidFill>
              </a:rPr>
              <a:t>কারণ</a:t>
            </a:r>
            <a:r>
              <a:rPr lang="en-US" sz="4000" b="1" dirty="0" smtClean="0">
                <a:solidFill>
                  <a:schemeClr val="tx1"/>
                </a:solidFill>
              </a:rPr>
              <a:t> </a:t>
            </a:r>
            <a:r>
              <a:rPr lang="en-US" sz="4000" b="1" dirty="0" err="1" smtClean="0">
                <a:solidFill>
                  <a:schemeClr val="tx1"/>
                </a:solidFill>
              </a:rPr>
              <a:t>ব্যাখ্যা</a:t>
            </a:r>
            <a:r>
              <a:rPr lang="en-US" sz="4000" b="1" dirty="0" smtClean="0">
                <a:solidFill>
                  <a:schemeClr val="tx1"/>
                </a:solidFill>
              </a:rPr>
              <a:t> </a:t>
            </a:r>
            <a:r>
              <a:rPr lang="en-US" sz="4000" b="1" dirty="0" err="1" smtClean="0">
                <a:solidFill>
                  <a:schemeClr val="tx1"/>
                </a:solidFill>
              </a:rPr>
              <a:t>কর</a:t>
            </a:r>
            <a:r>
              <a:rPr lang="en-US" sz="4000" b="1" dirty="0" smtClean="0">
                <a:solidFill>
                  <a:schemeClr val="tx1"/>
                </a:solidFill>
              </a:rPr>
              <a:t>:</a:t>
            </a:r>
            <a:endParaRPr lang="en-US" sz="4000" b="1" dirty="0">
              <a:solidFill>
                <a:schemeClr val="tx1"/>
              </a:solidFill>
            </a:endParaRPr>
          </a:p>
        </p:txBody>
      </p:sp>
      <p:sp>
        <p:nvSpPr>
          <p:cNvPr id="5" name="TextBox 4"/>
          <p:cNvSpPr txBox="1"/>
          <p:nvPr/>
        </p:nvSpPr>
        <p:spPr>
          <a:xfrm>
            <a:off x="1295400" y="3810000"/>
            <a:ext cx="67056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       CO</a:t>
            </a:r>
            <a:r>
              <a:rPr lang="en-US" sz="32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  </a:t>
            </a:r>
            <a:r>
              <a:rPr lang="en-US" sz="4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  H</a:t>
            </a:r>
            <a:r>
              <a:rPr lang="en-US" sz="32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2 </a:t>
            </a:r>
            <a:r>
              <a:rPr lang="en-US" sz="4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  C</a:t>
            </a:r>
            <a:r>
              <a:rPr lang="en-US" sz="2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2</a:t>
            </a:r>
            <a:r>
              <a:rPr lang="en-US" sz="4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H</a:t>
            </a:r>
            <a:r>
              <a:rPr lang="en-US" sz="2800" b="1" dirty="0" smtClean="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rPr>
              <a:t>4</a:t>
            </a:r>
            <a:endParaRPr lang="en-US" sz="4800" b="1" dirty="0">
              <a:ln w="24500" cmpd="dbl">
                <a:solidFill>
                  <a:schemeClr val="accent2">
                    <a:shade val="85000"/>
                    <a:satMod val="155000"/>
                  </a:schemeClr>
                </a:solidFill>
                <a:prstDash val="solid"/>
                <a:miter lim="800000"/>
              </a:ln>
              <a:solidFill>
                <a:schemeClr val="bg1">
                  <a:lumMod val="95000"/>
                </a:schemeClr>
              </a:solidFill>
              <a:effectLst>
                <a:outerShdw blurRad="38100" dist="38100" dir="7020000" algn="tl">
                  <a:srgbClr val="000000">
                    <a:alpha val="35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0-#ppt_w/2"/>
                                          </p:val>
                                        </p:tav>
                                        <p:tav tm="100000">
                                          <p:val>
                                            <p:strVal val="#ppt_x"/>
                                          </p:val>
                                        </p:tav>
                                      </p:tavLst>
                                    </p:anim>
                                    <p:anim calcmode="lin" valueType="num">
                                      <p:cBhvr additive="base">
                                        <p:cTn id="19"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PEG Image, 290 × 174 pixels).jpg"/>
          <p:cNvPicPr>
            <a:picLocks noChangeAspect="1"/>
          </p:cNvPicPr>
          <p:nvPr/>
        </p:nvPicPr>
        <p:blipFill>
          <a:blip r:embed="rId2" cstate="print"/>
          <a:stretch>
            <a:fillRect/>
          </a:stretch>
        </p:blipFill>
        <p:spPr>
          <a:xfrm>
            <a:off x="4953000" y="1905000"/>
            <a:ext cx="3953159" cy="2823533"/>
          </a:xfrm>
          <a:prstGeom prst="rect">
            <a:avLst/>
          </a:prstGeom>
        </p:spPr>
      </p:pic>
      <p:sp>
        <p:nvSpPr>
          <p:cNvPr id="11" name="TextBox 10"/>
          <p:cNvSpPr txBox="1"/>
          <p:nvPr/>
        </p:nvSpPr>
        <p:spPr>
          <a:xfrm>
            <a:off x="5715000" y="4953000"/>
            <a:ext cx="1600200" cy="523220"/>
          </a:xfrm>
          <a:prstGeom prst="rect">
            <a:avLst/>
          </a:prstGeom>
          <a:noFill/>
        </p:spPr>
        <p:txBody>
          <a:bodyPr wrap="square" rtlCol="0">
            <a:spAutoFit/>
          </a:bodyPr>
          <a:lstStyle/>
          <a:p>
            <a:r>
              <a:rPr lang="bn-IN" sz="2800" dirty="0" smtClean="0">
                <a:latin typeface="NikoshBAN" pitchFamily="2" charset="0"/>
                <a:cs typeface="NikoshBAN" pitchFamily="2" charset="0"/>
              </a:rPr>
              <a:t>নিঃসরণ</a:t>
            </a:r>
            <a:endParaRPr lang="en-US" sz="2800" dirty="0">
              <a:latin typeface="NikoshBAN" pitchFamily="2" charset="0"/>
              <a:cs typeface="NikoshBAN" pitchFamily="2" charset="0"/>
            </a:endParaRPr>
          </a:p>
        </p:txBody>
      </p:sp>
      <p:sp>
        <p:nvSpPr>
          <p:cNvPr id="10" name="TextBox 9"/>
          <p:cNvSpPr txBox="1"/>
          <p:nvPr/>
        </p:nvSpPr>
        <p:spPr>
          <a:xfrm>
            <a:off x="7391400" y="1219200"/>
            <a:ext cx="990600" cy="369332"/>
          </a:xfrm>
          <a:prstGeom prst="rect">
            <a:avLst/>
          </a:prstGeom>
          <a:noFill/>
        </p:spPr>
        <p:txBody>
          <a:bodyPr wrap="square" rtlCol="0">
            <a:spAutoFit/>
          </a:bodyPr>
          <a:lstStyle/>
          <a:p>
            <a:r>
              <a:rPr lang="bn-IN" dirty="0" smtClean="0">
                <a:latin typeface="NikoshBAN" pitchFamily="2" charset="0"/>
                <a:cs typeface="NikoshBAN" pitchFamily="2" charset="0"/>
              </a:rPr>
              <a:t>নিম্নচাপ</a:t>
            </a:r>
            <a:endParaRPr lang="en-US" dirty="0">
              <a:latin typeface="NikoshBAN" pitchFamily="2" charset="0"/>
              <a:cs typeface="NikoshBAN" pitchFamily="2" charset="0"/>
            </a:endParaRPr>
          </a:p>
        </p:txBody>
      </p:sp>
      <p:sp>
        <p:nvSpPr>
          <p:cNvPr id="12" name="Rectangle 11"/>
          <p:cNvSpPr/>
          <p:nvPr/>
        </p:nvSpPr>
        <p:spPr>
          <a:xfrm>
            <a:off x="5715000" y="1371600"/>
            <a:ext cx="914399" cy="369332"/>
          </a:xfrm>
          <a:prstGeom prst="rect">
            <a:avLst/>
          </a:prstGeom>
        </p:spPr>
        <p:txBody>
          <a:bodyPr wrap="square">
            <a:spAutoFit/>
          </a:bodyPr>
          <a:lstStyle/>
          <a:p>
            <a:pPr lvl="0"/>
            <a:r>
              <a:rPr lang="bn-IN" dirty="0" smtClean="0">
                <a:solidFill>
                  <a:prstClr val="black"/>
                </a:solidFill>
                <a:latin typeface="NikoshBAN" pitchFamily="2" charset="0"/>
                <a:cs typeface="NikoshBAN" pitchFamily="2" charset="0"/>
              </a:rPr>
              <a:t>উচ্চচাপ</a:t>
            </a:r>
            <a:endParaRPr lang="en-US" dirty="0">
              <a:solidFill>
                <a:prstClr val="black"/>
              </a:solidFill>
              <a:latin typeface="NikoshBAN" pitchFamily="2" charset="0"/>
              <a:cs typeface="NikoshBAN" pitchFamily="2" charset="0"/>
            </a:endParaRPr>
          </a:p>
        </p:txBody>
      </p:sp>
      <p:cxnSp>
        <p:nvCxnSpPr>
          <p:cNvPr id="14" name="Straight Arrow Connector 13"/>
          <p:cNvCxnSpPr/>
          <p:nvPr/>
        </p:nvCxnSpPr>
        <p:spPr>
          <a:xfrm rot="5400000">
            <a:off x="5219700" y="1866900"/>
            <a:ext cx="914400" cy="2286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972300" y="1714500"/>
            <a:ext cx="762000" cy="3810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3200" y="533400"/>
            <a:ext cx="2895600" cy="646331"/>
          </a:xfrm>
          <a:prstGeom prst="rect">
            <a:avLst/>
          </a:prstGeom>
          <a:noFill/>
        </p:spPr>
        <p:txBody>
          <a:bodyPr wrap="square" rtlCol="0">
            <a:spAutoFit/>
          </a:bodyPr>
          <a:lstStyle/>
          <a:p>
            <a:pPr algn="ctr"/>
            <a:r>
              <a:rPr lang="bn-IN" sz="3600" b="1" dirty="0" smtClean="0">
                <a:solidFill>
                  <a:srgbClr val="00B050"/>
                </a:solidFill>
                <a:latin typeface="NikoshBAN" pitchFamily="2" charset="0"/>
                <a:cs typeface="NikoshBAN" pitchFamily="2" charset="0"/>
              </a:rPr>
              <a:t>নিঃসরণ</a:t>
            </a:r>
            <a:endParaRPr lang="en-US" sz="3600" b="1" dirty="0">
              <a:solidFill>
                <a:srgbClr val="00B05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in)">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lstStyle/>
          <a:p>
            <a:endParaRPr lang="en-US" dirty="0" smtClean="0"/>
          </a:p>
          <a:p>
            <a:endParaRPr lang="en-US" dirty="0" smtClean="0"/>
          </a:p>
          <a:p>
            <a:endParaRPr lang="en-US" dirty="0" smtClean="0"/>
          </a:p>
          <a:p>
            <a:endParaRPr lang="en-US" dirty="0" smtClean="0"/>
          </a:p>
          <a:p>
            <a:r>
              <a:rPr lang="as-IN" b="1" dirty="0" smtClean="0"/>
              <a:t>সরু ছিদ্রপথে কোনো গ্যাসের অণুসমূহের উচ্চচাপ থেকে নি</a:t>
            </a:r>
            <a:r>
              <a:rPr lang="en-US" b="1" dirty="0" err="1" smtClean="0"/>
              <a:t>ম্ন</a:t>
            </a:r>
            <a:r>
              <a:rPr lang="as-IN" b="1" dirty="0" smtClean="0"/>
              <a:t>চাপ অঞ্চলে বেরিয়ে আসার প্রক্রিয়াকে নিঃসরণ বলে।</a:t>
            </a:r>
            <a:endParaRPr lang="en-US" b="1" dirty="0"/>
          </a:p>
        </p:txBody>
      </p:sp>
      <p:sp>
        <p:nvSpPr>
          <p:cNvPr id="2" name="Title 1"/>
          <p:cNvSpPr>
            <a:spLocks noGrp="1"/>
          </p:cNvSpPr>
          <p:nvPr>
            <p:ph type="title"/>
          </p:nvPr>
        </p:nvSpPr>
        <p:spPr>
          <a:xfrm>
            <a:off x="457200" y="0"/>
            <a:ext cx="8229600" cy="141763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এখন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নি:সরণ</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কাকে</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7/78/Car_accident_-_NSE_Malaysia.jpg"/>
          <p:cNvPicPr>
            <a:picLocks noChangeAspect="1" noChangeArrowheads="1"/>
          </p:cNvPicPr>
          <p:nvPr/>
        </p:nvPicPr>
        <p:blipFill>
          <a:blip r:embed="rId2" cstate="print">
            <a:lum bright="-20000" contrast="-10000"/>
          </a:blip>
          <a:srcRect/>
          <a:stretch>
            <a:fillRect/>
          </a:stretch>
        </p:blipFill>
        <p:spPr bwMode="auto">
          <a:xfrm>
            <a:off x="152400" y="1600200"/>
            <a:ext cx="3886200" cy="3200399"/>
          </a:xfrm>
          <a:prstGeom prst="rect">
            <a:avLst/>
          </a:prstGeom>
          <a:noFill/>
        </p:spPr>
      </p:pic>
      <p:sp>
        <p:nvSpPr>
          <p:cNvPr id="3" name="Rectangle 2"/>
          <p:cNvSpPr/>
          <p:nvPr/>
        </p:nvSpPr>
        <p:spPr>
          <a:xfrm>
            <a:off x="2895600" y="381000"/>
            <a:ext cx="42672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itchFamily="2" charset="0"/>
                <a:cs typeface="NikoshBAN" pitchFamily="2" charset="0"/>
              </a:rPr>
              <a:t>নিঃসরণের প্রভাব</a:t>
            </a:r>
            <a:endParaRPr lang="en-US" sz="4400" b="1" dirty="0">
              <a:solidFill>
                <a:schemeClr val="tx1"/>
              </a:solidFill>
              <a:latin typeface="NikoshBAN" pitchFamily="2" charset="0"/>
              <a:cs typeface="NikoshBAN" pitchFamily="2" charset="0"/>
            </a:endParaRPr>
          </a:p>
        </p:txBody>
      </p:sp>
      <p:pic>
        <p:nvPicPr>
          <p:cNvPr id="5122" name="Picture 2" descr="http://www.leakdetector.org/wp-content/uploads/2013/10/Methane-gas-detector.jpg"/>
          <p:cNvPicPr>
            <a:picLocks noChangeAspect="1" noChangeArrowheads="1"/>
          </p:cNvPicPr>
          <p:nvPr/>
        </p:nvPicPr>
        <p:blipFill>
          <a:blip r:embed="rId3" cstate="print">
            <a:lum bright="-10000" contrast="20000"/>
          </a:blip>
          <a:srcRect/>
          <a:stretch>
            <a:fillRect/>
          </a:stretch>
        </p:blipFill>
        <p:spPr bwMode="auto">
          <a:xfrm>
            <a:off x="4267200" y="1600200"/>
            <a:ext cx="4669054" cy="3200400"/>
          </a:xfrm>
          <a:prstGeom prst="rect">
            <a:avLst/>
          </a:prstGeom>
          <a:noFill/>
        </p:spPr>
      </p:pic>
      <p:sp>
        <p:nvSpPr>
          <p:cNvPr id="5" name="Rectangle 4"/>
          <p:cNvSpPr/>
          <p:nvPr/>
        </p:nvSpPr>
        <p:spPr>
          <a:xfrm>
            <a:off x="1066800" y="5486400"/>
            <a:ext cx="15240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দূর্ঘটনা</a:t>
            </a:r>
            <a:endParaRPr lang="en-US" sz="2400" b="1" dirty="0">
              <a:solidFill>
                <a:schemeClr val="tx1"/>
              </a:solidFill>
              <a:latin typeface="NikoshBAN" pitchFamily="2" charset="0"/>
              <a:cs typeface="NikoshBAN" pitchFamily="2" charset="0"/>
            </a:endParaRPr>
          </a:p>
        </p:txBody>
      </p:sp>
      <p:sp>
        <p:nvSpPr>
          <p:cNvPr id="6" name="Rectangle 5"/>
          <p:cNvSpPr/>
          <p:nvPr/>
        </p:nvSpPr>
        <p:spPr>
          <a:xfrm>
            <a:off x="6019800" y="5486400"/>
            <a:ext cx="1447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জ্বালানি</a:t>
            </a:r>
            <a:endParaRPr lang="en-US" sz="2400" b="1" dirty="0">
              <a:solidFill>
                <a:schemeClr val="tx1"/>
              </a:solidFill>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2000" fill="hold"/>
                                        <p:tgtEl>
                                          <p:spTgt spid="5122"/>
                                        </p:tgtEl>
                                        <p:attrNameLst>
                                          <p:attrName>ppt_x</p:attrName>
                                        </p:attrNameLst>
                                      </p:cBhvr>
                                      <p:tavLst>
                                        <p:tav tm="0">
                                          <p:val>
                                            <p:strVal val="1+#ppt_w/2"/>
                                          </p:val>
                                        </p:tav>
                                        <p:tav tm="100000">
                                          <p:val>
                                            <p:strVal val="#ppt_x"/>
                                          </p:val>
                                        </p:tav>
                                      </p:tavLst>
                                    </p:anim>
                                    <p:anim calcmode="lin" valueType="num">
                                      <p:cBhvr additive="base">
                                        <p:cTn id="20" dur="20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amond(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ass-9-10-2nd-chp-state-of-matter-3-7-638.jpg"/>
          <p:cNvPicPr>
            <a:picLocks noChangeAspect="1"/>
          </p:cNvPicPr>
          <p:nvPr/>
        </p:nvPicPr>
        <p:blipFill>
          <a:blip r:embed="rId2">
            <a:lum bright="-10000" contrast="30000"/>
          </a:blip>
          <a:stretch>
            <a:fillRect/>
          </a:stretch>
        </p:blipFill>
        <p:spPr>
          <a:xfrm>
            <a:off x="914400" y="533400"/>
            <a:ext cx="7239000" cy="5434924"/>
          </a:xfrm>
          <a:prstGeom prst="rect">
            <a:avLst/>
          </a:prstGeom>
          <a:ln>
            <a:noFill/>
          </a:ln>
          <a:effectLst>
            <a:softEdge rad="112500"/>
          </a:effectLst>
        </p:spPr>
      </p:pic>
      <p:sp>
        <p:nvSpPr>
          <p:cNvPr id="8" name="Rectangle 7"/>
          <p:cNvSpPr/>
          <p:nvPr/>
        </p:nvSpPr>
        <p:spPr>
          <a:xfrm>
            <a:off x="5791200" y="685800"/>
            <a:ext cx="2286000" cy="1371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rgbClr val="0070C0"/>
                </a:solidFill>
              </a:rPr>
              <a:t>চিত্রটি</a:t>
            </a:r>
            <a:r>
              <a:rPr lang="en-US" sz="2800" b="1" dirty="0" smtClean="0">
                <a:solidFill>
                  <a:srgbClr val="0070C0"/>
                </a:solidFill>
              </a:rPr>
              <a:t> </a:t>
            </a:r>
            <a:r>
              <a:rPr lang="en-US" sz="2800" b="1" dirty="0" err="1" smtClean="0">
                <a:solidFill>
                  <a:srgbClr val="0070C0"/>
                </a:solidFill>
              </a:rPr>
              <a:t>লক্ষ</a:t>
            </a:r>
            <a:r>
              <a:rPr lang="en-US" sz="2800" b="1" dirty="0" smtClean="0">
                <a:solidFill>
                  <a:srgbClr val="0070C0"/>
                </a:solidFill>
              </a:rPr>
              <a:t> </a:t>
            </a:r>
            <a:r>
              <a:rPr lang="en-US" sz="2800" b="1" dirty="0" err="1" smtClean="0">
                <a:solidFill>
                  <a:srgbClr val="0070C0"/>
                </a:solidFill>
              </a:rPr>
              <a:t>কর</a:t>
            </a:r>
            <a:endParaRPr lang="en-US" sz="2800" b="1" dirty="0">
              <a:solidFill>
                <a:srgbClr val="0070C0"/>
              </a:solidFill>
            </a:endParaRPr>
          </a:p>
        </p:txBody>
      </p:sp>
      <p:sp>
        <p:nvSpPr>
          <p:cNvPr id="9" name="Rectangle 8"/>
          <p:cNvSpPr/>
          <p:nvPr/>
        </p:nvSpPr>
        <p:spPr>
          <a:xfrm>
            <a:off x="1066800" y="4343400"/>
            <a:ext cx="70104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err="1" smtClean="0">
                <a:solidFill>
                  <a:schemeClr val="tx1"/>
                </a:solidFill>
              </a:rPr>
              <a:t>মোমের</a:t>
            </a:r>
            <a:r>
              <a:rPr lang="en-US" sz="4000" b="1" dirty="0" smtClean="0">
                <a:solidFill>
                  <a:schemeClr val="tx1"/>
                </a:solidFill>
              </a:rPr>
              <a:t> </a:t>
            </a:r>
            <a:r>
              <a:rPr lang="en-US" sz="4000" b="1" dirty="0" err="1" smtClean="0">
                <a:solidFill>
                  <a:schemeClr val="tx1"/>
                </a:solidFill>
              </a:rPr>
              <a:t>জ্বলন</a:t>
            </a:r>
            <a:endParaRPr lang="en-US" sz="4000" b="1" dirty="0">
              <a:solidFill>
                <a:schemeClr val="tx1"/>
              </a:solidFill>
            </a:endParaRPr>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7.jpg"/>
          <p:cNvPicPr>
            <a:picLocks noChangeAspect="1"/>
          </p:cNvPicPr>
          <p:nvPr/>
        </p:nvPicPr>
        <p:blipFill>
          <a:blip r:embed="rId2"/>
          <a:srcRect l="5000" t="5691" r="4167" b="5556"/>
          <a:stretch>
            <a:fillRect/>
          </a:stretch>
        </p:blipFill>
        <p:spPr>
          <a:xfrm>
            <a:off x="-6668" y="0"/>
            <a:ext cx="9150668" cy="6858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152400" y="228600"/>
            <a:ext cx="8763000" cy="990600"/>
          </a:xfrm>
          <a:prstGeom prst="rect">
            <a:avLst/>
          </a:prstGeom>
          <a:blipFill>
            <a:blip r:embed="rId3"/>
            <a:tile tx="0" ty="0" sx="100000" sy="100000" flip="none" algn="tl"/>
          </a:blipFill>
          <a:ln w="38100">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পরিচিতি</a:t>
            </a:r>
            <a:r>
              <a:rPr lang="en-US" sz="3600" dirty="0" smtClean="0">
                <a:solidFill>
                  <a:srgbClr val="7030A0"/>
                </a:solidFill>
                <a:latin typeface="NikoshBAN" pitchFamily="2" charset="0"/>
                <a:cs typeface="NikoshBAN" pitchFamily="2" charset="0"/>
              </a:rPr>
              <a:t> </a:t>
            </a:r>
            <a:endParaRPr lang="en-US" sz="3600" dirty="0"/>
          </a:p>
        </p:txBody>
      </p:sp>
      <p:sp>
        <p:nvSpPr>
          <p:cNvPr id="4" name="Rectangle 3"/>
          <p:cNvSpPr/>
          <p:nvPr/>
        </p:nvSpPr>
        <p:spPr>
          <a:xfrm>
            <a:off x="304800" y="3962400"/>
            <a:ext cx="3962400" cy="1261884"/>
          </a:xfrm>
          <a:prstGeom prst="rect">
            <a:avLst/>
          </a:prstGeom>
        </p:spPr>
        <p:txBody>
          <a:bodyPr wrap="square">
            <a:spAutoFit/>
          </a:bodyPr>
          <a:lstStyle/>
          <a:p>
            <a:r>
              <a:rPr lang="en-US" sz="2800" b="1" dirty="0" err="1" smtClean="0">
                <a:solidFill>
                  <a:srgbClr val="0070C0"/>
                </a:solidFill>
                <a:latin typeface="ArhialkhanMJ" pitchFamily="2" charset="0"/>
                <a:cs typeface="ArhialkhanMJ" pitchFamily="2" charset="0"/>
              </a:rPr>
              <a:t>মোঃওয়ায়েছ</a:t>
            </a:r>
            <a:r>
              <a:rPr lang="en-US" sz="2800" b="1" dirty="0" smtClean="0">
                <a:solidFill>
                  <a:srgbClr val="0070C0"/>
                </a:solidFill>
                <a:latin typeface="ArhialkhanMJ" pitchFamily="2" charset="0"/>
                <a:cs typeface="ArhialkhanMJ" pitchFamily="2" charset="0"/>
              </a:rPr>
              <a:t> </a:t>
            </a:r>
            <a:r>
              <a:rPr lang="en-US" sz="2800" b="1" dirty="0" err="1" smtClean="0">
                <a:solidFill>
                  <a:srgbClr val="0070C0"/>
                </a:solidFill>
                <a:latin typeface="ArhialkhanMJ" pitchFamily="2" charset="0"/>
                <a:cs typeface="ArhialkhanMJ" pitchFamily="2" charset="0"/>
              </a:rPr>
              <a:t>কুরুনী</a:t>
            </a:r>
            <a:r>
              <a:rPr lang="en-US" sz="2800" b="1" dirty="0" smtClean="0">
                <a:solidFill>
                  <a:srgbClr val="0070C0"/>
                </a:solidFill>
                <a:latin typeface="ArhialkhanMJ" pitchFamily="2" charset="0"/>
                <a:cs typeface="ArhialkhanMJ" pitchFamily="2" charset="0"/>
              </a:rPr>
              <a:t>(</a:t>
            </a:r>
            <a:r>
              <a:rPr lang="en-US" sz="2800" b="1" dirty="0" err="1" smtClean="0">
                <a:solidFill>
                  <a:srgbClr val="0070C0"/>
                </a:solidFill>
                <a:latin typeface="ArhialkhanMJ" pitchFamily="2" charset="0"/>
                <a:cs typeface="ArhialkhanMJ" pitchFamily="2" charset="0"/>
              </a:rPr>
              <a:t>মুন</a:t>
            </a:r>
            <a:r>
              <a:rPr lang="en-US" sz="2800" b="1" dirty="0" smtClean="0">
                <a:solidFill>
                  <a:srgbClr val="0070C0"/>
                </a:solidFill>
                <a:latin typeface="ArhialkhanMJ" pitchFamily="2" charset="0"/>
                <a:cs typeface="ArhialkhanMJ" pitchFamily="2" charset="0"/>
              </a:rPr>
              <a:t>)</a:t>
            </a:r>
          </a:p>
          <a:p>
            <a:r>
              <a:rPr lang="en-US" sz="2000" b="1" dirty="0" err="1" smtClean="0">
                <a:latin typeface="ArhialkhanMJ" pitchFamily="2" charset="0"/>
                <a:cs typeface="ArhialkhanMJ" pitchFamily="2" charset="0"/>
              </a:rPr>
              <a:t>বি.এস-সি</a:t>
            </a:r>
            <a:r>
              <a:rPr lang="en-US" sz="2000" b="1" dirty="0" smtClean="0">
                <a:latin typeface="ArhialkhanMJ" pitchFamily="2" charset="0"/>
                <a:cs typeface="ArhialkhanMJ" pitchFamily="2" charset="0"/>
              </a:rPr>
              <a:t> (</a:t>
            </a:r>
            <a:r>
              <a:rPr lang="en-US" sz="2000" b="1" dirty="0" err="1" smtClean="0">
                <a:latin typeface="ArhialkhanMJ" pitchFamily="2" charset="0"/>
                <a:cs typeface="ArhialkhanMJ" pitchFamily="2" charset="0"/>
              </a:rPr>
              <a:t>অনার্স</a:t>
            </a:r>
            <a:r>
              <a:rPr lang="en-US" sz="2000" b="1" dirty="0" smtClean="0">
                <a:latin typeface="ArhialkhanMJ" pitchFamily="2" charset="0"/>
                <a:cs typeface="ArhialkhanMJ" pitchFamily="2" charset="0"/>
              </a:rPr>
              <a:t>) </a:t>
            </a:r>
            <a:r>
              <a:rPr lang="en-US" sz="2000" b="1" dirty="0" err="1" smtClean="0">
                <a:latin typeface="ArhialkhanMJ" pitchFamily="2" charset="0"/>
                <a:cs typeface="ArhialkhanMJ" pitchFamily="2" charset="0"/>
              </a:rPr>
              <a:t>এম.এস-সি</a:t>
            </a:r>
            <a:endParaRPr lang="en-US" sz="2000" b="1" dirty="0" smtClean="0">
              <a:latin typeface="ArhialkhanMJ" pitchFamily="2" charset="0"/>
              <a:cs typeface="ArhialkhanMJ" pitchFamily="2" charset="0"/>
            </a:endParaRPr>
          </a:p>
          <a:p>
            <a:r>
              <a:rPr lang="en-US" sz="2800" b="1" dirty="0" smtClean="0">
                <a:solidFill>
                  <a:srgbClr val="002060"/>
                </a:solidFill>
                <a:latin typeface="ArhialkhanMJ" pitchFamily="2" charset="0"/>
                <a:cs typeface="ArhialkhanMJ" pitchFamily="2" charset="0"/>
              </a:rPr>
              <a:t>             রসায়ন</a:t>
            </a:r>
          </a:p>
        </p:txBody>
      </p:sp>
      <p:sp>
        <p:nvSpPr>
          <p:cNvPr id="5" name="Rectangle 4"/>
          <p:cNvSpPr/>
          <p:nvPr/>
        </p:nvSpPr>
        <p:spPr>
          <a:xfrm>
            <a:off x="4343400" y="2819401"/>
            <a:ext cx="4572000" cy="1438855"/>
          </a:xfrm>
          <a:prstGeom prst="rect">
            <a:avLst/>
          </a:prstGeom>
        </p:spPr>
        <p:txBody>
          <a:bodyPr wrap="square">
            <a:spAutoFit/>
          </a:bodyPr>
          <a:lstStyle/>
          <a:p>
            <a:pPr>
              <a:lnSpc>
                <a:spcPts val="3500"/>
              </a:lnSpc>
            </a:pPr>
            <a:r>
              <a:rPr lang="en-US" sz="2400" dirty="0" smtClean="0">
                <a:solidFill>
                  <a:srgbClr val="7030A0"/>
                </a:solidFill>
                <a:latin typeface="NikoshBAN" pitchFamily="2" charset="0"/>
                <a:cs typeface="NikoshBAN" pitchFamily="2" charset="0"/>
              </a:rPr>
              <a:t> </a:t>
            </a:r>
            <a:r>
              <a:rPr lang="bn-BD" sz="3600" dirty="0" smtClean="0">
                <a:solidFill>
                  <a:srgbClr val="7030A0"/>
                </a:solidFill>
                <a:latin typeface="NikoshBAN" pitchFamily="2" charset="0"/>
                <a:cs typeface="NikoshBAN" pitchFamily="2" charset="0"/>
              </a:rPr>
              <a:t>শ্রেণিঃ</a:t>
            </a:r>
            <a:r>
              <a:rPr lang="en-US" sz="3600" dirty="0" smtClean="0">
                <a:solidFill>
                  <a:srgbClr val="7030A0"/>
                </a:solidFill>
                <a:latin typeface="NikoshBAN" pitchFamily="2" charset="0"/>
                <a:cs typeface="NikoshBAN" pitchFamily="2" charset="0"/>
              </a:rPr>
              <a:t>-</a:t>
            </a:r>
            <a:r>
              <a:rPr lang="bn-BD" sz="3600" dirty="0" smtClean="0">
                <a:solidFill>
                  <a:srgbClr val="7030A0"/>
                </a:solidFill>
                <a:latin typeface="NikoshBAN" pitchFamily="2" charset="0"/>
                <a:cs typeface="NikoshBAN" pitchFamily="2" charset="0"/>
              </a:rPr>
              <a:t> </a:t>
            </a:r>
            <a:r>
              <a:rPr lang="en-US" sz="3600" dirty="0" smtClean="0">
                <a:solidFill>
                  <a:srgbClr val="7030A0"/>
                </a:solidFill>
                <a:latin typeface="NikoshBAN" pitchFamily="2" charset="0"/>
                <a:cs typeface="NikoshBAN" pitchFamily="2" charset="0"/>
              </a:rPr>
              <a:t>৯ম </a:t>
            </a:r>
            <a:endParaRPr lang="bn-BD" sz="3200" dirty="0" smtClean="0">
              <a:solidFill>
                <a:srgbClr val="7030A0"/>
              </a:solidFill>
              <a:latin typeface="NikoshBAN" pitchFamily="2" charset="0"/>
              <a:cs typeface="NikoshBAN" pitchFamily="2" charset="0"/>
            </a:endParaRPr>
          </a:p>
          <a:p>
            <a:pPr>
              <a:lnSpc>
                <a:spcPts val="3500"/>
              </a:lnSpc>
            </a:pPr>
            <a:r>
              <a:rPr lang="bn-BD" sz="3200" dirty="0" smtClean="0">
                <a:solidFill>
                  <a:srgbClr val="7030A0"/>
                </a:solidFill>
                <a:latin typeface="NikoshBAN" pitchFamily="2" charset="0"/>
                <a:cs typeface="NikoshBAN" pitchFamily="2" charset="0"/>
              </a:rPr>
              <a:t>বিষয়ঃ</a:t>
            </a:r>
            <a:r>
              <a:rPr lang="en-US" sz="3200" dirty="0" smtClean="0">
                <a:solidFill>
                  <a:srgbClr val="7030A0"/>
                </a:solidFill>
                <a:latin typeface="NikoshBAN" pitchFamily="2" charset="0"/>
                <a:cs typeface="NikoshBAN" pitchFamily="2" charset="0"/>
              </a:rPr>
              <a:t>-</a:t>
            </a:r>
            <a:r>
              <a:rPr lang="bn-BD" sz="3200" dirty="0" smtClean="0">
                <a:solidFill>
                  <a:srgbClr val="7030A0"/>
                </a:solidFill>
                <a:latin typeface="NikoshBAN" pitchFamily="2" charset="0"/>
                <a:cs typeface="NikoshBAN" pitchFamily="2" charset="0"/>
              </a:rPr>
              <a:t> </a:t>
            </a:r>
            <a:r>
              <a:rPr lang="en-US" sz="3200" dirty="0" err="1" smtClean="0">
                <a:solidFill>
                  <a:srgbClr val="7030A0"/>
                </a:solidFill>
                <a:latin typeface="NikoshBAN" pitchFamily="2" charset="0"/>
                <a:cs typeface="NikoshBAN" pitchFamily="2" charset="0"/>
              </a:rPr>
              <a:t>রসায়ন</a:t>
            </a:r>
            <a:r>
              <a:rPr lang="en-US" sz="3200" dirty="0" smtClean="0">
                <a:solidFill>
                  <a:srgbClr val="7030A0"/>
                </a:solidFill>
                <a:latin typeface="NikoshBAN" pitchFamily="2" charset="0"/>
                <a:cs typeface="NikoshBAN" pitchFamily="2" charset="0"/>
              </a:rPr>
              <a:t> </a:t>
            </a:r>
            <a:r>
              <a:rPr lang="bn-BD" sz="3200" dirty="0" smtClean="0">
                <a:solidFill>
                  <a:srgbClr val="7030A0"/>
                </a:solidFill>
                <a:latin typeface="NikoshBAN" pitchFamily="2" charset="0"/>
                <a:cs typeface="NikoshBAN" pitchFamily="2" charset="0"/>
              </a:rPr>
              <a:t> </a:t>
            </a:r>
          </a:p>
          <a:p>
            <a:pPr>
              <a:lnSpc>
                <a:spcPts val="3500"/>
              </a:lnSpc>
            </a:pPr>
            <a:r>
              <a:rPr lang="bn-BD" sz="3200" dirty="0" smtClean="0">
                <a:solidFill>
                  <a:srgbClr val="7030A0"/>
                </a:solidFill>
                <a:latin typeface="NikoshBAN" pitchFamily="2" charset="0"/>
                <a:cs typeface="NikoshBAN" pitchFamily="2" charset="0"/>
              </a:rPr>
              <a:t>অধ্যায়ঃ</a:t>
            </a:r>
            <a:r>
              <a:rPr lang="en-US" sz="3200" dirty="0" smtClean="0">
                <a:solidFill>
                  <a:srgbClr val="7030A0"/>
                </a:solidFill>
                <a:latin typeface="NikoshBAN" pitchFamily="2" charset="0"/>
                <a:cs typeface="NikoshBAN" pitchFamily="2" charset="0"/>
              </a:rPr>
              <a:t>-</a:t>
            </a:r>
            <a:r>
              <a:rPr lang="bn-BD" sz="3200" dirty="0" smtClean="0">
                <a:solidFill>
                  <a:srgbClr val="7030A0"/>
                </a:solidFill>
                <a:latin typeface="NikoshBAN" pitchFamily="2" charset="0"/>
                <a:cs typeface="NikoshBAN" pitchFamily="2" charset="0"/>
              </a:rPr>
              <a:t> </a:t>
            </a:r>
            <a:r>
              <a:rPr lang="en-US" sz="3200" dirty="0" smtClean="0">
                <a:solidFill>
                  <a:srgbClr val="7030A0"/>
                </a:solidFill>
                <a:latin typeface="NikoshBAN" pitchFamily="2" charset="0"/>
                <a:cs typeface="NikoshBAN" pitchFamily="2" charset="0"/>
              </a:rPr>
              <a:t>২য়</a:t>
            </a:r>
            <a:endParaRPr lang="bn-BD" sz="3200" dirty="0" smtClean="0">
              <a:solidFill>
                <a:srgbClr val="7030A0"/>
              </a:solidFill>
              <a:latin typeface="NikoshBAN" pitchFamily="2" charset="0"/>
              <a:cs typeface="NikoshBAN" pitchFamily="2" charset="0"/>
            </a:endParaRPr>
          </a:p>
        </p:txBody>
      </p:sp>
      <p:sp>
        <p:nvSpPr>
          <p:cNvPr id="6" name="Flowchart: Sort 5"/>
          <p:cNvSpPr/>
          <p:nvPr/>
        </p:nvSpPr>
        <p:spPr>
          <a:xfrm>
            <a:off x="4191000" y="1905000"/>
            <a:ext cx="152400" cy="4419600"/>
          </a:xfrm>
          <a:prstGeom prst="flowChartSo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1219200"/>
            <a:ext cx="4648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dirty="0" smtClean="0">
                <a:solidFill>
                  <a:srgbClr val="7030A0"/>
                </a:solidFill>
                <a:latin typeface="NikoshBAN" pitchFamily="2" charset="0"/>
                <a:cs typeface="NikoshBAN" pitchFamily="2" charset="0"/>
              </a:rPr>
              <a:t> </a:t>
            </a:r>
            <a:r>
              <a:rPr lang="bn-BD" sz="2800" dirty="0" smtClean="0">
                <a:solidFill>
                  <a:srgbClr val="0070C0"/>
                </a:solidFill>
                <a:latin typeface="NikoshBAN" pitchFamily="2" charset="0"/>
                <a:cs typeface="NikoshBAN" pitchFamily="2" charset="0"/>
              </a:rPr>
              <a:t>পাঠ পরিচিতি </a:t>
            </a:r>
            <a:endParaRPr lang="en-US" dirty="0">
              <a:solidFill>
                <a:srgbClr val="0070C0"/>
              </a:solidFill>
            </a:endParaRPr>
          </a:p>
        </p:txBody>
      </p:sp>
      <p:sp>
        <p:nvSpPr>
          <p:cNvPr id="10" name="Rectangle 9"/>
          <p:cNvSpPr/>
          <p:nvPr/>
        </p:nvSpPr>
        <p:spPr>
          <a:xfrm>
            <a:off x="152400" y="1219200"/>
            <a:ext cx="41148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rgbClr val="0070C0"/>
                </a:solidFill>
                <a:latin typeface="NikoshBAN" pitchFamily="2" charset="0"/>
                <a:cs typeface="NikoshBAN" pitchFamily="2" charset="0"/>
              </a:rPr>
              <a:t>শিক্ষক পরিচিতি</a:t>
            </a:r>
            <a:endParaRPr lang="en-US" sz="2400" dirty="0"/>
          </a:p>
        </p:txBody>
      </p:sp>
      <p:pic>
        <p:nvPicPr>
          <p:cNvPr id="12" name="Picture 11" descr="10730129_1534638433451683_6712151359750548169_n(1).jpg"/>
          <p:cNvPicPr>
            <a:picLocks noChangeAspect="1"/>
          </p:cNvPicPr>
          <p:nvPr/>
        </p:nvPicPr>
        <p:blipFill>
          <a:blip r:embed="rId4"/>
          <a:stretch>
            <a:fillRect/>
          </a:stretch>
        </p:blipFill>
        <p:spPr>
          <a:xfrm>
            <a:off x="609600" y="1981200"/>
            <a:ext cx="22860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as-IN" b="1" dirty="0" smtClean="0">
                <a:solidFill>
                  <a:srgbClr val="002060"/>
                </a:solidFill>
              </a:rPr>
              <a:t>মোমের জ্বলন ও পদার্থের তিন অবস্থা</a:t>
            </a:r>
            <a:r>
              <a:rPr lang="as-IN" b="1" dirty="0" smtClean="0"/>
              <a:t/>
            </a:r>
            <a:br>
              <a:rPr lang="as-IN" b="1" dirty="0" smtClean="0"/>
            </a:br>
            <a:endParaRPr lang="en-US" dirty="0"/>
          </a:p>
        </p:txBody>
      </p:sp>
      <p:sp>
        <p:nvSpPr>
          <p:cNvPr id="3" name="Content Placeholder 2"/>
          <p:cNvSpPr>
            <a:spLocks noGrp="1"/>
          </p:cNvSpPr>
          <p:nvPr>
            <p:ph idx="1"/>
          </p:nvPr>
        </p:nvSpPr>
        <p:spPr>
          <a:solidFill>
            <a:srgbClr val="00B0F0"/>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as-IN" dirty="0" smtClean="0">
                <a:solidFill>
                  <a:schemeClr val="tx1"/>
                </a:solidFill>
              </a:rPr>
              <a:t>মোম যখন জ্বলতে থাকে তখন পদার্থের তিনটি অবস্থাই একসাথে দেখা যায়। মোম গলতে শুরু করলে এর মধ্যের সুতাটি তা শোষণ করে নেয়। সুতার অগ্রভাগে মোম গ্যাসীয় অবস্থা প্রাপ্ত হয়। একে আমরা মোমের বাষ্প বলি তখন বায়ুর উপস্থিতিতে দহন হতে থাকে। যতক্ষণ সুতাটি থাকবে ততক্ষণ তা জ্বলতে থাকবে। যেহেতু মোম একটি হাইড্রোকার্বন অর্থাৎ জৈব যৌগ, পর্যাপ্ত বাতাসের উপস্থিতিতে মোমের দহনের ফলে কার্বন-ডাই-অক্সাইড ও জলীয়বাষ্প উৎপন্ন হয়।</a:t>
            </a:r>
            <a:endParaRPr lang="en-US" dirty="0">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মোমের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দহনে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নিম্নরুপ</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বিক্রিয়া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ঘটে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pt-BR" sz="2400" b="1" dirty="0" smtClean="0"/>
          </a:p>
          <a:p>
            <a:endParaRPr lang="pt-BR" sz="2400" b="1" dirty="0" smtClean="0"/>
          </a:p>
          <a:p>
            <a:endParaRPr lang="pt-BR" sz="2400" b="1" dirty="0" smtClean="0"/>
          </a:p>
          <a:p>
            <a:endParaRPr lang="pt-BR" sz="2400" b="1" dirty="0" smtClean="0"/>
          </a:p>
          <a:p>
            <a:endParaRPr lang="pt-BR" sz="2400" b="1" dirty="0" smtClean="0"/>
          </a:p>
          <a:p>
            <a:r>
              <a:rPr lang="pt-BR" sz="2400" b="1" dirty="0" smtClean="0"/>
              <a:t>মোম + O</a:t>
            </a:r>
            <a:r>
              <a:rPr lang="pt-BR" sz="2400" b="1" baseline="-25000" dirty="0" smtClean="0"/>
              <a:t>2(g)</a:t>
            </a:r>
            <a:r>
              <a:rPr lang="pt-BR" sz="2400" b="1" dirty="0" smtClean="0"/>
              <a:t>                      CO</a:t>
            </a:r>
            <a:r>
              <a:rPr lang="pt-BR" sz="2400" b="1" baseline="-25000" dirty="0" smtClean="0"/>
              <a:t>2(g)</a:t>
            </a:r>
            <a:r>
              <a:rPr lang="pt-BR" sz="2400" b="1" dirty="0" smtClean="0"/>
              <a:t> + H</a:t>
            </a:r>
            <a:r>
              <a:rPr lang="pt-BR" sz="2400" b="1" baseline="-25000" dirty="0" smtClean="0"/>
              <a:t>2</a:t>
            </a:r>
            <a:r>
              <a:rPr lang="pt-BR" sz="2400" b="1" dirty="0" smtClean="0"/>
              <a:t>O</a:t>
            </a:r>
            <a:r>
              <a:rPr lang="pt-BR" sz="2400" b="1" baseline="-25000" dirty="0" smtClean="0"/>
              <a:t>(g)</a:t>
            </a:r>
            <a:r>
              <a:rPr lang="pt-BR" sz="2400" b="1" dirty="0" smtClean="0"/>
              <a:t> + তাপ +</a:t>
            </a:r>
            <a:r>
              <a:rPr lang="pt-BR" sz="1600" b="1" dirty="0" smtClean="0"/>
              <a:t> </a:t>
            </a:r>
            <a:r>
              <a:rPr lang="pt-BR" sz="2000" b="1" dirty="0" smtClean="0"/>
              <a:t>আলো</a:t>
            </a:r>
            <a:endParaRPr lang="en-US" sz="3000" dirty="0"/>
          </a:p>
        </p:txBody>
      </p:sp>
      <p:sp>
        <p:nvSpPr>
          <p:cNvPr id="4" name="Right Arrow 3"/>
          <p:cNvSpPr/>
          <p:nvPr/>
        </p:nvSpPr>
        <p:spPr>
          <a:xfrm>
            <a:off x="2743200" y="4038600"/>
            <a:ext cx="978408" cy="76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err="1" smtClean="0">
                <a:solidFill>
                  <a:schemeClr val="tx1"/>
                </a:solidFill>
              </a:rPr>
              <a:t>এখন</a:t>
            </a:r>
            <a:r>
              <a:rPr lang="en-US" b="1" dirty="0" smtClean="0">
                <a:solidFill>
                  <a:schemeClr val="tx1"/>
                </a:solidFill>
              </a:rPr>
              <a:t> </a:t>
            </a:r>
            <a:r>
              <a:rPr lang="en-US" b="1" dirty="0" err="1" smtClean="0">
                <a:solidFill>
                  <a:schemeClr val="tx1"/>
                </a:solidFill>
              </a:rPr>
              <a:t>বলো</a:t>
            </a:r>
            <a:r>
              <a:rPr lang="en-US" b="1" dirty="0" smtClean="0">
                <a:solidFill>
                  <a:schemeClr val="tx1"/>
                </a:solidFill>
              </a:rPr>
              <a:t> </a:t>
            </a:r>
            <a:r>
              <a:rPr lang="en-US" b="1" dirty="0" err="1" smtClean="0">
                <a:solidFill>
                  <a:schemeClr val="tx1"/>
                </a:solidFill>
              </a:rPr>
              <a:t>তো</a:t>
            </a:r>
            <a:endParaRPr lang="en-US" b="1" dirty="0">
              <a:solidFill>
                <a:schemeClr val="tx1"/>
              </a:solidFill>
            </a:endParaRPr>
          </a:p>
        </p:txBody>
      </p:sp>
      <p:sp>
        <p:nvSpPr>
          <p:cNvPr id="3" name="Content Placeholder 2"/>
          <p:cNvSpPr>
            <a:spLocks noGrp="1"/>
          </p:cNvSpPr>
          <p:nvPr>
            <p:ph idx="1"/>
          </p:nvPr>
        </p:nvSpPr>
        <p:spPr>
          <a:solidFill>
            <a:schemeClr val="tx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মোমের</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জ্বলনের</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সময়</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কয়</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ধরনের</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পরিবর্তন</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হয়</a:t>
            </a:r>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a:t>
            </a:r>
          </a:p>
          <a:p>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en-US" sz="4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২ </a:t>
            </a:r>
            <a:r>
              <a:rPr lang="en-US" sz="48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ধরনের</a:t>
            </a:r>
            <a:endParaRPr lang="en-US" sz="4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
          </p:nvPr>
        </p:nvSpPr>
        <p:spPr>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4800" dirty="0" smtClean="0"/>
              <a:t>১. </a:t>
            </a:r>
            <a:r>
              <a:rPr lang="en-US" sz="4800" dirty="0" err="1" smtClean="0"/>
              <a:t>ভৌত</a:t>
            </a:r>
            <a:r>
              <a:rPr lang="en-US" sz="4800" dirty="0" smtClean="0"/>
              <a:t> </a:t>
            </a:r>
            <a:r>
              <a:rPr lang="en-US" sz="4800" dirty="0" err="1" smtClean="0"/>
              <a:t>পরিবর্তন</a:t>
            </a:r>
            <a:endParaRPr lang="en-US" sz="4800" dirty="0" smtClean="0"/>
          </a:p>
          <a:p>
            <a:r>
              <a:rPr lang="en-US" sz="4800" dirty="0" smtClean="0"/>
              <a:t>২.রাসায়নিক </a:t>
            </a:r>
            <a:r>
              <a:rPr lang="en-US" sz="4800" dirty="0" err="1" smtClean="0"/>
              <a:t>পরিবর্তন</a:t>
            </a:r>
            <a:endParaRPr lang="en-US" sz="48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3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as-IN"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মোম যখন জ্বলতে থাকে তখন পদার্থের তিনটি অবস্থাই একসাথে দেখা যায়। মোম গলতে শুরু করলে এর মধ্যের সুতাটি তা শোষণ করে নেয়। সুতার অগ্রভাগে মোম গ্যাসীয় অবস্থা প্রাপ্ত হয়।</a:t>
            </a:r>
            <a:endPar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p>
          <a:p>
            <a:endParaRPr lang="en-US" dirty="0" smtClean="0"/>
          </a:p>
          <a:p>
            <a:r>
              <a:rPr lang="en-US" b="1" dirty="0" smtClean="0">
                <a:solidFill>
                  <a:srgbClr val="FF0000"/>
                </a:solidFill>
              </a:rPr>
              <a:t>. </a:t>
            </a:r>
            <a:r>
              <a:rPr lang="en-US" b="1" dirty="0" err="1" smtClean="0">
                <a:solidFill>
                  <a:srgbClr val="FF0000"/>
                </a:solidFill>
              </a:rPr>
              <a:t>ভৌত</a:t>
            </a:r>
            <a:r>
              <a:rPr lang="en-US" b="1" dirty="0" smtClean="0">
                <a:solidFill>
                  <a:srgbClr val="FF0000"/>
                </a:solidFill>
              </a:rPr>
              <a:t> </a:t>
            </a:r>
            <a:r>
              <a:rPr lang="en-US" b="1" dirty="0" err="1" smtClean="0">
                <a:solidFill>
                  <a:srgbClr val="FF0000"/>
                </a:solidFill>
              </a:rPr>
              <a:t>পরিবর্তন</a:t>
            </a:r>
            <a:endParaRPr lang="en-US" b="1" dirty="0" smtClean="0">
              <a:solidFill>
                <a:srgbClr val="FF0000"/>
              </a:solidFill>
            </a:endParaRPr>
          </a:p>
          <a:p>
            <a:pPr>
              <a:buNone/>
            </a:pPr>
            <a:endParaRPr lang="en-US" dirty="0" smtClean="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as-IN" dirty="0" smtClean="0"/>
              <a:t>মোম একটি হাইড্রোকার্বন অর্থাৎ জৈব যৌগ, পর্যাপ্ত বাতাসের উপস্থিতিতে মোমের দহনের ফলে কার্বন-ডাই-অক্সাইড ও জলীয়বাষ্প উৎপন্ন হয়।</a:t>
            </a:r>
            <a:endParaRPr lang="en-US" dirty="0" smtClean="0"/>
          </a:p>
          <a:p>
            <a:endParaRPr lang="en-US" dirty="0"/>
          </a:p>
        </p:txBody>
      </p:sp>
      <p:sp>
        <p:nvSpPr>
          <p:cNvPr id="4" name="Rectangle 3"/>
          <p:cNvSpPr/>
          <p:nvPr/>
        </p:nvSpPr>
        <p:spPr>
          <a:xfrm>
            <a:off x="990600" y="4343400"/>
            <a:ext cx="7086600" cy="400110"/>
          </a:xfrm>
          <a:prstGeom prst="rect">
            <a:avLst/>
          </a:prstGeom>
        </p:spPr>
        <p:txBody>
          <a:bodyPr wrap="square">
            <a:spAutoFit/>
          </a:bodyPr>
          <a:lstStyle/>
          <a:p>
            <a:r>
              <a:rPr lang="pt-BR" sz="2000" b="1" dirty="0" smtClean="0"/>
              <a:t>মোম + O</a:t>
            </a:r>
            <a:r>
              <a:rPr lang="pt-BR" sz="2000" b="1" baseline="-25000" dirty="0" smtClean="0"/>
              <a:t>2(g)</a:t>
            </a:r>
            <a:r>
              <a:rPr lang="pt-BR" sz="2000" b="1" dirty="0" smtClean="0"/>
              <a:t>                      CO</a:t>
            </a:r>
            <a:r>
              <a:rPr lang="pt-BR" sz="2000" b="1" baseline="-25000" dirty="0" smtClean="0"/>
              <a:t>2(g)</a:t>
            </a:r>
            <a:r>
              <a:rPr lang="pt-BR" sz="2000" b="1" dirty="0" smtClean="0"/>
              <a:t> + H</a:t>
            </a:r>
            <a:r>
              <a:rPr lang="pt-BR" sz="2000" b="1" baseline="-25000" dirty="0" smtClean="0"/>
              <a:t>2</a:t>
            </a:r>
            <a:r>
              <a:rPr lang="pt-BR" sz="2000" b="1" dirty="0" smtClean="0"/>
              <a:t>O</a:t>
            </a:r>
            <a:r>
              <a:rPr lang="pt-BR" sz="2000" b="1" baseline="-25000" dirty="0" smtClean="0"/>
              <a:t>(g)</a:t>
            </a:r>
            <a:r>
              <a:rPr lang="pt-BR" sz="2000" b="1" dirty="0" smtClean="0"/>
              <a:t> + তাপ +</a:t>
            </a:r>
            <a:r>
              <a:rPr lang="pt-BR" sz="1400" b="1" dirty="0" smtClean="0"/>
              <a:t> </a:t>
            </a:r>
            <a:r>
              <a:rPr lang="pt-BR" b="1" dirty="0" smtClean="0"/>
              <a:t>আলো</a:t>
            </a:r>
            <a:endParaRPr lang="en-US" sz="2800" dirty="0"/>
          </a:p>
        </p:txBody>
      </p:sp>
      <p:sp>
        <p:nvSpPr>
          <p:cNvPr id="5" name="Right Arrow 4"/>
          <p:cNvSpPr/>
          <p:nvPr/>
        </p:nvSpPr>
        <p:spPr>
          <a:xfrm flipV="1">
            <a:off x="2590800" y="4495800"/>
            <a:ext cx="685800" cy="1219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রাসায়নিক</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পরিবর্তন</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a:lstStyle/>
          <a:p>
            <a:endParaRPr lang="en-US" dirty="0" smtClean="0"/>
          </a:p>
          <a:p>
            <a:endParaRPr lang="en-US" dirty="0" smtClean="0"/>
          </a:p>
          <a:p>
            <a:endParaRPr lang="en-US" dirty="0" smtClean="0"/>
          </a:p>
          <a:p>
            <a:r>
              <a:rPr lang="en-US" b="1" dirty="0" err="1" smtClean="0"/>
              <a:t>বলোতো</a:t>
            </a:r>
            <a:r>
              <a:rPr lang="en-US" b="1" dirty="0" smtClean="0"/>
              <a:t> </a:t>
            </a:r>
            <a:r>
              <a:rPr lang="en-US" b="1" dirty="0" err="1" smtClean="0"/>
              <a:t>এটি</a:t>
            </a:r>
            <a:r>
              <a:rPr lang="en-US" b="1" dirty="0" smtClean="0"/>
              <a:t> </a:t>
            </a:r>
            <a:r>
              <a:rPr lang="en-US" b="1" dirty="0" err="1" smtClean="0"/>
              <a:t>রাসায়নিক</a:t>
            </a:r>
            <a:r>
              <a:rPr lang="en-US" b="1" dirty="0" smtClean="0"/>
              <a:t> </a:t>
            </a:r>
            <a:r>
              <a:rPr lang="en-US" b="1" dirty="0" err="1" smtClean="0"/>
              <a:t>পরিবর্তন</a:t>
            </a:r>
            <a:r>
              <a:rPr lang="en-US" b="1" dirty="0" smtClean="0"/>
              <a:t> </a:t>
            </a:r>
            <a:r>
              <a:rPr lang="en-US" b="1" dirty="0" err="1" smtClean="0"/>
              <a:t>কেনো</a:t>
            </a:r>
            <a:r>
              <a:rPr lang="en-US" b="1" dirty="0" smtClean="0"/>
              <a:t>?</a:t>
            </a:r>
            <a:endParaRPr lang="en-US" b="1"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এসো</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কিছু</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সংজ্ঞা</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শিখি</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r>
              <a:rPr lang="as-IN" b="1" dirty="0" smtClean="0">
                <a:solidFill>
                  <a:srgbClr val="FF0000"/>
                </a:solidFill>
              </a:rPr>
              <a:t>গলনাংক</a:t>
            </a:r>
            <a:r>
              <a:rPr lang="en-US" b="1" dirty="0" smtClean="0">
                <a:solidFill>
                  <a:srgbClr val="FF0000"/>
                </a:solidFill>
              </a:rPr>
              <a:t>: </a:t>
            </a:r>
            <a:r>
              <a:rPr lang="as-IN" dirty="0" smtClean="0"/>
              <a:t>স্বাভাবিক চাপে (1</a:t>
            </a:r>
            <a:r>
              <a:rPr lang="en-US" dirty="0" err="1" smtClean="0"/>
              <a:t>atm</a:t>
            </a:r>
            <a:r>
              <a:rPr lang="en-US" dirty="0" smtClean="0"/>
              <a:t>) </a:t>
            </a:r>
            <a:r>
              <a:rPr lang="as-IN" dirty="0" smtClean="0"/>
              <a:t>যে তাপমাত্রায় কোনো কঠিন পদার্থ তরলে পরিণত হয় সেই তাপমাত্রাকে সেই পদার্থের গলনাংক বলে।</a:t>
            </a:r>
            <a:endParaRPr lang="en-US" dirty="0" smtClean="0"/>
          </a:p>
          <a:p>
            <a:r>
              <a:rPr lang="as-IN" b="1" dirty="0" smtClean="0">
                <a:solidFill>
                  <a:srgbClr val="FF0000"/>
                </a:solidFill>
              </a:rPr>
              <a:t>স্ফুটনাংক</a:t>
            </a:r>
            <a:r>
              <a:rPr lang="en-US" b="1" dirty="0" smtClean="0">
                <a:solidFill>
                  <a:srgbClr val="FF0000"/>
                </a:solidFill>
              </a:rPr>
              <a:t>: </a:t>
            </a:r>
            <a:r>
              <a:rPr lang="as-IN" dirty="0" smtClean="0"/>
              <a:t>স্বাভাবিক চাপে (1</a:t>
            </a:r>
            <a:r>
              <a:rPr lang="en-US" dirty="0" err="1" smtClean="0"/>
              <a:t>atm</a:t>
            </a:r>
            <a:r>
              <a:rPr lang="en-US" dirty="0" smtClean="0"/>
              <a:t>) </a:t>
            </a:r>
            <a:r>
              <a:rPr lang="as-IN" dirty="0" smtClean="0"/>
              <a:t>যে তাপমাত্রায় কোনো তরল পদার্থ গ্যাসীয় অবস্থা প্রাপ্ত হয় সেই তাপমাত্রাকে সেই পদার্থের স্ফুটনাংক বলে।</a:t>
            </a:r>
            <a:r>
              <a:rPr lang="en-US" dirty="0" smtClean="0"/>
              <a:t> </a:t>
            </a:r>
          </a:p>
          <a:p>
            <a:r>
              <a:rPr lang="en-US" b="1" dirty="0" err="1" smtClean="0">
                <a:solidFill>
                  <a:srgbClr val="FF0000"/>
                </a:solidFill>
              </a:rPr>
              <a:t>সুপ্ত</a:t>
            </a:r>
            <a:r>
              <a:rPr lang="en-US" b="1" dirty="0" smtClean="0">
                <a:solidFill>
                  <a:srgbClr val="FF0000"/>
                </a:solidFill>
              </a:rPr>
              <a:t> </a:t>
            </a:r>
            <a:r>
              <a:rPr lang="en-US" b="1" dirty="0" err="1" smtClean="0">
                <a:solidFill>
                  <a:srgbClr val="FF0000"/>
                </a:solidFill>
              </a:rPr>
              <a:t>তাপ</a:t>
            </a:r>
            <a:r>
              <a:rPr lang="en-US" b="1" dirty="0" smtClean="0">
                <a:solidFill>
                  <a:srgbClr val="FF0000"/>
                </a:solidFill>
              </a:rPr>
              <a:t>: </a:t>
            </a:r>
            <a:r>
              <a:rPr lang="en-US" dirty="0" err="1" smtClean="0"/>
              <a:t>তাপমাত্রা</a:t>
            </a:r>
            <a:r>
              <a:rPr lang="en-US" dirty="0" smtClean="0"/>
              <a:t> </a:t>
            </a:r>
            <a:r>
              <a:rPr lang="en-US" dirty="0" err="1" smtClean="0"/>
              <a:t>স্হির</a:t>
            </a:r>
            <a:r>
              <a:rPr lang="en-US" dirty="0" smtClean="0"/>
              <a:t> </a:t>
            </a:r>
            <a:r>
              <a:rPr lang="en-US" dirty="0" err="1" smtClean="0"/>
              <a:t>রেখে</a:t>
            </a:r>
            <a:r>
              <a:rPr lang="en-US" dirty="0" smtClean="0"/>
              <a:t> </a:t>
            </a:r>
            <a:r>
              <a:rPr lang="en-US" dirty="0" err="1" smtClean="0"/>
              <a:t>কোনো</a:t>
            </a:r>
            <a:r>
              <a:rPr lang="en-US" dirty="0" smtClean="0"/>
              <a:t> </a:t>
            </a:r>
            <a:r>
              <a:rPr lang="en-US" dirty="0" err="1" smtClean="0"/>
              <a:t>পদার্থের</a:t>
            </a:r>
            <a:r>
              <a:rPr lang="en-US" dirty="0" smtClean="0"/>
              <a:t> </a:t>
            </a:r>
            <a:r>
              <a:rPr lang="en-US" dirty="0" err="1" smtClean="0"/>
              <a:t>অবস্হা</a:t>
            </a:r>
            <a:r>
              <a:rPr lang="as-IN" dirty="0" smtClean="0"/>
              <a:t> </a:t>
            </a:r>
            <a:r>
              <a:rPr lang="en-US" dirty="0" err="1" smtClean="0"/>
              <a:t>পরিবর্তন</a:t>
            </a:r>
            <a:r>
              <a:rPr lang="en-US" dirty="0" smtClean="0"/>
              <a:t> </a:t>
            </a:r>
            <a:r>
              <a:rPr lang="en-US" dirty="0" err="1" smtClean="0"/>
              <a:t>করতে</a:t>
            </a:r>
            <a:r>
              <a:rPr lang="en-US" dirty="0" smtClean="0"/>
              <a:t>  </a:t>
            </a:r>
            <a:r>
              <a:rPr lang="en-US" dirty="0" err="1" smtClean="0"/>
              <a:t>যে</a:t>
            </a:r>
            <a:r>
              <a:rPr lang="en-US" dirty="0" smtClean="0"/>
              <a:t> </a:t>
            </a:r>
            <a:r>
              <a:rPr lang="en-US" dirty="0" err="1" smtClean="0"/>
              <a:t>তাপের</a:t>
            </a:r>
            <a:r>
              <a:rPr lang="en-US" dirty="0" smtClean="0"/>
              <a:t> </a:t>
            </a:r>
            <a:r>
              <a:rPr lang="en-US" dirty="0" err="1" smtClean="0"/>
              <a:t>প্রয়োজন</a:t>
            </a:r>
            <a:r>
              <a:rPr lang="en-US" dirty="0" smtClean="0"/>
              <a:t> </a:t>
            </a:r>
            <a:r>
              <a:rPr lang="en-US" dirty="0" err="1" smtClean="0"/>
              <a:t>হয়</a:t>
            </a:r>
            <a:r>
              <a:rPr lang="en-US" dirty="0" smtClean="0"/>
              <a:t> </a:t>
            </a:r>
            <a:r>
              <a:rPr lang="en-US" dirty="0" err="1" smtClean="0"/>
              <a:t>তাকে</a:t>
            </a:r>
            <a:r>
              <a:rPr lang="en-US" dirty="0" smtClean="0"/>
              <a:t> </a:t>
            </a:r>
            <a:r>
              <a:rPr lang="en-US" dirty="0" err="1" smtClean="0"/>
              <a:t>সুপ্ত</a:t>
            </a:r>
            <a:r>
              <a:rPr lang="en-US" dirty="0" smtClean="0"/>
              <a:t> </a:t>
            </a:r>
            <a:r>
              <a:rPr lang="en-US" dirty="0" err="1" smtClean="0"/>
              <a:t>তাপ</a:t>
            </a:r>
            <a:r>
              <a:rPr lang="en-US" dirty="0" smtClean="0"/>
              <a:t> </a:t>
            </a:r>
            <a:r>
              <a:rPr lang="en-US" dirty="0" err="1" smtClean="0"/>
              <a:t>বলে</a:t>
            </a:r>
            <a:r>
              <a:rPr lang="en-US" dirty="0" smtClean="0"/>
              <a:t>।</a:t>
            </a:r>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style>
          <a:lnRef idx="3">
            <a:schemeClr val="lt1"/>
          </a:lnRef>
          <a:fillRef idx="1">
            <a:schemeClr val="accent1"/>
          </a:fillRef>
          <a:effectRef idx="1">
            <a:schemeClr val="accent1"/>
          </a:effectRef>
          <a:fontRef idx="minor">
            <a:schemeClr val="lt1"/>
          </a:fontRef>
        </p:style>
        <p:txBody>
          <a:bodyPr/>
          <a:lstStyle/>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তাহলে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বলো</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solidFill>
            <a:srgbClr val="002060"/>
          </a:solidFill>
          <a:ln>
            <a:solidFill>
              <a:schemeClr val="accent1"/>
            </a:solidFill>
          </a:ln>
        </p:spPr>
        <p:style>
          <a:lnRef idx="3">
            <a:schemeClr val="lt1"/>
          </a:lnRef>
          <a:fillRef idx="1">
            <a:schemeClr val="accent1"/>
          </a:fillRef>
          <a:effectRef idx="1">
            <a:schemeClr val="accent1"/>
          </a:effectRef>
          <a:fontRef idx="minor">
            <a:schemeClr val="lt1"/>
          </a:fontRef>
        </p:style>
        <p:txBody>
          <a:bodyPr/>
          <a:lstStyle/>
          <a:p>
            <a:endParaRPr lang="en-US" dirty="0" smtClean="0"/>
          </a:p>
          <a:p>
            <a:endParaRPr lang="en-US" dirty="0" smtClean="0"/>
          </a:p>
          <a:p>
            <a:endParaRPr lang="en-US" dirty="0" smtClean="0"/>
          </a:p>
          <a:p>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একই</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পদার্থের</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গলনাংক</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ও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স্ফূটনাংক</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ভিন্ন</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কেনো</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3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lerkantho-10-07-16-16.jpg"/>
          <p:cNvPicPr>
            <a:picLocks noChangeAspect="1"/>
          </p:cNvPicPr>
          <p:nvPr/>
        </p:nvPicPr>
        <p:blipFill>
          <a:blip r:embed="rId2">
            <a:lum bright="-20000" contrast="40000"/>
          </a:blip>
          <a:stretch>
            <a:fillRect/>
          </a:stretch>
        </p:blipFill>
        <p:spPr>
          <a:xfrm>
            <a:off x="551748" y="990600"/>
            <a:ext cx="8040504" cy="4876800"/>
          </a:xfrm>
          <a:prstGeom prst="rect">
            <a:avLst/>
          </a:prstGeom>
        </p:spPr>
      </p:pic>
      <p:sp>
        <p:nvSpPr>
          <p:cNvPr id="5" name="TextBox 4"/>
          <p:cNvSpPr txBox="1"/>
          <p:nvPr/>
        </p:nvSpPr>
        <p:spPr>
          <a:xfrm>
            <a:off x="533400" y="304800"/>
            <a:ext cx="74676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4400" b="1"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বরফ</a:t>
            </a: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4400" b="1"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গলনের</a:t>
            </a: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4400" b="1"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তাপীয়</a:t>
            </a:r>
            <a:r>
              <a:rPr lang="en-US" sz="44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4400" b="1" dirty="0" err="1" smtClean="0">
                <a:ln w="18415" cmpd="sng">
                  <a:solidFill>
                    <a:srgbClr val="FFFFFF"/>
                  </a:solidFill>
                  <a:prstDash val="solid"/>
                </a:ln>
                <a:solidFill>
                  <a:schemeClr val="tx1"/>
                </a:solidFill>
                <a:effectLst>
                  <a:outerShdw blurRad="63500" dir="3600000" algn="tl" rotWithShape="0">
                    <a:srgbClr val="000000">
                      <a:alpha val="70000"/>
                    </a:srgbClr>
                  </a:outerShdw>
                </a:effectLst>
              </a:rPr>
              <a:t>লেখচিত্র</a:t>
            </a:r>
            <a:endParaRPr lang="en-US" sz="44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7" name="TextBox 6"/>
          <p:cNvSpPr txBox="1"/>
          <p:nvPr/>
        </p:nvSpPr>
        <p:spPr>
          <a:xfrm>
            <a:off x="3429000" y="6019800"/>
            <a:ext cx="2133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err="1" smtClean="0"/>
              <a:t>সময়</a:t>
            </a:r>
            <a:endParaRPr lang="en-US" sz="2800" b="1" dirty="0"/>
          </a:p>
        </p:txBody>
      </p:sp>
      <p:sp>
        <p:nvSpPr>
          <p:cNvPr id="8" name="Right Arrow 7"/>
          <p:cNvSpPr/>
          <p:nvPr/>
        </p:nvSpPr>
        <p:spPr>
          <a:xfrm>
            <a:off x="6248400" y="6172200"/>
            <a:ext cx="1219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5400000">
            <a:off x="-698214" y="3822413"/>
            <a:ext cx="22860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err="1" smtClean="0"/>
              <a:t>তাপমাত্রা</a:t>
            </a:r>
            <a:endParaRPr lang="en-US" sz="3200" b="1"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3"/>
          <a:srcRect b="7552"/>
          <a:stretch>
            <a:fillRect/>
          </a:stretch>
        </p:blipFill>
        <p:spPr>
          <a:xfrm>
            <a:off x="-1" y="0"/>
            <a:ext cx="9196891" cy="6858000"/>
          </a:xfrm>
          <a:prstGeom prst="rect">
            <a:avLst/>
          </a:prstGeom>
        </p:spPr>
      </p:pic>
      <p:pic>
        <p:nvPicPr>
          <p:cNvPr id="3" name="Content Placeholder 6" descr="Helium-Gas-Filled-Balloon.jpg"/>
          <p:cNvPicPr>
            <a:picLocks noChangeAspect="1"/>
          </p:cNvPicPr>
          <p:nvPr/>
        </p:nvPicPr>
        <p:blipFill>
          <a:blip r:embed="rId4">
            <a:lum bright="-10000" contrast="30000"/>
          </a:blip>
          <a:stretch>
            <a:fillRect/>
          </a:stretch>
        </p:blipFill>
        <p:spPr>
          <a:xfrm>
            <a:off x="5715000" y="2971800"/>
            <a:ext cx="3429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liquid-medicine-bottle-28989419.jpg"/>
          <p:cNvPicPr>
            <a:picLocks noChangeAspect="1"/>
          </p:cNvPicPr>
          <p:nvPr/>
        </p:nvPicPr>
        <p:blipFill>
          <a:blip r:embed="rId5" cstate="print">
            <a:lum bright="-10000" contrast="30000"/>
          </a:blip>
          <a:stretch>
            <a:fillRect/>
          </a:stretch>
        </p:blipFill>
        <p:spPr>
          <a:xfrm>
            <a:off x="2362200" y="1676400"/>
            <a:ext cx="3785419" cy="25146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Hot_metalwork.jpg"/>
          <p:cNvPicPr>
            <a:picLocks noChangeAspect="1"/>
          </p:cNvPicPr>
          <p:nvPr/>
        </p:nvPicPr>
        <p:blipFill>
          <a:blip r:embed="rId6" cstate="print">
            <a:lum bright="-10000" contrast="30000"/>
          </a:blip>
          <a:stretch>
            <a:fillRect/>
          </a:stretch>
        </p:blipFill>
        <p:spPr>
          <a:xfrm>
            <a:off x="0" y="3124200"/>
            <a:ext cx="3106454" cy="2814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609600" y="228600"/>
            <a:ext cx="7772400" cy="1143000"/>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70C0"/>
                </a:solidFill>
                <a:latin typeface="NikoshBAN" pitchFamily="2" charset="0"/>
                <a:cs typeface="NikoshBAN" pitchFamily="2" charset="0"/>
              </a:rPr>
              <a:t>নিচের চিত্র গুলো লক্ষ কর -</a:t>
            </a:r>
            <a:endParaRPr lang="en-US" sz="3600" b="1" dirty="0">
              <a:solidFill>
                <a:srgbClr val="0070C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ayon._2.12.A.jpg"/>
          <p:cNvPicPr>
            <a:picLocks noChangeAspect="1"/>
          </p:cNvPicPr>
          <p:nvPr/>
        </p:nvPicPr>
        <p:blipFill>
          <a:blip r:embed="rId2">
            <a:lum bright="-20000" contrast="40000"/>
          </a:blip>
          <a:stretch>
            <a:fillRect/>
          </a:stretch>
        </p:blipFill>
        <p:spPr>
          <a:xfrm>
            <a:off x="1592998" y="1143000"/>
            <a:ext cx="6408001" cy="4917316"/>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0"/>
            <a:ext cx="8229600"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as-IN" sz="4000" b="1" dirty="0" smtClean="0">
                <a:solidFill>
                  <a:schemeClr val="tx1"/>
                </a:solidFill>
              </a:rPr>
              <a:t>এমন কিছু পদার্থের নাম লেখ যারা কঠিন থেকে সরাসরি গ্যাসীয় অবস্থা প্রাপ্ত হয় এবং শীতলীকরণে গ্যাসীয় অবস্থা থেকে কঠিনে রূপান্তরিত হয়। ন্যাপথালিন, আয়োডিন, কর্পূর, কঠিন </a:t>
            </a:r>
            <a:r>
              <a:rPr lang="en-US" sz="4000" b="1" dirty="0" smtClean="0">
                <a:solidFill>
                  <a:schemeClr val="tx1"/>
                </a:solidFill>
              </a:rPr>
              <a:t>CO</a:t>
            </a:r>
            <a:r>
              <a:rPr lang="en-US" sz="2400" b="1" dirty="0" smtClean="0">
                <a:solidFill>
                  <a:schemeClr val="tx1"/>
                </a:solidFill>
              </a:rPr>
              <a:t>2</a:t>
            </a:r>
            <a:r>
              <a:rPr lang="en-US" sz="4000" b="1" dirty="0" smtClean="0">
                <a:solidFill>
                  <a:schemeClr val="tx1"/>
                </a:solidFill>
              </a:rPr>
              <a:t> </a:t>
            </a:r>
            <a:r>
              <a:rPr lang="as-IN" sz="4000" b="1" dirty="0" smtClean="0">
                <a:solidFill>
                  <a:schemeClr val="tx1"/>
                </a:solidFill>
              </a:rPr>
              <a:t>ইত্যাদি।</a:t>
            </a:r>
            <a:endParaRPr lang="en-US" sz="4000" b="1" dirty="0">
              <a:solidFill>
                <a:schemeClr val="tx1"/>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sayon._2.14.jpg"/>
          <p:cNvPicPr>
            <a:picLocks noGrp="1" noChangeAspect="1"/>
          </p:cNvPicPr>
          <p:nvPr>
            <p:ph idx="1"/>
          </p:nvPr>
        </p:nvPicPr>
        <p:blipFill>
          <a:blip r:embed="rId2">
            <a:lum bright="-30000" contrast="40000"/>
          </a:blip>
          <a:stretch>
            <a:fillRect/>
          </a:stretch>
        </p:blipFill>
        <p:spPr>
          <a:xfrm>
            <a:off x="228600" y="0"/>
            <a:ext cx="8656026" cy="6553200"/>
          </a:xfr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1"/>
            <a:ext cx="7924800" cy="52629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as-IN" sz="48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তাহলে বলা যায়, যদি কঠিন পদার্থকে তাপ দিলে তা সরাসরি গ্যাসে পরিণত হয় এবং ঠাণ্ডা করলে সরাসরিকঠিনে রূপান্তরিত হয় তবে পদার্থের অবস্থাকে ঊর্ধ্বপাতন বলে।</a:t>
            </a:r>
            <a:endParaRPr lang="en-US" sz="4800" b="1" i="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16200000" flipV="1">
            <a:off x="762000" y="2971800"/>
            <a:ext cx="388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43200" y="4876800"/>
            <a:ext cx="403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552700" y="3314700"/>
            <a:ext cx="19050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67200" y="31242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5410200" y="1676400"/>
            <a:ext cx="19812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52800" y="5257800"/>
            <a:ext cx="2133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t>     </a:t>
            </a:r>
            <a:r>
              <a:rPr lang="en-US" sz="2800" b="1" dirty="0" err="1" smtClean="0"/>
              <a:t>সময়</a:t>
            </a:r>
            <a:endParaRPr lang="en-US" sz="2800" b="1" dirty="0"/>
          </a:p>
        </p:txBody>
      </p:sp>
      <p:sp>
        <p:nvSpPr>
          <p:cNvPr id="25" name="Rectangle 24"/>
          <p:cNvSpPr/>
          <p:nvPr/>
        </p:nvSpPr>
        <p:spPr>
          <a:xfrm rot="5400000">
            <a:off x="1712914" y="3621086"/>
            <a:ext cx="105830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b="1" dirty="0" err="1" smtClean="0"/>
              <a:t>তাপমাত্রা</a:t>
            </a:r>
            <a:endParaRPr lang="en-US" b="1" dirty="0"/>
          </a:p>
        </p:txBody>
      </p:sp>
      <p:sp>
        <p:nvSpPr>
          <p:cNvPr id="28" name="Right Arrow 27"/>
          <p:cNvSpPr/>
          <p:nvPr/>
        </p:nvSpPr>
        <p:spPr>
          <a:xfrm flipV="1">
            <a:off x="5638800" y="5334000"/>
            <a:ext cx="1447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0800000">
            <a:off x="2286000" y="1066800"/>
            <a:ext cx="762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600200" y="304800"/>
            <a:ext cx="4800600" cy="584775"/>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লেখচিত্রটি</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লক্ষ</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কর</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3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ppt_x"/>
                                          </p:val>
                                        </p:tav>
                                        <p:tav tm="100000">
                                          <p:val>
                                            <p:strVal val="#ppt_x"/>
                                          </p:val>
                                        </p:tav>
                                      </p:tavLst>
                                    </p:anim>
                                    <p:anim calcmode="lin" valueType="num">
                                      <p:cBhvr additive="base">
                                        <p:cTn id="1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3000" fill="hold"/>
                                        <p:tgtEl>
                                          <p:spTgt spid="18"/>
                                        </p:tgtEl>
                                        <p:attrNameLst>
                                          <p:attrName>ppt_x</p:attrName>
                                        </p:attrNameLst>
                                      </p:cBhvr>
                                      <p:tavLst>
                                        <p:tav tm="0">
                                          <p:val>
                                            <p:strVal val="#ppt_x"/>
                                          </p:val>
                                        </p:tav>
                                        <p:tav tm="100000">
                                          <p:val>
                                            <p:strVal val="#ppt_x"/>
                                          </p:val>
                                        </p:tav>
                                      </p:tavLst>
                                    </p:anim>
                                    <p:anim calcmode="lin" valueType="num">
                                      <p:cBhvr additive="base">
                                        <p:cTn id="20"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amond(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3000" fill="hold"/>
                                        <p:tgtEl>
                                          <p:spTgt spid="22"/>
                                        </p:tgtEl>
                                        <p:attrNameLst>
                                          <p:attrName>ppt_x</p:attrName>
                                        </p:attrNameLst>
                                      </p:cBhvr>
                                      <p:tavLst>
                                        <p:tav tm="0">
                                          <p:val>
                                            <p:strVal val="#ppt_x"/>
                                          </p:val>
                                        </p:tav>
                                        <p:tav tm="100000">
                                          <p:val>
                                            <p:strVal val="#ppt_x"/>
                                          </p:val>
                                        </p:tav>
                                      </p:tavLst>
                                    </p:anim>
                                    <p:anim calcmode="lin" valueType="num">
                                      <p:cBhvr additive="base">
                                        <p:cTn id="31" dur="3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কোন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ধরনের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পদার্থের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লেখচিত্র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endParaRPr lang="en-US" dirty="0" smtClean="0">
              <a:solidFill>
                <a:srgbClr val="7030A0"/>
              </a:solidFill>
            </a:endParaRPr>
          </a:p>
          <a:p>
            <a:endParaRPr lang="en-US" dirty="0" smtClean="0">
              <a:solidFill>
                <a:srgbClr val="7030A0"/>
              </a:solidFill>
            </a:endParaRPr>
          </a:p>
          <a:p>
            <a:endParaRPr lang="en-US" dirty="0" smtClean="0">
              <a:solidFill>
                <a:schemeClr val="bg1"/>
              </a:solidFill>
            </a:endParaRPr>
          </a:p>
          <a:p>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en-US" sz="4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উত্তর</a:t>
            </a:r>
            <a:r>
              <a:rPr lang="en-US" sz="4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en-US" sz="4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উদ্বায়ী</a:t>
            </a:r>
            <a:r>
              <a:rPr lang="en-US" sz="4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en-US" sz="4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পদার্থের</a:t>
            </a:r>
            <a:r>
              <a:rPr lang="en-US" sz="4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600" b="1" dirty="0" err="1" smtClean="0">
                <a:ln w="1905"/>
                <a:solidFill>
                  <a:schemeClr val="tx1"/>
                </a:solidFill>
                <a:effectLst>
                  <a:innerShdw blurRad="69850" dist="43180" dir="5400000">
                    <a:srgbClr val="000000">
                      <a:alpha val="65000"/>
                    </a:srgbClr>
                  </a:innerShdw>
                </a:effectLst>
              </a:rPr>
              <a:t>দেখতো</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চিত্রের</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পদার্থ</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গুলো</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চিনতে</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পার</a:t>
            </a:r>
            <a:r>
              <a:rPr lang="en-US" sz="3600" b="1" dirty="0" smtClean="0">
                <a:ln w="1905"/>
                <a:solidFill>
                  <a:schemeClr val="tx1"/>
                </a:solidFill>
                <a:effectLst>
                  <a:innerShdw blurRad="69850" dist="43180" dir="5400000">
                    <a:srgbClr val="000000">
                      <a:alpha val="65000"/>
                    </a:srgbClr>
                  </a:innerShdw>
                </a:effectLst>
              </a:rPr>
              <a:t> </a:t>
            </a:r>
            <a:r>
              <a:rPr lang="en-US" sz="3600" b="1" dirty="0" err="1" smtClean="0">
                <a:ln w="1905"/>
                <a:solidFill>
                  <a:schemeClr val="tx1"/>
                </a:solidFill>
                <a:effectLst>
                  <a:innerShdw blurRad="69850" dist="43180" dir="5400000">
                    <a:srgbClr val="000000">
                      <a:alpha val="65000"/>
                    </a:srgbClr>
                  </a:innerShdw>
                </a:effectLst>
              </a:rPr>
              <a:t>কি-না</a:t>
            </a:r>
            <a:r>
              <a:rPr lang="en-US" sz="3600" b="1" dirty="0" smtClean="0">
                <a:ln w="1905"/>
                <a:solidFill>
                  <a:schemeClr val="tx1"/>
                </a:solidFill>
                <a:effectLst>
                  <a:innerShdw blurRad="69850" dist="43180" dir="5400000">
                    <a:srgbClr val="000000">
                      <a:alpha val="65000"/>
                    </a:srgbClr>
                  </a:innerShdw>
                </a:effectLst>
              </a:rPr>
              <a:t>….</a:t>
            </a:r>
            <a:endParaRPr lang="en-US" sz="3600" b="1" dirty="0">
              <a:ln w="1905"/>
              <a:solidFill>
                <a:schemeClr val="tx1"/>
              </a:solidFill>
              <a:effectLst>
                <a:innerShdw blurRad="69850" dist="43180" dir="5400000">
                  <a:srgbClr val="000000">
                    <a:alpha val="65000"/>
                  </a:srgbClr>
                </a:innerShdw>
              </a:effectLst>
            </a:endParaRPr>
          </a:p>
        </p:txBody>
      </p:sp>
      <p:pic>
        <p:nvPicPr>
          <p:cNvPr id="5" name="Picture 4" descr="7236.jpg"/>
          <p:cNvPicPr>
            <a:picLocks noChangeAspect="1"/>
          </p:cNvPicPr>
          <p:nvPr/>
        </p:nvPicPr>
        <p:blipFill>
          <a:blip r:embed="rId2">
            <a:lum bright="-20000" contrast="40000"/>
          </a:blip>
          <a:stretch>
            <a:fillRect/>
          </a:stretch>
        </p:blipFill>
        <p:spPr>
          <a:xfrm>
            <a:off x="1524000" y="1371600"/>
            <a:ext cx="54864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124200" y="5867400"/>
            <a:ext cx="3581400" cy="646331"/>
          </a:xfrm>
          <a:prstGeom prst="rect">
            <a:avLst/>
          </a:prstGeom>
          <a:noFill/>
        </p:spPr>
        <p:txBody>
          <a:bodyPr wrap="square" rtlCol="0">
            <a:spAutoFit/>
          </a:bodyPr>
          <a:lstStyle/>
          <a:p>
            <a:r>
              <a:rPr lang="as-IN" sz="3600" b="1" dirty="0" smtClean="0">
                <a:solidFill>
                  <a:srgbClr val="FF0000"/>
                </a:solidFill>
              </a:rPr>
              <a:t>ন্যাপথালিন</a:t>
            </a:r>
            <a:endParaRPr lang="en-US" sz="3600" dirty="0">
              <a:solidFill>
                <a:srgbClr val="FF000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odine.jpg"/>
          <p:cNvPicPr>
            <a:picLocks noChangeAspect="1"/>
          </p:cNvPicPr>
          <p:nvPr/>
        </p:nvPicPr>
        <p:blipFill>
          <a:blip r:embed="rId2">
            <a:lum bright="-20000" contrast="40000"/>
          </a:blip>
          <a:stretch>
            <a:fillRect/>
          </a:stretch>
        </p:blipFill>
        <p:spPr>
          <a:xfrm>
            <a:off x="1066800" y="1219200"/>
            <a:ext cx="6781799"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33800" y="5715000"/>
            <a:ext cx="3352800" cy="584775"/>
          </a:xfrm>
          <a:prstGeom prst="rect">
            <a:avLst/>
          </a:prstGeom>
        </p:spPr>
        <p:txBody>
          <a:bodyPr wrap="square">
            <a:spAutoFit/>
          </a:bodyPr>
          <a:lstStyle/>
          <a:p>
            <a:r>
              <a:rPr lang="as-IN" sz="3200" b="1" dirty="0" smtClean="0">
                <a:solidFill>
                  <a:srgbClr val="0070C0"/>
                </a:solidFill>
              </a:rPr>
              <a:t>আয়োডিন</a:t>
            </a:r>
            <a:endParaRPr lang="en-US" sz="3200" dirty="0">
              <a:solidFill>
                <a:srgbClr val="0070C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201_868850_674111.jpg"/>
          <p:cNvPicPr>
            <a:picLocks noChangeAspect="1"/>
          </p:cNvPicPr>
          <p:nvPr/>
        </p:nvPicPr>
        <p:blipFill>
          <a:blip r:embed="rId2">
            <a:lum bright="-10000" contrast="10000"/>
          </a:blip>
          <a:stretch>
            <a:fillRect/>
          </a:stretch>
        </p:blipFill>
        <p:spPr>
          <a:xfrm>
            <a:off x="4953000" y="381001"/>
            <a:ext cx="3810000"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201612211457335743_Benefits-of-camphor_SECVPF.gif.jpg"/>
          <p:cNvPicPr>
            <a:picLocks noChangeAspect="1"/>
          </p:cNvPicPr>
          <p:nvPr/>
        </p:nvPicPr>
        <p:blipFill>
          <a:blip r:embed="rId3">
            <a:lum bright="-10000"/>
          </a:blip>
          <a:stretch>
            <a:fillRect/>
          </a:stretch>
        </p:blipFill>
        <p:spPr>
          <a:xfrm>
            <a:off x="381000" y="0"/>
            <a:ext cx="4191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276600" y="4495800"/>
            <a:ext cx="5105400" cy="830997"/>
          </a:xfrm>
          <a:prstGeom prst="rect">
            <a:avLst/>
          </a:prstGeom>
          <a:noFill/>
        </p:spPr>
        <p:txBody>
          <a:bodyPr wrap="square" rtlCol="0">
            <a:spAutoFit/>
          </a:bodyPr>
          <a:lstStyle/>
          <a:p>
            <a:r>
              <a:rPr lang="en-US" sz="4800" b="1" dirty="0" err="1" smtClean="0">
                <a:solidFill>
                  <a:srgbClr val="7030A0"/>
                </a:solidFill>
              </a:rPr>
              <a:t>কর্পূর</a:t>
            </a:r>
            <a:endParaRPr lang="en-US" sz="4800" b="1" dirty="0">
              <a:solidFill>
                <a:srgbClr val="7030A0"/>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id-co2-dry-ice-250x250.jpg"/>
          <p:cNvPicPr>
            <a:picLocks noChangeAspect="1"/>
          </p:cNvPicPr>
          <p:nvPr/>
        </p:nvPicPr>
        <p:blipFill>
          <a:blip r:embed="rId2">
            <a:lum bright="-30000" contrast="40000"/>
          </a:blip>
          <a:stretch>
            <a:fillRect/>
          </a:stretch>
        </p:blipFill>
        <p:spPr>
          <a:xfrm>
            <a:off x="1143000" y="1066800"/>
            <a:ext cx="6858000" cy="4366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3505200" y="6096000"/>
            <a:ext cx="1991443" cy="584775"/>
          </a:xfrm>
          <a:prstGeom prst="rect">
            <a:avLst/>
          </a:prstGeom>
        </p:spPr>
        <p:txBody>
          <a:bodyPr wrap="none">
            <a:spAutoFit/>
          </a:bodyPr>
          <a:lstStyle/>
          <a:p>
            <a:r>
              <a:rPr lang="as-IN" sz="3200" b="1" dirty="0" smtClean="0"/>
              <a:t>কঠিন </a:t>
            </a:r>
            <a:r>
              <a:rPr lang="en-US" sz="3200" b="1" dirty="0" smtClean="0"/>
              <a:t>CO</a:t>
            </a:r>
            <a:r>
              <a:rPr lang="en-US" b="1" dirty="0" smtClean="0"/>
              <a:t>2</a:t>
            </a:r>
            <a:r>
              <a:rPr lang="en-US" sz="3200" b="1" dirty="0" smtClean="0"/>
              <a:t> </a:t>
            </a:r>
            <a:endParaRPr lang="en-US" sz="32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895"/>
          <a:stretch>
            <a:fillRect/>
          </a:stretch>
        </p:blipFill>
        <p:spPr>
          <a:xfrm>
            <a:off x="0" y="0"/>
            <a:ext cx="9144000" cy="6858000"/>
          </a:xfrm>
          <a:prstGeom prst="rect">
            <a:avLst/>
          </a:prstGeom>
        </p:spPr>
      </p:pic>
      <p:sp>
        <p:nvSpPr>
          <p:cNvPr id="3" name="Horizontal Scroll 2"/>
          <p:cNvSpPr/>
          <p:nvPr/>
        </p:nvSpPr>
        <p:spPr>
          <a:xfrm>
            <a:off x="533400" y="2438400"/>
            <a:ext cx="8305800" cy="2819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rgbClr val="002060"/>
                </a:solidFill>
                <a:latin typeface="NikoshBAN" pitchFamily="2" charset="0"/>
                <a:cs typeface="NikoshBAN" pitchFamily="2" charset="0"/>
              </a:rPr>
              <a:t> </a:t>
            </a:r>
            <a:r>
              <a:rPr lang="bn-BD" sz="6000" b="1" dirty="0" smtClean="0">
                <a:solidFill>
                  <a:srgbClr val="00B050"/>
                </a:solidFill>
                <a:latin typeface="NikoshBAN" pitchFamily="2" charset="0"/>
                <a:cs typeface="NikoshBAN" pitchFamily="2" charset="0"/>
              </a:rPr>
              <a:t>পদার্থের অবস্থা </a:t>
            </a:r>
            <a:endParaRPr lang="en-US" b="1" dirty="0">
              <a:solidFill>
                <a:srgbClr val="00B050"/>
              </a:solidFill>
            </a:endParaRPr>
          </a:p>
        </p:txBody>
      </p:sp>
    </p:spTree>
  </p:cSld>
  <p:clrMapOvr>
    <a:masterClrMapping/>
  </p:clrMapOvr>
  <p:transition>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6600" dirty="0" err="1" smtClean="0">
                <a:solidFill>
                  <a:srgbClr val="FF0000"/>
                </a:solidFill>
                <a:latin typeface="NikoshBAN" pitchFamily="2" charset="0"/>
                <a:cs typeface="NikoshBAN" pitchFamily="2" charset="0"/>
              </a:rPr>
              <a:t>কাজ</a:t>
            </a:r>
            <a:endParaRPr lang="en-US" sz="66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0" y="1752600"/>
            <a:ext cx="9144000" cy="5105400"/>
          </a:xfrm>
          <a:blipFill>
            <a:blip r:embed="rId2"/>
            <a:tile tx="0" ty="0" sx="100000" sy="100000" flip="none" algn="tl"/>
          </a:blipFill>
        </p:spPr>
        <p:txBody>
          <a:bodyPr>
            <a:normAutofit/>
          </a:bodyPr>
          <a:lstStyle/>
          <a:p>
            <a:endParaRPr lang="bn-BD" sz="4400" b="1" dirty="0" smtClean="0">
              <a:latin typeface="NikoshBAN" pitchFamily="2" charset="0"/>
              <a:cs typeface="NikoshBAN" pitchFamily="2" charset="0"/>
            </a:endParaRPr>
          </a:p>
          <a:p>
            <a:r>
              <a:rPr lang="bn-BD" sz="4400" b="1" dirty="0" smtClean="0">
                <a:latin typeface="NikoshBAN" pitchFamily="2" charset="0"/>
                <a:cs typeface="NikoshBAN" pitchFamily="2" charset="0"/>
              </a:rPr>
              <a:t>তাপ প্রয়োগে পদার্থের ভৌত অবস্থার পরিবর্তন </a:t>
            </a:r>
            <a:r>
              <a:rPr lang="en-US" sz="4400" b="1" dirty="0" err="1" smtClean="0">
                <a:latin typeface="NikoshBAN" pitchFamily="2" charset="0"/>
                <a:cs typeface="NikoshBAN" pitchFamily="2" charset="0"/>
              </a:rPr>
              <a:t>ঘটে</a:t>
            </a:r>
            <a:r>
              <a:rPr lang="bn-BD" sz="4400" b="1" dirty="0" smtClean="0">
                <a:latin typeface="NikoshBAN" pitchFamily="2" charset="0"/>
                <a:cs typeface="NikoshBAN" pitchFamily="2" charset="0"/>
              </a:rPr>
              <a:t>,উদাহরণ সহ ব্যাখ্যা কর। </a:t>
            </a:r>
            <a:endParaRPr lang="en-US" sz="5400" b="1" dirty="0">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a:blipFill>
            <a:blip r:embed="rId2"/>
            <a:tile tx="0" ty="0" sx="100000" sy="100000" flip="none" algn="tl"/>
          </a:blipFill>
        </p:spPr>
        <p:txBody>
          <a:bodyPr>
            <a:noAutofit/>
          </a:bodyPr>
          <a:lstStyle/>
          <a:p>
            <a:endParaRPr lang="en-US" sz="5400" b="1" dirty="0">
              <a:latin typeface="NikoshBAN" pitchFamily="2" charset="0"/>
              <a:cs typeface="NikoshBAN" pitchFamily="2" charset="0"/>
            </a:endParaRPr>
          </a:p>
          <a:p>
            <a:pPr>
              <a:buFont typeface="Wingdings" pitchFamily="2" charset="2"/>
              <a:buChar char="Ø"/>
            </a:pPr>
            <a:r>
              <a:rPr lang="en-US" sz="4800" b="1" dirty="0" smtClean="0">
                <a:solidFill>
                  <a:srgbClr val="00B050"/>
                </a:solidFill>
                <a:latin typeface="NikoshBAN" pitchFamily="2" charset="0"/>
                <a:cs typeface="NikoshBAN" pitchFamily="2" charset="0"/>
              </a:rPr>
              <a:t> </a:t>
            </a:r>
            <a:r>
              <a:rPr lang="en-US" sz="3600" b="1" dirty="0" err="1">
                <a:latin typeface="NikoshBAN" pitchFamily="2" charset="0"/>
                <a:cs typeface="NikoshBAN" pitchFamily="2" charset="0"/>
              </a:rPr>
              <a:t>পদার্থের</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অবস্থা</a:t>
            </a:r>
            <a:r>
              <a:rPr lang="bn-BD" sz="3600" b="1" dirty="0" smtClean="0">
                <a:latin typeface="NikoshBAN" pitchFamily="2" charset="0"/>
                <a:cs typeface="NikoshBAN" pitchFamily="2" charset="0"/>
              </a:rPr>
              <a:t> কয়টি ও কি কি</a:t>
            </a:r>
            <a:r>
              <a:rPr lang="en-US" sz="3600" b="1" dirty="0" smtClean="0">
                <a:latin typeface="NikoshBAN" pitchFamily="2" charset="0"/>
                <a:cs typeface="NikoshBAN" pitchFamily="2" charset="0"/>
              </a:rPr>
              <a:t>?</a:t>
            </a:r>
            <a:endParaRPr lang="en-US" sz="3600" b="1" dirty="0">
              <a:latin typeface="NikoshBAN" pitchFamily="2" charset="0"/>
              <a:cs typeface="NikoshBAN" pitchFamily="2" charset="0"/>
            </a:endParaRPr>
          </a:p>
          <a:p>
            <a:pPr>
              <a:buFont typeface="Wingdings" pitchFamily="2" charset="2"/>
              <a:buChar char="Ø"/>
            </a:pPr>
            <a:r>
              <a:rPr lang="en-US" sz="4000" b="1" dirty="0" smtClean="0">
                <a:latin typeface="NikoshBAN" pitchFamily="2" charset="0"/>
                <a:cs typeface="NikoshBAN" pitchFamily="2" charset="0"/>
              </a:rPr>
              <a:t> </a:t>
            </a:r>
            <a:r>
              <a:rPr lang="en-US" sz="4000" b="1" dirty="0" err="1">
                <a:latin typeface="NikoshBAN" pitchFamily="2" charset="0"/>
                <a:cs typeface="NikoshBAN" pitchFamily="2" charset="0"/>
              </a:rPr>
              <a:t>তরল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পদার্থের</a:t>
            </a:r>
            <a:r>
              <a:rPr lang="en-US" sz="4000" b="1" dirty="0">
                <a:latin typeface="NikoshBAN" pitchFamily="2" charset="0"/>
                <a:cs typeface="NikoshBAN" pitchFamily="2" charset="0"/>
              </a:rPr>
              <a:t> ৪টি </a:t>
            </a:r>
            <a:r>
              <a:rPr lang="en-US" sz="4000" b="1" dirty="0" err="1">
                <a:latin typeface="NikoshBAN" pitchFamily="2" charset="0"/>
                <a:cs typeface="NikoshBAN" pitchFamily="2" charset="0"/>
              </a:rPr>
              <a:t>ধর্ম</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লেখ</a:t>
            </a:r>
            <a:r>
              <a:rPr lang="en-US" sz="4000" b="1" dirty="0" smtClean="0">
                <a:latin typeface="NikoshBAN" pitchFamily="2" charset="0"/>
                <a:cs typeface="NikoshBAN" pitchFamily="2" charset="0"/>
              </a:rPr>
              <a:t>।</a:t>
            </a:r>
            <a:endParaRPr lang="bn-BD" sz="4000" b="1" dirty="0" smtClean="0">
              <a:latin typeface="NikoshBAN" pitchFamily="2" charset="0"/>
              <a:cs typeface="NikoshBAN" pitchFamily="2" charset="0"/>
            </a:endParaRPr>
          </a:p>
          <a:p>
            <a:pPr>
              <a:buFont typeface="Wingdings" pitchFamily="2" charset="2"/>
              <a:buChar char="Ø"/>
            </a:pPr>
            <a:r>
              <a:rPr lang="bn-BD" sz="4000" b="1" dirty="0" smtClean="0">
                <a:latin typeface="NikoshBAN" pitchFamily="2" charset="0"/>
                <a:cs typeface="NikoshBAN" pitchFamily="2" charset="0"/>
              </a:rPr>
              <a:t>তাপ প্রয়োগে পদার্থের কি পরিবর্তন হয়? </a:t>
            </a:r>
            <a:endParaRPr lang="en-US" sz="4000" b="1" dirty="0">
              <a:latin typeface="NikoshBAN" pitchFamily="2" charset="0"/>
              <a:cs typeface="NikoshBAN" pitchFamily="2" charset="0"/>
            </a:endParaRPr>
          </a:p>
          <a:p>
            <a:pPr>
              <a:buFont typeface="Wingdings" pitchFamily="2" charset="2"/>
              <a:buChar char="Ø"/>
            </a:pP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কণার গতিতত্ত্ব কি?  </a:t>
            </a:r>
            <a:endParaRPr lang="en-US" sz="4000" b="1" dirty="0">
              <a:latin typeface="NikoshBAN" pitchFamily="2" charset="0"/>
              <a:cs typeface="NikoshBAN" pitchFamily="2" charset="0"/>
            </a:endParaRPr>
          </a:p>
          <a:p>
            <a:pPr>
              <a:buNone/>
            </a:pPr>
            <a:r>
              <a:rPr lang="en-US" sz="4000" dirty="0">
                <a:solidFill>
                  <a:srgbClr val="00B050"/>
                </a:solidFill>
                <a:latin typeface="NikoshBAN" pitchFamily="2" charset="0"/>
                <a:cs typeface="NikoshBAN" pitchFamily="2" charset="0"/>
              </a:rPr>
              <a:t> </a:t>
            </a:r>
            <a:endParaRPr lang="en-US" sz="5400" dirty="0">
              <a:solidFill>
                <a:srgbClr val="00B050"/>
              </a:solidFill>
              <a:latin typeface="NikoshBAN" pitchFamily="2" charset="0"/>
              <a:cs typeface="NikoshBAN" pitchFamily="2" charset="0"/>
            </a:endParaRPr>
          </a:p>
        </p:txBody>
      </p:sp>
      <p:sp>
        <p:nvSpPr>
          <p:cNvPr id="4" name="Rectangle 3"/>
          <p:cNvSpPr/>
          <p:nvPr/>
        </p:nvSpPr>
        <p:spPr>
          <a:xfrm>
            <a:off x="0" y="0"/>
            <a:ext cx="9144000" cy="1371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600" b="1" dirty="0" err="1" smtClean="0">
                <a:solidFill>
                  <a:srgbClr val="FF0000"/>
                </a:solidFill>
                <a:latin typeface="NikoshBAN" pitchFamily="2" charset="0"/>
                <a:cs typeface="NikoshBAN" pitchFamily="2" charset="0"/>
              </a:rPr>
              <a:t>মূল্যায়ন</a:t>
            </a:r>
            <a:r>
              <a:rPr lang="en-US" sz="6600" dirty="0" smtClean="0">
                <a:latin typeface="NikoshBAN" pitchFamily="2" charset="0"/>
                <a:cs typeface="NikoshBAN" pitchFamily="2" charset="0"/>
              </a:rPr>
              <a:t> </a:t>
            </a:r>
            <a:endParaRPr lang="en-US" sz="66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repeatCount="indefinite" fill="hold" grpId="1" nodeType="clickEffect">
                                  <p:stCondLst>
                                    <p:cond delay="0"/>
                                  </p:stCondLst>
                                  <p:endCondLst>
                                    <p:cond evt="onNext" delay="0">
                                      <p:tgtEl>
                                        <p:sldTgt/>
                                      </p:tgtEl>
                                    </p:cond>
                                  </p:endCondLst>
                                  <p:childTnLst>
                                    <p:set>
                                      <p:cBhvr>
                                        <p:cTn id="36" dur="1" fill="hold">
                                          <p:stCondLst>
                                            <p:cond delay="0"/>
                                          </p:stCondLst>
                                        </p:cTn>
                                        <p:tgtEl>
                                          <p:spTgt spid="3">
                                            <p:bg/>
                                          </p:spTgt>
                                        </p:tgtEl>
                                        <p:attrNameLst>
                                          <p:attrName>style.visibility</p:attrName>
                                        </p:attrNameLst>
                                      </p:cBhvr>
                                      <p:to>
                                        <p:strVal val="visible"/>
                                      </p:to>
                                    </p:set>
                                    <p:anim calcmode="lin" valueType="num">
                                      <p:cBhvr>
                                        <p:cTn id="37" dur="500" fill="hold"/>
                                        <p:tgtEl>
                                          <p:spTgt spid="3">
                                            <p:bg/>
                                          </p:spTgt>
                                        </p:tgtEl>
                                        <p:attrNameLst>
                                          <p:attrName>ppt_w</p:attrName>
                                        </p:attrNameLst>
                                      </p:cBhvr>
                                      <p:tavLst>
                                        <p:tav tm="0">
                                          <p:val>
                                            <p:fltVal val="0"/>
                                          </p:val>
                                        </p:tav>
                                        <p:tav tm="100000">
                                          <p:val>
                                            <p:strVal val="#ppt_w"/>
                                          </p:val>
                                        </p:tav>
                                      </p:tavLst>
                                    </p:anim>
                                    <p:anim calcmode="lin" valueType="num">
                                      <p:cBhvr>
                                        <p:cTn id="3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repeatCount="indefinite" fill="hold" grpId="1" nodeType="clickEffect">
                                  <p:stCondLst>
                                    <p:cond delay="0"/>
                                  </p:stCondLst>
                                  <p:endCondLst>
                                    <p:cond evt="onNext" delay="0">
                                      <p:tgtEl>
                                        <p:sldTgt/>
                                      </p:tgtEl>
                                    </p:cond>
                                  </p:end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repeatCount="indefinite" fill="hold" grpId="1" nodeType="clickEffect">
                                  <p:stCondLst>
                                    <p:cond delay="0"/>
                                  </p:stCondLst>
                                  <p:endCondLst>
                                    <p:cond evt="onNext" delay="0">
                                      <p:tgtEl>
                                        <p:sldTgt/>
                                      </p:tgtEl>
                                    </p:cond>
                                  </p:end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repeatCount="indefinite" fill="hold" grpId="1" nodeType="clickEffect">
                                  <p:stCondLst>
                                    <p:cond delay="0"/>
                                  </p:stCondLst>
                                  <p:endCondLst>
                                    <p:cond evt="onNext" delay="0">
                                      <p:tgtEl>
                                        <p:sldTgt/>
                                      </p:tgtEl>
                                    </p:cond>
                                  </p:end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repeatCount="indefinite" fill="hold" grpId="1" nodeType="clickEffect">
                                  <p:stCondLst>
                                    <p:cond delay="0"/>
                                  </p:stCondLst>
                                  <p:endCondLst>
                                    <p:cond evt="onNext" delay="0">
                                      <p:tgtEl>
                                        <p:sldTgt/>
                                      </p:tgtEl>
                                    </p:cond>
                                  </p:end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repeatCount="indefinite" fill="hold" grpId="1" nodeType="clickEffect">
                                  <p:stCondLst>
                                    <p:cond delay="0"/>
                                  </p:stCondLst>
                                  <p:endCondLst>
                                    <p:cond evt="onNext" delay="0">
                                      <p:tgtEl>
                                        <p:sldTgt/>
                                      </p:tgtEl>
                                    </p:cond>
                                  </p:end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বাড়ির</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কাজ</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81000" y="1524000"/>
            <a:ext cx="8229600" cy="4525963"/>
          </a:xfrm>
        </p:spPr>
        <p:style>
          <a:lnRef idx="2">
            <a:schemeClr val="accent5">
              <a:shade val="50000"/>
            </a:schemeClr>
          </a:lnRef>
          <a:fillRef idx="1">
            <a:schemeClr val="accent5"/>
          </a:fillRef>
          <a:effectRef idx="0">
            <a:schemeClr val="accent5"/>
          </a:effectRef>
          <a:fontRef idx="minor">
            <a:schemeClr val="lt1"/>
          </a:fontRef>
        </p:style>
        <p:txBody>
          <a:bodyPr/>
          <a:lstStyle/>
          <a:p>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KCl</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ও NH</a:t>
            </a:r>
            <a:r>
              <a:rPr lang="en-US"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4</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Cl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তাপীয়</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লেখচিত্র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একই</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হবে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কিনা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যুক্তি</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সহ</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বর্ণনা</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কর</a:t>
            </a:r>
            <a:r>
              <a:rPr lang="en-US"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6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ধন্যবাদ</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solidFill>
            <a:schemeClr val="accent2">
              <a:lumMod val="20000"/>
              <a:lumOff val="80000"/>
            </a:schemeClr>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endPar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সবাই</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খুব</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ভাল</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থাকো</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p>
          <a:p>
            <a:endPar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আল্লাহ্</a:t>
            </a:r>
            <a:r>
              <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3600" b="1" dirty="0" err="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হাফেজ</a:t>
            </a:r>
            <a:endParaRPr lang="en-US" sz="36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4" name="Picture 3" descr="flower-1.jpg"/>
          <p:cNvPicPr>
            <a:picLocks noChangeAspect="1"/>
          </p:cNvPicPr>
          <p:nvPr/>
        </p:nvPicPr>
        <p:blipFill>
          <a:blip r:embed="rId2"/>
          <a:stretch>
            <a:fillRect/>
          </a:stretch>
        </p:blipFill>
        <p:spPr>
          <a:xfrm>
            <a:off x="5105400" y="1447800"/>
            <a:ext cx="3371114"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3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3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9800"/>
            <a:ext cx="8077200" cy="2185214"/>
          </a:xfrm>
          <a:prstGeom prst="rect">
            <a:avLst/>
          </a:prstGeom>
          <a:noFill/>
        </p:spPr>
        <p:txBody>
          <a:bodyPr wrap="square" rtlCol="0">
            <a:spAutoFit/>
          </a:bodyPr>
          <a:lstStyle/>
          <a:p>
            <a:r>
              <a:rPr lang="bn-BD" sz="3600" b="1" dirty="0" smtClean="0">
                <a:solidFill>
                  <a:srgbClr val="002060"/>
                </a:solidFill>
                <a:latin typeface="NikoshBAN" pitchFamily="2" charset="0"/>
                <a:cs typeface="NikoshBAN" pitchFamily="2" charset="0"/>
              </a:rPr>
              <a:t>এই অধ্যায় শেষে শিক্ষার্থীরা- </a:t>
            </a:r>
            <a:endParaRPr lang="en-US" sz="3600" b="1" dirty="0" smtClean="0">
              <a:solidFill>
                <a:srgbClr val="002060"/>
              </a:solidFill>
              <a:latin typeface="NikoshBAN" pitchFamily="2" charset="0"/>
              <a:cs typeface="NikoshBAN" pitchFamily="2" charset="0"/>
            </a:endParaRPr>
          </a:p>
          <a:p>
            <a:endParaRPr lang="bn-BD" sz="3600" b="1" dirty="0" smtClean="0">
              <a:solidFill>
                <a:srgbClr val="002060"/>
              </a:solidFill>
              <a:latin typeface="NikoshBAN" pitchFamily="2" charset="0"/>
              <a:cs typeface="NikoshBAN" pitchFamily="2" charset="0"/>
            </a:endParaRPr>
          </a:p>
          <a:p>
            <a:r>
              <a:rPr lang="en-US" sz="3200" b="1" dirty="0" err="1" smtClean="0">
                <a:latin typeface="NikoshBAN" panose="02000000000000000000" pitchFamily="2" charset="0"/>
                <a:cs typeface="NikoshBAN" panose="02000000000000000000" pitchFamily="2" charset="0"/>
              </a:rPr>
              <a:t>দ্বিতীয়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অধ্যায়</a:t>
            </a:r>
            <a:r>
              <a:rPr lang="en-US" sz="3200" b="1" dirty="0" smtClean="0">
                <a:latin typeface="NikoshBAN" panose="02000000000000000000" pitchFamily="2" charset="0"/>
                <a:cs typeface="NikoshBAN" panose="02000000000000000000" pitchFamily="2" charset="0"/>
              </a:rPr>
              <a:t> ( </a:t>
            </a:r>
            <a:r>
              <a:rPr lang="en-US" sz="3200" b="1" dirty="0" err="1" smtClean="0">
                <a:latin typeface="NikoshBAN" panose="02000000000000000000" pitchFamily="2" charset="0"/>
                <a:cs typeface="NikoshBAN" panose="02000000000000000000" pitchFamily="2" charset="0"/>
              </a:rPr>
              <a:t>পদার্থের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অবস্থা</a:t>
            </a:r>
            <a:r>
              <a:rPr lang="en-US" sz="3200" b="1" dirty="0" smtClean="0">
                <a:latin typeface="NikoshBAN" panose="02000000000000000000" pitchFamily="2" charset="0"/>
                <a:cs typeface="NikoshBAN" panose="02000000000000000000" pitchFamily="2" charset="0"/>
              </a:rPr>
              <a:t>)</a:t>
            </a:r>
          </a:p>
          <a:p>
            <a:r>
              <a:rPr lang="en-US" sz="3200" b="1" dirty="0" err="1" smtClean="0">
                <a:latin typeface="NikoshBAN" panose="02000000000000000000" pitchFamily="2" charset="0"/>
                <a:cs typeface="NikoshBAN" panose="02000000000000000000" pitchFamily="2" charset="0"/>
              </a:rPr>
              <a:t>সম্পর্কে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মোটামুটি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পূর্ণ</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ধারণা</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পাবে</a:t>
            </a:r>
            <a:r>
              <a:rPr lang="en-US" sz="3200" b="1" dirty="0" smtClean="0">
                <a:latin typeface="NikoshBAN" panose="02000000000000000000" pitchFamily="2" charset="0"/>
                <a:cs typeface="NikoshBAN" panose="02000000000000000000" pitchFamily="2" charset="0"/>
              </a:rPr>
              <a:t>।</a:t>
            </a:r>
            <a:endParaRPr lang="bn-BD" sz="3200" b="1" dirty="0" smtClean="0">
              <a:latin typeface="NikoshBAN" panose="02000000000000000000" pitchFamily="2" charset="0"/>
              <a:cs typeface="NikoshBAN" panose="02000000000000000000" pitchFamily="2" charset="0"/>
            </a:endParaRPr>
          </a:p>
        </p:txBody>
      </p:sp>
      <p:sp>
        <p:nvSpPr>
          <p:cNvPr id="4" name="Rectangle 3"/>
          <p:cNvSpPr/>
          <p:nvPr/>
        </p:nvSpPr>
        <p:spPr>
          <a:xfrm>
            <a:off x="533400" y="228600"/>
            <a:ext cx="8229600" cy="1143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00FF"/>
                </a:solidFill>
                <a:latin typeface="NikoshBAN" pitchFamily="2" charset="0"/>
                <a:cs typeface="NikoshBAN" pitchFamily="2" charset="0"/>
              </a:rPr>
              <a:t>শিখন ফল </a:t>
            </a:r>
            <a:endParaRPr lang="en-US" sz="4400" b="1" dirty="0"/>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895"/>
          <a:stretch>
            <a:fillRect/>
          </a:stretch>
        </p:blipFill>
        <p:spPr>
          <a:xfrm>
            <a:off x="0" y="0"/>
            <a:ext cx="9144000" cy="6858000"/>
          </a:xfrm>
          <a:prstGeom prst="rect">
            <a:avLst/>
          </a:prstGeom>
        </p:spPr>
      </p:pic>
      <p:pic>
        <p:nvPicPr>
          <p:cNvPr id="3" name="Picture 2" descr="pdarth-2.jpg"/>
          <p:cNvPicPr>
            <a:picLocks noChangeAspect="1"/>
          </p:cNvPicPr>
          <p:nvPr/>
        </p:nvPicPr>
        <p:blipFill>
          <a:blip r:embed="rId3">
            <a:lum bright="20000" contrast="30000"/>
          </a:blip>
          <a:stretch>
            <a:fillRect/>
          </a:stretch>
        </p:blipFill>
        <p:spPr>
          <a:xfrm>
            <a:off x="316628" y="457200"/>
            <a:ext cx="8527767" cy="59436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der-3.jpg"/>
          <p:cNvPicPr>
            <a:picLocks noChangeAspect="1"/>
          </p:cNvPicPr>
          <p:nvPr/>
        </p:nvPicPr>
        <p:blipFill>
          <a:blip r:embed="rId2"/>
          <a:srcRect b="7552"/>
          <a:stretch>
            <a:fillRect/>
          </a:stretch>
        </p:blipFill>
        <p:spPr>
          <a:xfrm>
            <a:off x="-1" y="0"/>
            <a:ext cx="9196891" cy="6858000"/>
          </a:xfrm>
          <a:prstGeom prst="rect">
            <a:avLst/>
          </a:prstGeom>
        </p:spPr>
      </p:pic>
      <p:pic>
        <p:nvPicPr>
          <p:cNvPr id="3" name="Picture 2" descr="Hot_metalwork.jpg"/>
          <p:cNvPicPr>
            <a:picLocks noChangeAspect="1"/>
          </p:cNvPicPr>
          <p:nvPr/>
        </p:nvPicPr>
        <p:blipFill>
          <a:blip r:embed="rId3"/>
          <a:stretch>
            <a:fillRect/>
          </a:stretch>
        </p:blipFill>
        <p:spPr>
          <a:xfrm>
            <a:off x="152401" y="1143000"/>
            <a:ext cx="4724399" cy="5562600"/>
          </a:xfrm>
          <a:prstGeom prst="rect">
            <a:avLst/>
          </a:prstGeom>
          <a:ln>
            <a:noFill/>
          </a:ln>
          <a:effectLst>
            <a:outerShdw blurRad="292100" dist="139700" dir="2700000" algn="tl" rotWithShape="0">
              <a:srgbClr val="333333">
                <a:alpha val="65000"/>
              </a:srgbClr>
            </a:outerShdw>
          </a:effectLst>
        </p:spPr>
      </p:pic>
      <p:pic>
        <p:nvPicPr>
          <p:cNvPr id="4" name="Picture 3" descr="gggg.jpg"/>
          <p:cNvPicPr>
            <a:picLocks noChangeAspect="1"/>
          </p:cNvPicPr>
          <p:nvPr/>
        </p:nvPicPr>
        <p:blipFill>
          <a:blip r:embed="rId4"/>
          <a:stretch>
            <a:fillRect/>
          </a:stretch>
        </p:blipFill>
        <p:spPr>
          <a:xfrm>
            <a:off x="4840224" y="1143000"/>
            <a:ext cx="4227576" cy="5562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228600"/>
            <a:ext cx="8915400" cy="769441"/>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400" dirty="0" smtClean="0">
                <a:solidFill>
                  <a:srgbClr val="C00000"/>
                </a:solidFill>
                <a:latin typeface="NikoshBAN" pitchFamily="2" charset="0"/>
                <a:cs typeface="NikoshBAN" pitchFamily="2" charset="0"/>
              </a:rPr>
              <a:t>কঠিন পদার্থ </a:t>
            </a:r>
            <a:r>
              <a:rPr lang="en-US" sz="4400" dirty="0" smtClean="0">
                <a:solidFill>
                  <a:srgbClr val="C00000"/>
                </a:solidFill>
                <a:latin typeface="NikoshBAN" pitchFamily="2" charset="0"/>
                <a:cs typeface="NikoshBAN" pitchFamily="2" charset="0"/>
              </a:rPr>
              <a:t> </a:t>
            </a:r>
            <a:endParaRPr lang="en-US" sz="4400" dirty="0">
              <a:solidFill>
                <a:srgbClr val="C00000"/>
              </a:solidFill>
              <a:latin typeface="NikoshBAN" pitchFamily="2" charset="0"/>
              <a:cs typeface="NikoshBAN"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edg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solidFill>
                <a:latin typeface="NikoshBAN" pitchFamily="2" charset="0"/>
                <a:cs typeface="NikoshBAN" pitchFamily="2" charset="0"/>
              </a:rPr>
              <a:t>কঠিন পদার্থের অ</a:t>
            </a:r>
            <a:r>
              <a:rPr lang="en-US" sz="4400" dirty="0" err="1" smtClean="0">
                <a:solidFill>
                  <a:schemeClr val="bg1"/>
                </a:solidFill>
                <a:latin typeface="NikoshBAN" pitchFamily="2" charset="0"/>
                <a:cs typeface="NikoshBAN" pitchFamily="2" charset="0"/>
              </a:rPr>
              <a:t>ণু</a:t>
            </a:r>
            <a:r>
              <a:rPr lang="bn-BD" sz="4400" dirty="0" smtClean="0">
                <a:solidFill>
                  <a:schemeClr val="bg1"/>
                </a:solidFill>
                <a:latin typeface="NikoshBAN" pitchFamily="2" charset="0"/>
                <a:cs typeface="NikoshBAN" pitchFamily="2" charset="0"/>
              </a:rPr>
              <a:t> </a:t>
            </a:r>
            <a:endParaRPr lang="en-US" sz="4400" dirty="0">
              <a:solidFill>
                <a:schemeClr val="bg1"/>
              </a:solidFill>
            </a:endParaRPr>
          </a:p>
        </p:txBody>
      </p:sp>
      <p:grpSp>
        <p:nvGrpSpPr>
          <p:cNvPr id="3" name="Group 2"/>
          <p:cNvGrpSpPr/>
          <p:nvPr/>
        </p:nvGrpSpPr>
        <p:grpSpPr>
          <a:xfrm>
            <a:off x="304800" y="2590800"/>
            <a:ext cx="8305800" cy="3581400"/>
            <a:chOff x="0" y="3124200"/>
            <a:chExt cx="4572000" cy="3733800"/>
          </a:xfrm>
          <a:solidFill>
            <a:srgbClr val="002060"/>
          </a:solidFill>
        </p:grpSpPr>
        <p:sp>
          <p:nvSpPr>
            <p:cNvPr id="6" name="Oval 5"/>
            <p:cNvSpPr/>
            <p:nvPr/>
          </p:nvSpPr>
          <p:spPr>
            <a:xfrm>
              <a:off x="914400" y="5943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7" name="Oval 6"/>
            <p:cNvSpPr/>
            <p:nvPr/>
          </p:nvSpPr>
          <p:spPr>
            <a:xfrm>
              <a:off x="0" y="32004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8" name="Oval 7"/>
            <p:cNvSpPr/>
            <p:nvPr/>
          </p:nvSpPr>
          <p:spPr>
            <a:xfrm>
              <a:off x="0" y="41148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9" name="Oval 8"/>
            <p:cNvSpPr/>
            <p:nvPr/>
          </p:nvSpPr>
          <p:spPr>
            <a:xfrm>
              <a:off x="0" y="5029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0" name="Oval 9"/>
            <p:cNvSpPr/>
            <p:nvPr/>
          </p:nvSpPr>
          <p:spPr>
            <a:xfrm>
              <a:off x="0" y="5943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1" name="Oval 10"/>
            <p:cNvSpPr/>
            <p:nvPr/>
          </p:nvSpPr>
          <p:spPr>
            <a:xfrm>
              <a:off x="3657600" y="5029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2" name="Oval 11"/>
            <p:cNvSpPr/>
            <p:nvPr/>
          </p:nvSpPr>
          <p:spPr>
            <a:xfrm>
              <a:off x="2743200" y="5029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7" name="Oval 16"/>
            <p:cNvSpPr/>
            <p:nvPr/>
          </p:nvSpPr>
          <p:spPr>
            <a:xfrm>
              <a:off x="3657600" y="5943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8" name="Oval 17"/>
            <p:cNvSpPr/>
            <p:nvPr/>
          </p:nvSpPr>
          <p:spPr>
            <a:xfrm>
              <a:off x="2743200" y="5943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19" name="Oval 18"/>
            <p:cNvSpPr/>
            <p:nvPr/>
          </p:nvSpPr>
          <p:spPr>
            <a:xfrm>
              <a:off x="1828800" y="32004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0" name="Oval 19"/>
            <p:cNvSpPr/>
            <p:nvPr/>
          </p:nvSpPr>
          <p:spPr>
            <a:xfrm>
              <a:off x="1828800" y="41148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1" name="Oval 20"/>
            <p:cNvSpPr/>
            <p:nvPr/>
          </p:nvSpPr>
          <p:spPr>
            <a:xfrm>
              <a:off x="1828800" y="5029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2" name="Oval 21"/>
            <p:cNvSpPr/>
            <p:nvPr/>
          </p:nvSpPr>
          <p:spPr>
            <a:xfrm>
              <a:off x="1828800" y="5943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3" name="Oval 22"/>
            <p:cNvSpPr/>
            <p:nvPr/>
          </p:nvSpPr>
          <p:spPr>
            <a:xfrm>
              <a:off x="914400" y="32004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4" name="Oval 23"/>
            <p:cNvSpPr/>
            <p:nvPr/>
          </p:nvSpPr>
          <p:spPr>
            <a:xfrm>
              <a:off x="914400" y="41148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5" name="Oval 24"/>
            <p:cNvSpPr/>
            <p:nvPr/>
          </p:nvSpPr>
          <p:spPr>
            <a:xfrm>
              <a:off x="914400" y="5029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26" name="Oval 25"/>
            <p:cNvSpPr/>
            <p:nvPr/>
          </p:nvSpPr>
          <p:spPr>
            <a:xfrm>
              <a:off x="3657600" y="40386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32" name="Oval 31"/>
            <p:cNvSpPr/>
            <p:nvPr/>
          </p:nvSpPr>
          <p:spPr>
            <a:xfrm>
              <a:off x="2743200" y="41148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38" name="Oval 37"/>
            <p:cNvSpPr/>
            <p:nvPr/>
          </p:nvSpPr>
          <p:spPr>
            <a:xfrm>
              <a:off x="2743200" y="32004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sp>
          <p:nvSpPr>
            <p:cNvPr id="44" name="Oval 43"/>
            <p:cNvSpPr/>
            <p:nvPr/>
          </p:nvSpPr>
          <p:spPr>
            <a:xfrm>
              <a:off x="3657600" y="3124200"/>
              <a:ext cx="914400" cy="914400"/>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solidFill>
                  <a:srgbClr val="002060"/>
                </a:solidFill>
              </a:endParaRPr>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858</Words>
  <Application>Microsoft Office PowerPoint</Application>
  <PresentationFormat>On-screen Show (4:3)</PresentationFormat>
  <Paragraphs>177</Paragraphs>
  <Slides>53</Slides>
  <Notes>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Concourse</vt:lpstr>
      <vt:lpstr>Slide 1</vt:lpstr>
      <vt:lpstr>আজকে ক্লাসে তোমাদের স্বাগতম</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তাহলে এখন  আমরা জানব ব্যাপন কাকে বলে-</vt:lpstr>
      <vt:lpstr>Slide 20</vt:lpstr>
      <vt:lpstr>ব্যাপন নির্ভর করে সাধারণত ৩টি বিষয়ের উপর</vt:lpstr>
      <vt:lpstr>তাপ/তাপমাত্রা </vt:lpstr>
      <vt:lpstr>   ভর </vt:lpstr>
      <vt:lpstr>ঘনত্ব</vt:lpstr>
      <vt:lpstr>             এবার……</vt:lpstr>
      <vt:lpstr>Slide 26</vt:lpstr>
      <vt:lpstr>এখন বলো তো…. নি:সরণ কাকে বলে? </vt:lpstr>
      <vt:lpstr>Slide 28</vt:lpstr>
      <vt:lpstr>Slide 29</vt:lpstr>
      <vt:lpstr>মোমের জ্বলন ও পদার্থের তিন অবস্থা </vt:lpstr>
      <vt:lpstr>মোমের দহনে নিম্নরুপ বিক্রিয়া ঘটে--</vt:lpstr>
      <vt:lpstr>এখন বলো তো</vt:lpstr>
      <vt:lpstr>               ২ ধরনের</vt:lpstr>
      <vt:lpstr>Slide 34</vt:lpstr>
      <vt:lpstr>Slide 35</vt:lpstr>
      <vt:lpstr>এটি হলো রাসায়নিক পরিবর্তন</vt:lpstr>
      <vt:lpstr>এসো কিছু সংজ্ঞা শিখি--</vt:lpstr>
      <vt:lpstr>তাহলে বলো তো--</vt:lpstr>
      <vt:lpstr>Slide 39</vt:lpstr>
      <vt:lpstr>Slide 40</vt:lpstr>
      <vt:lpstr>Slide 41</vt:lpstr>
      <vt:lpstr>Slide 42</vt:lpstr>
      <vt:lpstr>Slide 43</vt:lpstr>
      <vt:lpstr>Slide 44</vt:lpstr>
      <vt:lpstr>এটা কোন ধরনের পদার্থের লেখচিত্র?</vt:lpstr>
      <vt:lpstr>Slide 46</vt:lpstr>
      <vt:lpstr>Slide 47</vt:lpstr>
      <vt:lpstr>Slide 48</vt:lpstr>
      <vt:lpstr>Slide 49</vt:lpstr>
      <vt:lpstr>কাজ</vt:lpstr>
      <vt:lpstr>Slide 51</vt:lpstr>
      <vt:lpstr>বাড়ির কাজ</vt:lpstr>
      <vt:lpstr>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Lotus</dc:creator>
  <cp:lastModifiedBy>JAZZ  TEC</cp:lastModifiedBy>
  <cp:revision>92</cp:revision>
  <dcterms:created xsi:type="dcterms:W3CDTF">2006-08-16T00:00:00Z</dcterms:created>
  <dcterms:modified xsi:type="dcterms:W3CDTF">2021-02-06T17:17:58Z</dcterms:modified>
</cp:coreProperties>
</file>