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7" r:id="rId3"/>
    <p:sldId id="259" r:id="rId4"/>
    <p:sldId id="258" r:id="rId5"/>
    <p:sldId id="260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0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1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5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73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3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8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2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42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8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0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6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6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9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2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4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67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F12181-5CF2-47BD-AB53-DEE5C43A866D}"/>
              </a:ext>
            </a:extLst>
          </p:cNvPr>
          <p:cNvSpPr txBox="1"/>
          <p:nvPr/>
        </p:nvSpPr>
        <p:spPr>
          <a:xfrm>
            <a:off x="7945217" y="3138561"/>
            <a:ext cx="620888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E6D237-0A3B-A549-A862-3D21586A5F32}"/>
              </a:ext>
            </a:extLst>
          </p:cNvPr>
          <p:cNvSpPr/>
          <p:nvPr/>
        </p:nvSpPr>
        <p:spPr>
          <a:xfrm>
            <a:off x="2131373" y="1033895"/>
            <a:ext cx="7929254" cy="348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>
                <a:solidFill>
                  <a:srgbClr val="C00000"/>
                </a:solidFill>
              </a:rPr>
              <a:t>স্বাগতম </a:t>
            </a:r>
            <a:endParaRPr lang="en-US" sz="7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6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3CDD64-E402-4BAC-95F1-FA85ADC0ACE9}"/>
              </a:ext>
            </a:extLst>
          </p:cNvPr>
          <p:cNvSpPr txBox="1"/>
          <p:nvPr/>
        </p:nvSpPr>
        <p:spPr>
          <a:xfrm>
            <a:off x="-533127" y="3118895"/>
            <a:ext cx="128537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bn-BD" sz="3200" u="sng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বায়বীয় পদার্থ </a:t>
            </a:r>
          </a:p>
          <a:p>
            <a:pPr lvl="5"/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নির্দিষ্ট ভর আছে কিন্তু আয়তন,আকার নেই।</a:t>
            </a:r>
          </a:p>
          <a:p>
            <a:pPr lvl="5"/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কণাগুলোর আকর্ষণ  সবচেয়ে কম।</a:t>
            </a:r>
          </a:p>
          <a:p>
            <a:pPr lvl="5"/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কণাগুলোর দূরত্ব সবচেয়ে বেশি।</a:t>
            </a:r>
          </a:p>
          <a:p>
            <a:pPr lvl="5"/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চাপ প্রয়োগে সবচেয়ে বেশি সংকোচনশীল।</a:t>
            </a:r>
          </a:p>
          <a:p>
            <a:pPr lvl="5"/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তাপ প্রয়োগে সবচেয়ে বেশি প্রসারণশীল।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34896B-BB63-F846-A87A-5CC3143E3445}"/>
              </a:ext>
            </a:extLst>
          </p:cNvPr>
          <p:cNvSpPr/>
          <p:nvPr/>
        </p:nvSpPr>
        <p:spPr>
          <a:xfrm>
            <a:off x="1632857" y="442332"/>
            <a:ext cx="7038604" cy="1866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/>
              <a:t>গ্যাসীয় পদার্থ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1118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DC12E2-2AE8-B544-8F1C-D8A37C20FBFA}"/>
              </a:ext>
            </a:extLst>
          </p:cNvPr>
          <p:cNvSpPr/>
          <p:nvPr/>
        </p:nvSpPr>
        <p:spPr>
          <a:xfrm>
            <a:off x="1793668" y="273133"/>
            <a:ext cx="7669481" cy="1953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/>
              <a:t>দলীয় কাজ</a:t>
            </a:r>
            <a:endParaRPr lang="en-US" sz="4400" b="1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F3EFC3-C0E4-334E-BB42-B51F3E8ACAF9}"/>
              </a:ext>
            </a:extLst>
          </p:cNvPr>
          <p:cNvSpPr/>
          <p:nvPr/>
        </p:nvSpPr>
        <p:spPr>
          <a:xfrm>
            <a:off x="816429" y="2512125"/>
            <a:ext cx="10205357" cy="369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/>
              <a:t>কঠিন, তরল,ও গ্যাসীয় পদার্থের পাঁচটি ধর্ম ও বৈশিষ্ট্য লিখ।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81742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3EA868-7ECE-4A5D-94A9-41A213340FA7}"/>
              </a:ext>
            </a:extLst>
          </p:cNvPr>
          <p:cNvSpPr txBox="1"/>
          <p:nvPr/>
        </p:nvSpPr>
        <p:spPr>
          <a:xfrm>
            <a:off x="3081867" y="1275644"/>
            <a:ext cx="5599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25EDC-9753-49D5-92BC-7FF18FA90AF4}"/>
              </a:ext>
            </a:extLst>
          </p:cNvPr>
          <p:cNvSpPr txBox="1"/>
          <p:nvPr/>
        </p:nvSpPr>
        <p:spPr>
          <a:xfrm>
            <a:off x="2246490" y="2644170"/>
            <a:ext cx="8692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পদার্থের কণাগুলোর দূরত্ব সবচেয়ে বেশি?</a:t>
            </a:r>
          </a:p>
          <a:p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পরিবর্তন করে পদার্থের অবস্থা পরিবর্তন করা যায়?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80241D8-879C-4C5A-8474-3D97FB3A361C}"/>
              </a:ext>
            </a:extLst>
          </p:cNvPr>
          <p:cNvSpPr/>
          <p:nvPr/>
        </p:nvSpPr>
        <p:spPr>
          <a:xfrm>
            <a:off x="3476977" y="1524000"/>
            <a:ext cx="4594578" cy="903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40C5BE-C9F8-D845-A4D7-C64F3897EA3D}"/>
              </a:ext>
            </a:extLst>
          </p:cNvPr>
          <p:cNvSpPr/>
          <p:nvPr/>
        </p:nvSpPr>
        <p:spPr>
          <a:xfrm>
            <a:off x="1422565" y="3118261"/>
            <a:ext cx="9092045" cy="295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/>
              <a:t>পদার্থের ভৌত অবস্থা ও তাপের মধ্যে সম্পর্ক ব্যাখ্যা কর।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708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541F7A-AD5D-1C42-B583-A1489FC061C2}"/>
              </a:ext>
            </a:extLst>
          </p:cNvPr>
          <p:cNvSpPr/>
          <p:nvPr/>
        </p:nvSpPr>
        <p:spPr>
          <a:xfrm>
            <a:off x="1348344" y="1611085"/>
            <a:ext cx="8745682" cy="3635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>
                <a:solidFill>
                  <a:srgbClr val="C00000"/>
                </a:solidFill>
              </a:rPr>
              <a:t>ধন্যবাদ </a:t>
            </a:r>
            <a:endParaRPr lang="en-US" sz="6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7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2A25702-9F91-814B-BC18-9095FC222F3B}"/>
              </a:ext>
            </a:extLst>
          </p:cNvPr>
          <p:cNvSpPr/>
          <p:nvPr/>
        </p:nvSpPr>
        <p:spPr>
          <a:xfrm>
            <a:off x="2906981" y="137061"/>
            <a:ext cx="7050974" cy="1904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rgbClr val="C00000"/>
                </a:solidFill>
              </a:rPr>
              <a:t>শিক্ষক পরিচিতি </a:t>
            </a:r>
            <a:endParaRPr lang="en-US" sz="4800" b="1">
              <a:solidFill>
                <a:srgbClr val="C0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0447D62-F56D-FA4C-AC98-443ED9D25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2" y="1938097"/>
            <a:ext cx="3809432" cy="4782842"/>
          </a:xfrm>
          <a:prstGeom prst="rect">
            <a:avLst/>
          </a:prstGeom>
          <a:effectLst>
            <a:innerShdw blurRad="63500" dist="101600" dir="5400000">
              <a:prstClr val="black">
                <a:alpha val="50000"/>
              </a:prstClr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85A35B-0E36-4840-98E5-1AA7630BA72D}"/>
              </a:ext>
            </a:extLst>
          </p:cNvPr>
          <p:cNvSpPr/>
          <p:nvPr/>
        </p:nvSpPr>
        <p:spPr>
          <a:xfrm>
            <a:off x="4206833" y="2276598"/>
            <a:ext cx="7458200" cy="4581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rgbClr val="00B050"/>
                </a:solidFill>
              </a:rPr>
              <a:t>মোঃ মনির হোসেন</a:t>
            </a:r>
          </a:p>
          <a:p>
            <a:pPr algn="ctr"/>
            <a:r>
              <a:rPr lang="en-GB" sz="3200">
                <a:solidFill>
                  <a:srgbClr val="00B050"/>
                </a:solidFill>
              </a:rPr>
              <a:t>সহকারী শিক্ষক (বিজ্ঞান) </a:t>
            </a:r>
          </a:p>
          <a:p>
            <a:pPr algn="ctr"/>
            <a:r>
              <a:rPr lang="en-GB" sz="3200">
                <a:solidFill>
                  <a:srgbClr val="00B050"/>
                </a:solidFill>
              </a:rPr>
              <a:t>ভীমখালী উচ্চ বিদ্যালয়</a:t>
            </a:r>
          </a:p>
          <a:p>
            <a:pPr algn="ctr"/>
            <a:r>
              <a:rPr lang="en-GB" sz="3200">
                <a:solidFill>
                  <a:srgbClr val="00B050"/>
                </a:solidFill>
              </a:rPr>
              <a:t>জামালগঞ্জ,সুনামগঞ্জ </a:t>
            </a:r>
          </a:p>
          <a:p>
            <a:pPr algn="ctr"/>
            <a:r>
              <a:rPr lang="en-GB" sz="3200">
                <a:solidFill>
                  <a:srgbClr val="00B050"/>
                </a:solidFill>
              </a:rPr>
              <a:t>মোবাইঃ০১৭১৭৮১২৪১৪</a:t>
            </a:r>
          </a:p>
          <a:p>
            <a:pPr algn="ctr"/>
            <a:r>
              <a:rPr lang="en-GB" sz="3200">
                <a:solidFill>
                  <a:srgbClr val="00B050"/>
                </a:solidFill>
              </a:rPr>
              <a:t>ইমেইলঃmonirmsc@gmail.com</a:t>
            </a:r>
            <a:endParaRPr lang="en-US" sz="32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10618F-3990-448C-BDD3-0E2DE49D8C12}"/>
              </a:ext>
            </a:extLst>
          </p:cNvPr>
          <p:cNvSpPr txBox="1"/>
          <p:nvPr/>
        </p:nvSpPr>
        <p:spPr>
          <a:xfrm>
            <a:off x="881579" y="1968242"/>
            <a:ext cx="108947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just"/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</a:t>
            </a:r>
          </a:p>
          <a:p>
            <a:pPr lvl="4" algn="just"/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রসায়ন</a:t>
            </a:r>
          </a:p>
          <a:p>
            <a:pPr lvl="4" algn="just"/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 </a:t>
            </a:r>
          </a:p>
          <a:p>
            <a:pPr lvl="4" algn="just"/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পদার্থের অবস্থা</a:t>
            </a:r>
          </a:p>
          <a:p>
            <a:pPr lvl="4" algn="just"/>
            <a:endParaRPr lang="bn-BD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0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DF37D6-83A2-427D-866D-6F874F142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51" y="3429000"/>
            <a:ext cx="6412089" cy="3077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8E67FD-D1A7-4BF2-A45E-25C629201372}"/>
              </a:ext>
            </a:extLst>
          </p:cNvPr>
          <p:cNvSpPr txBox="1"/>
          <p:nvPr/>
        </p:nvSpPr>
        <p:spPr>
          <a:xfrm>
            <a:off x="2327969" y="138559"/>
            <a:ext cx="5621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বুন্ধরা পাশের </a:t>
            </a:r>
            <a:r>
              <a:rPr lang="bn-BD" sz="360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দেখা যাচ্ছে?</a:t>
            </a:r>
          </a:p>
          <a:p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দুধ কোন ধরনের পদার্থ ?</a:t>
            </a:r>
          </a:p>
          <a:p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বেল কোন ধরনের পদার্থ ?</a:t>
            </a:r>
          </a:p>
          <a:p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বেলুন কিসের কারণে উড়ে ?</a:t>
            </a:r>
          </a:p>
          <a:p>
            <a:endParaRPr lang="bn-BD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2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9AB391-C182-47E8-8405-DFFAED390A4C}"/>
              </a:ext>
            </a:extLst>
          </p:cNvPr>
          <p:cNvSpPr txBox="1"/>
          <p:nvPr/>
        </p:nvSpPr>
        <p:spPr>
          <a:xfrm>
            <a:off x="120381" y="3793050"/>
            <a:ext cx="11655984" cy="22159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অবস্থা </a:t>
            </a:r>
            <a:endParaRPr lang="en-US" sz="138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257B76-BE7A-354D-A74E-A59BA1B25337}"/>
              </a:ext>
            </a:extLst>
          </p:cNvPr>
          <p:cNvSpPr/>
          <p:nvPr/>
        </p:nvSpPr>
        <p:spPr>
          <a:xfrm>
            <a:off x="1793669" y="-148442"/>
            <a:ext cx="8819902" cy="29317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>
                <a:solidFill>
                  <a:srgbClr val="00B050"/>
                </a:solidFill>
              </a:rPr>
              <a:t>আজকের পাঠ</a:t>
            </a:r>
            <a:endParaRPr lang="en-US" sz="6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AECE73-C13E-5A4D-A08F-55A2087351FD}"/>
              </a:ext>
            </a:extLst>
          </p:cNvPr>
          <p:cNvSpPr/>
          <p:nvPr/>
        </p:nvSpPr>
        <p:spPr>
          <a:xfrm>
            <a:off x="2647207" y="0"/>
            <a:ext cx="6531429" cy="1567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/>
              <a:t>শিখনফল- </a:t>
            </a:r>
            <a:endParaRPr lang="en-US" sz="4000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9283F2-41DE-DD48-9BC0-1EF0099AEE01}"/>
              </a:ext>
            </a:extLst>
          </p:cNvPr>
          <p:cNvSpPr/>
          <p:nvPr/>
        </p:nvSpPr>
        <p:spPr>
          <a:xfrm>
            <a:off x="324839" y="1708068"/>
            <a:ext cx="11542321" cy="492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/>
              <a:t>১। পদার্থ কি তা বলতে পারবে। </a:t>
            </a:r>
          </a:p>
          <a:p>
            <a:pPr algn="ctr"/>
            <a:r>
              <a:rPr lang="en-GB" sz="3600"/>
              <a:t>২।পদার্থের ভৌত অবস্থা ব্যাখ্যা করতে পারবে। </a:t>
            </a:r>
          </a:p>
          <a:p>
            <a:pPr algn="ctr"/>
            <a:r>
              <a:rPr lang="en-GB" sz="3600"/>
              <a:t>৩।পদার্থের ভৌত অবস্থা ও তাপের মধ্যে সম্পর্ক ব্যাখ্যা করতে পারবে।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73851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C8BDEF-B843-46F7-A5D0-C3E8FDF81E9D}"/>
              </a:ext>
            </a:extLst>
          </p:cNvPr>
          <p:cNvSpPr txBox="1"/>
          <p:nvPr/>
        </p:nvSpPr>
        <p:spPr>
          <a:xfrm>
            <a:off x="2460978" y="812800"/>
            <a:ext cx="8308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বস্তুর নির্দিষ্ট ভর আছে এবং জায়গা দখল করে তাকে পদার্থ বলে।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3FC499-25B0-4203-84A0-B831D5BF0233}"/>
              </a:ext>
            </a:extLst>
          </p:cNvPr>
          <p:cNvSpPr/>
          <p:nvPr/>
        </p:nvSpPr>
        <p:spPr>
          <a:xfrm>
            <a:off x="2696012" y="2020711"/>
            <a:ext cx="6799976" cy="1408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অবস্থাভেদে পদার্থ</a:t>
            </a:r>
            <a:endParaRPr lang="en-US" sz="54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F71687-4422-4537-B26D-3F0ABAC27486}"/>
              </a:ext>
            </a:extLst>
          </p:cNvPr>
          <p:cNvCxnSpPr/>
          <p:nvPr/>
        </p:nvCxnSpPr>
        <p:spPr>
          <a:xfrm>
            <a:off x="4334933" y="3097929"/>
            <a:ext cx="0" cy="1169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1877DD-DF57-4D64-A472-D73F7C2A7863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632058" y="3429000"/>
            <a:ext cx="1463942" cy="838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3C93EC-BBB9-4710-BECD-F6BF57ECCBCB}"/>
              </a:ext>
            </a:extLst>
          </p:cNvPr>
          <p:cNvCxnSpPr/>
          <p:nvPr/>
        </p:nvCxnSpPr>
        <p:spPr>
          <a:xfrm>
            <a:off x="7857067" y="3097929"/>
            <a:ext cx="0" cy="1169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86CE909-530A-4E15-9920-0EA44EB0DD6E}"/>
              </a:ext>
            </a:extLst>
          </p:cNvPr>
          <p:cNvSpPr/>
          <p:nvPr/>
        </p:nvSpPr>
        <p:spPr>
          <a:xfrm>
            <a:off x="3756376" y="4255910"/>
            <a:ext cx="1278472" cy="1248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endParaRPr lang="en-US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8113FF-246D-4139-A669-0508E6207F9F}"/>
              </a:ext>
            </a:extLst>
          </p:cNvPr>
          <p:cNvSpPr/>
          <p:nvPr/>
        </p:nvSpPr>
        <p:spPr>
          <a:xfrm>
            <a:off x="5723467" y="4255911"/>
            <a:ext cx="1069596" cy="1508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51E18E-7307-4A36-B6DE-E0940F0C533C}"/>
              </a:ext>
            </a:extLst>
          </p:cNvPr>
          <p:cNvSpPr/>
          <p:nvPr/>
        </p:nvSpPr>
        <p:spPr>
          <a:xfrm>
            <a:off x="7492990" y="4267199"/>
            <a:ext cx="2002993" cy="1169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endParaRPr lang="en-US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ECCC14A-9526-47BC-A247-B91D6817300A}"/>
              </a:ext>
            </a:extLst>
          </p:cNvPr>
          <p:cNvSpPr txBox="1"/>
          <p:nvPr/>
        </p:nvSpPr>
        <p:spPr>
          <a:xfrm>
            <a:off x="-134020" y="3429000"/>
            <a:ext cx="12882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bn-BD" sz="3200" u="sng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পদার্থ </a:t>
            </a:r>
          </a:p>
          <a:p>
            <a:pPr lvl="5"/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নির্দিষ্ট আকার,ভর,আয়তন আছে।</a:t>
            </a:r>
          </a:p>
          <a:p>
            <a:pPr lvl="5"/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কণাগুলোর আকর্ষণ সবচেয়ে বেশি।</a:t>
            </a:r>
          </a:p>
          <a:p>
            <a:pPr lvl="5"/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কণাগুলোর দূরত্ব সবচেয়ে কম।</a:t>
            </a:r>
          </a:p>
          <a:p>
            <a:pPr lvl="5"/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চাপ প্রয়োগে সবচেয়ে কম সংকোচনশীল।</a:t>
            </a:r>
          </a:p>
          <a:p>
            <a:pPr lvl="5"/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তাপ প্রয়োগে সবচেয়ে কম প্রসারণশীল।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C31753-CCCF-C84B-9AEB-A51CE29485E3}"/>
              </a:ext>
            </a:extLst>
          </p:cNvPr>
          <p:cNvSpPr/>
          <p:nvPr/>
        </p:nvSpPr>
        <p:spPr>
          <a:xfrm>
            <a:off x="1695696" y="382012"/>
            <a:ext cx="7656121" cy="2139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/>
              <a:t>কঠিন পদার্থ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9545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B0A39C-F58C-4092-AEFB-ED5FF0E1C2A6}"/>
              </a:ext>
            </a:extLst>
          </p:cNvPr>
          <p:cNvSpPr txBox="1"/>
          <p:nvPr/>
        </p:nvSpPr>
        <p:spPr>
          <a:xfrm>
            <a:off x="-552918" y="2901502"/>
            <a:ext cx="13677626" cy="3308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bn-BD" sz="3200" u="sng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 </a:t>
            </a:r>
          </a:p>
          <a:p>
            <a:pPr lvl="5"/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নির্দিষ্ট ভর,আয়তন আছে কিন্তু আকার নেই।</a:t>
            </a:r>
          </a:p>
          <a:p>
            <a:pPr lvl="5"/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কণাগুলোর আকর্ষণ কঠিনের চেয়ে কম।</a:t>
            </a:r>
          </a:p>
          <a:p>
            <a:pPr lvl="5"/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কণাগুলোর দূরত্ব কঠিনের চেয়ে বেশি।</a:t>
            </a:r>
          </a:p>
          <a:p>
            <a:pPr lvl="5"/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চাপ প্রয়োগে কঠিনের চেয়ে বেশি সংকোচনশীল।</a:t>
            </a:r>
          </a:p>
          <a:p>
            <a:pPr lvl="5"/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তাপ প্রয়োগে কঠিনের চেয়ে বেশি প্রসারণশীল।</a:t>
            </a:r>
          </a:p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315F08-DD70-7D47-85EF-454BC244B397}"/>
              </a:ext>
            </a:extLst>
          </p:cNvPr>
          <p:cNvSpPr/>
          <p:nvPr/>
        </p:nvSpPr>
        <p:spPr>
          <a:xfrm>
            <a:off x="2375065" y="557645"/>
            <a:ext cx="5812971" cy="1693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/>
              <a:t>তরল পদার্থ 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0101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310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Unknown User</cp:lastModifiedBy>
  <cp:revision>61</cp:revision>
  <dcterms:created xsi:type="dcterms:W3CDTF">2020-09-07T06:41:07Z</dcterms:created>
  <dcterms:modified xsi:type="dcterms:W3CDTF">2021-02-06T06:44:11Z</dcterms:modified>
</cp:coreProperties>
</file>