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72" r:id="rId6"/>
    <p:sldId id="260" r:id="rId7"/>
    <p:sldId id="261" r:id="rId8"/>
    <p:sldId id="262" r:id="rId9"/>
    <p:sldId id="273" r:id="rId10"/>
    <p:sldId id="263" r:id="rId11"/>
    <p:sldId id="264" r:id="rId12"/>
    <p:sldId id="265" r:id="rId13"/>
    <p:sldId id="267" r:id="rId14"/>
    <p:sldId id="274" r:id="rId15"/>
    <p:sldId id="268" r:id="rId16"/>
    <p:sldId id="269" r:id="rId17"/>
    <p:sldId id="275" r:id="rId18"/>
    <p:sldId id="276" r:id="rId19"/>
    <p:sldId id="277"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500CAF-6D7C-42D3-9EEA-75D8078ADA7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268374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00CAF-6D7C-42D3-9EEA-75D8078ADA7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127241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00CAF-6D7C-42D3-9EEA-75D8078ADA7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201878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00CAF-6D7C-42D3-9EEA-75D8078ADA7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374200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00CAF-6D7C-42D3-9EEA-75D8078ADA71}"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40086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500CAF-6D7C-42D3-9EEA-75D8078ADA7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10175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500CAF-6D7C-42D3-9EEA-75D8078ADA71}"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370421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00CAF-6D7C-42D3-9EEA-75D8078ADA71}"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151817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00CAF-6D7C-42D3-9EEA-75D8078ADA71}"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326989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00CAF-6D7C-42D3-9EEA-75D8078ADA7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267106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00CAF-6D7C-42D3-9EEA-75D8078ADA71}"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DB054-71EE-4224-AC72-5EE2BB7A33C1}" type="slidenum">
              <a:rPr lang="en-US" smtClean="0"/>
              <a:t>‹#›</a:t>
            </a:fld>
            <a:endParaRPr lang="en-US"/>
          </a:p>
        </p:txBody>
      </p:sp>
    </p:spTree>
    <p:extLst>
      <p:ext uri="{BB962C8B-B14F-4D97-AF65-F5344CB8AC3E}">
        <p14:creationId xmlns:p14="http://schemas.microsoft.com/office/powerpoint/2010/main" val="310453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00CAF-6D7C-42D3-9EEA-75D8078ADA71}" type="datetimeFigureOut">
              <a:rPr lang="en-US" smtClean="0"/>
              <a:t>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DB054-71EE-4224-AC72-5EE2BB7A33C1}" type="slidenum">
              <a:rPr lang="en-US" smtClean="0"/>
              <a:t>‹#›</a:t>
            </a:fld>
            <a:endParaRPr lang="en-US"/>
          </a:p>
        </p:txBody>
      </p:sp>
    </p:spTree>
    <p:extLst>
      <p:ext uri="{BB962C8B-B14F-4D97-AF65-F5344CB8AC3E}">
        <p14:creationId xmlns:p14="http://schemas.microsoft.com/office/powerpoint/2010/main" val="125598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rd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27296"/>
            <a:ext cx="12197381" cy="6885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57376" y="605307"/>
            <a:ext cx="7482626" cy="1200329"/>
          </a:xfrm>
          <a:prstGeom prst="rect">
            <a:avLst/>
          </a:prstGeom>
          <a:noFill/>
        </p:spPr>
        <p:txBody>
          <a:bodyPr wrap="square" rtlCol="0">
            <a:spAutoFit/>
          </a:bodyPr>
          <a:lstStyle/>
          <a:p>
            <a:r>
              <a:rPr lang="en-US" sz="7200" i="1" u="sng" dirty="0" smtClean="0">
                <a:solidFill>
                  <a:schemeClr val="bg1"/>
                </a:solidFill>
              </a:rPr>
              <a:t>GOOD MORNING</a:t>
            </a:r>
            <a:endParaRPr lang="en-US" sz="7200" i="1" u="sng" dirty="0">
              <a:solidFill>
                <a:schemeClr val="bg1"/>
              </a:solidFill>
            </a:endParaRPr>
          </a:p>
        </p:txBody>
      </p:sp>
    </p:spTree>
    <p:extLst>
      <p:ext uri="{BB962C8B-B14F-4D97-AF65-F5344CB8AC3E}">
        <p14:creationId xmlns:p14="http://schemas.microsoft.com/office/powerpoint/2010/main" val="3355801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4" y="1353294"/>
            <a:ext cx="5263662" cy="36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40925" y="211015"/>
            <a:ext cx="8332630" cy="769441"/>
          </a:xfrm>
          <a:prstGeom prst="rect">
            <a:avLst/>
          </a:prstGeom>
          <a:solidFill>
            <a:srgbClr val="C00000"/>
          </a:solidFill>
        </p:spPr>
        <p:txBody>
          <a:bodyPr wrap="square" rtlCol="0">
            <a:spAutoFit/>
          </a:bodyPr>
          <a:lstStyle/>
          <a:p>
            <a:r>
              <a:rPr lang="en-US" sz="4400" i="1" dirty="0" smtClean="0">
                <a:solidFill>
                  <a:schemeClr val="bg1"/>
                </a:solidFill>
              </a:rPr>
              <a:t>            Describing lesson-</a:t>
            </a:r>
            <a:endParaRPr lang="en-US" sz="4400" i="1" dirty="0">
              <a:solidFill>
                <a:schemeClr val="bg1"/>
              </a:solidFill>
            </a:endParaRPr>
          </a:p>
        </p:txBody>
      </p:sp>
      <p:sp>
        <p:nvSpPr>
          <p:cNvPr id="5" name="TextBox 4"/>
          <p:cNvSpPr txBox="1"/>
          <p:nvPr/>
        </p:nvSpPr>
        <p:spPr>
          <a:xfrm>
            <a:off x="222738" y="5556738"/>
            <a:ext cx="11805139" cy="1077218"/>
          </a:xfrm>
          <a:prstGeom prst="rect">
            <a:avLst/>
          </a:prstGeom>
          <a:solidFill>
            <a:srgbClr val="FFFF00"/>
          </a:solidFill>
        </p:spPr>
        <p:txBody>
          <a:bodyPr wrap="square" rtlCol="0">
            <a:spAutoFit/>
          </a:bodyPr>
          <a:lstStyle/>
          <a:p>
            <a:r>
              <a:rPr lang="en-US" sz="3200" dirty="0" smtClean="0"/>
              <a:t>Once upon a time, a dove and a bat were very good friends. One day the two friends decided to set out on a journey. </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72" y="1353294"/>
            <a:ext cx="5743977" cy="3613932"/>
          </a:xfrm>
          <a:prstGeom prst="rect">
            <a:avLst/>
          </a:prstGeom>
          <a:ln>
            <a:noFill/>
          </a:ln>
          <a:effectLst>
            <a:softEdge rad="112500"/>
          </a:effectLst>
        </p:spPr>
      </p:pic>
    </p:spTree>
    <p:extLst>
      <p:ext uri="{BB962C8B-B14F-4D97-AF65-F5344CB8AC3E}">
        <p14:creationId xmlns:p14="http://schemas.microsoft.com/office/powerpoint/2010/main" val="24011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48" y="550590"/>
            <a:ext cx="5540692" cy="40565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 y="4994031"/>
            <a:ext cx="12192000" cy="954107"/>
          </a:xfrm>
          <a:prstGeom prst="rect">
            <a:avLst/>
          </a:prstGeom>
          <a:solidFill>
            <a:srgbClr val="7030A0"/>
          </a:solidFill>
        </p:spPr>
        <p:txBody>
          <a:bodyPr wrap="square" rtlCol="0">
            <a:spAutoFit/>
          </a:bodyPr>
          <a:lstStyle/>
          <a:p>
            <a:r>
              <a:rPr lang="en-US" sz="2800" dirty="0" smtClean="0">
                <a:solidFill>
                  <a:schemeClr val="bg1"/>
                </a:solidFill>
              </a:rPr>
              <a:t>They flew over the rivers  and hills and came to a big jungle. Both the friends were very tired, they needed to sit down and take a rest.</a:t>
            </a:r>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371" y="550589"/>
            <a:ext cx="5263660" cy="40565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522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478" y="691661"/>
            <a:ext cx="5802922" cy="4220308"/>
          </a:xfrm>
          <a:prstGeom prst="rect">
            <a:avLst/>
          </a:prstGeom>
          <a:ln>
            <a:noFill/>
          </a:ln>
          <a:effectLst>
            <a:softEdge rad="112500"/>
          </a:effectLst>
        </p:spPr>
      </p:pic>
      <p:sp>
        <p:nvSpPr>
          <p:cNvPr id="4" name="TextBox 3"/>
          <p:cNvSpPr txBox="1"/>
          <p:nvPr/>
        </p:nvSpPr>
        <p:spPr>
          <a:xfrm>
            <a:off x="0" y="5486400"/>
            <a:ext cx="12180277" cy="954107"/>
          </a:xfrm>
          <a:prstGeom prst="rect">
            <a:avLst/>
          </a:prstGeom>
          <a:solidFill>
            <a:srgbClr val="C00000"/>
          </a:solidFill>
        </p:spPr>
        <p:txBody>
          <a:bodyPr wrap="square" rtlCol="0">
            <a:spAutoFit/>
          </a:bodyPr>
          <a:lstStyle/>
          <a:p>
            <a:r>
              <a:rPr lang="en-US" sz="2800" dirty="0" smtClean="0">
                <a:solidFill>
                  <a:schemeClr val="bg1"/>
                </a:solidFill>
              </a:rPr>
              <a:t>They came upon a century –old  rain tree. An owl had his nest in that tree. The dove and the bat knocked t the owl’s door. </a:t>
            </a:r>
            <a:endParaRPr lang="en-US" sz="28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16" y="797169"/>
            <a:ext cx="5255969"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122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0" y="5767754"/>
            <a:ext cx="12192000" cy="830997"/>
          </a:xfrm>
          <a:prstGeom prst="rect">
            <a:avLst/>
          </a:prstGeom>
          <a:solidFill>
            <a:srgbClr val="002060"/>
          </a:solidFill>
        </p:spPr>
        <p:txBody>
          <a:bodyPr wrap="square" rtlCol="0">
            <a:spAutoFit/>
          </a:bodyPr>
          <a:lstStyle/>
          <a:p>
            <a:r>
              <a:rPr lang="en-US" sz="2400" dirty="0" smtClean="0">
                <a:solidFill>
                  <a:schemeClr val="bg1"/>
                </a:solidFill>
              </a:rPr>
              <a:t>The old grumpy owl opened the door. The dove and the bat requested him to give them shelter. The owl unwillingly let them in. The two birds were hungry too. They begged for some food. </a:t>
            </a:r>
            <a:endParaRPr lang="en-US" sz="24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5" y="0"/>
            <a:ext cx="5981700" cy="55567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385" y="0"/>
            <a:ext cx="6154615" cy="54395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65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60" r="17343"/>
          <a:stretch/>
        </p:blipFill>
        <p:spPr bwMode="auto">
          <a:xfrm rot="16200000">
            <a:off x="3276601" y="-3194541"/>
            <a:ext cx="5591906"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783719"/>
            <a:ext cx="12191999" cy="1015663"/>
          </a:xfrm>
          <a:prstGeom prst="rect">
            <a:avLst/>
          </a:prstGeom>
          <a:solidFill>
            <a:srgbClr val="C00000"/>
          </a:solidFill>
        </p:spPr>
        <p:txBody>
          <a:bodyPr wrap="square" rtlCol="0">
            <a:spAutoFit/>
          </a:bodyPr>
          <a:lstStyle/>
          <a:p>
            <a:r>
              <a:rPr lang="en-US" sz="2000" i="1" dirty="0" smtClean="0">
                <a:solidFill>
                  <a:schemeClr val="bg1"/>
                </a:solidFill>
              </a:rPr>
              <a:t>All this time the dove was listening to her friend’s false praises. She was wondering how insincere his praises were. The dove hung her head down and was quiet.  The owl got impatient. He wanted to hear more praises. He looked at the dove and asked, ‘ Don’t you have any good thing to say about me? ‘    </a:t>
            </a:r>
            <a:endParaRPr lang="en-US" sz="2000" i="1" dirty="0">
              <a:solidFill>
                <a:schemeClr val="bg1"/>
              </a:solidFill>
            </a:endParaRPr>
          </a:p>
        </p:txBody>
      </p:sp>
    </p:spTree>
    <p:extLst>
      <p:ext uri="{BB962C8B-B14F-4D97-AF65-F5344CB8AC3E}">
        <p14:creationId xmlns:p14="http://schemas.microsoft.com/office/powerpoint/2010/main" val="15652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69" y="961292"/>
            <a:ext cx="4067908" cy="33293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768" y="961293"/>
            <a:ext cx="3458307" cy="314471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54" y="961293"/>
            <a:ext cx="3481754" cy="31447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Box 5"/>
          <p:cNvSpPr txBox="1"/>
          <p:nvPr/>
        </p:nvSpPr>
        <p:spPr>
          <a:xfrm>
            <a:off x="76283" y="4774925"/>
            <a:ext cx="12051323" cy="1384995"/>
          </a:xfrm>
          <a:prstGeom prst="rect">
            <a:avLst/>
          </a:prstGeom>
          <a:solidFill>
            <a:srgbClr val="C00000"/>
          </a:solidFill>
        </p:spPr>
        <p:txBody>
          <a:bodyPr wrap="square" rtlCol="0">
            <a:spAutoFit/>
          </a:bodyPr>
          <a:lstStyle/>
          <a:p>
            <a:r>
              <a:rPr lang="en-US" sz="2800" dirty="0" smtClean="0">
                <a:solidFill>
                  <a:schemeClr val="bg1"/>
                </a:solidFill>
              </a:rPr>
              <a:t>The dove lifted her head slowly and said ,’’’Master owl, thank you very much for the shelter you have given me, thank you for the food you have offered me. I will remain  ever grateful for this’’.</a:t>
            </a:r>
            <a:endParaRPr lang="en-US" sz="2800" dirty="0">
              <a:solidFill>
                <a:schemeClr val="bg1"/>
              </a:solidFill>
            </a:endParaRPr>
          </a:p>
        </p:txBody>
      </p:sp>
    </p:spTree>
    <p:extLst>
      <p:ext uri="{BB962C8B-B14F-4D97-AF65-F5344CB8AC3E}">
        <p14:creationId xmlns:p14="http://schemas.microsoft.com/office/powerpoint/2010/main" val="2658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173684" y="855200"/>
            <a:ext cx="4273414" cy="923330"/>
          </a:xfrm>
          <a:prstGeom prst="rect">
            <a:avLst/>
          </a:prstGeom>
          <a:solidFill>
            <a:srgbClr val="002060"/>
          </a:solid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Silent Reading</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538" y="2174965"/>
            <a:ext cx="8199710" cy="45251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834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73487" y="1048383"/>
            <a:ext cx="11372045" cy="923330"/>
          </a:xfrm>
          <a:prstGeom prst="rect">
            <a:avLst/>
          </a:prstGeom>
          <a:solidFill>
            <a:srgbClr val="C00000"/>
          </a:solidFill>
        </p:spPr>
        <p:txBody>
          <a:bodyPr wrap="square" lIns="91440" tIns="45720" rIns="91440" bIns="45720">
            <a:spAutoFit/>
          </a:bodyPr>
          <a:lstStyle/>
          <a:p>
            <a:pPr algn="ctr"/>
            <a:r>
              <a:rPr lang="en-US" sz="5400" b="1" i="1" u="sng" dirty="0" smtClean="0">
                <a:ln w="9525">
                  <a:solidFill>
                    <a:schemeClr val="bg1"/>
                  </a:solidFill>
                  <a:prstDash val="solid"/>
                </a:ln>
                <a:effectLst>
                  <a:outerShdw blurRad="12700" dist="38100" dir="2700000" algn="tl" rotWithShape="0">
                    <a:schemeClr val="bg1">
                      <a:lumMod val="50000"/>
                    </a:schemeClr>
                  </a:outerShdw>
                </a:effectLst>
              </a:rPr>
              <a:t>Individual Work</a:t>
            </a:r>
            <a:endParaRPr lang="en-US" sz="5400" b="1" i="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p:cNvSpPr txBox="1"/>
          <p:nvPr/>
        </p:nvSpPr>
        <p:spPr>
          <a:xfrm>
            <a:off x="2395469" y="4984123"/>
            <a:ext cx="7328079" cy="954107"/>
          </a:xfrm>
          <a:prstGeom prst="rect">
            <a:avLst/>
          </a:prstGeom>
          <a:solidFill>
            <a:srgbClr val="002060"/>
          </a:solidFill>
        </p:spPr>
        <p:txBody>
          <a:bodyPr wrap="square" rtlCol="0">
            <a:spAutoFit/>
          </a:bodyPr>
          <a:lstStyle/>
          <a:p>
            <a:pPr marL="285750" indent="-285750">
              <a:buFont typeface="Wingdings" panose="05000000000000000000" pitchFamily="2" charset="2"/>
              <a:buChar char="Ø"/>
            </a:pPr>
            <a:r>
              <a:rPr lang="en-US" sz="2800" dirty="0" smtClean="0">
                <a:solidFill>
                  <a:schemeClr val="bg1"/>
                </a:solidFill>
              </a:rPr>
              <a:t>Who were the two good friends?</a:t>
            </a:r>
          </a:p>
          <a:p>
            <a:pPr marL="285750" indent="-285750">
              <a:buFont typeface="Wingdings" panose="05000000000000000000" pitchFamily="2" charset="2"/>
              <a:buChar char="Ø"/>
            </a:pPr>
            <a:r>
              <a:rPr lang="en-US" sz="2800" dirty="0" smtClean="0">
                <a:solidFill>
                  <a:schemeClr val="bg1"/>
                </a:solidFill>
              </a:rPr>
              <a:t>Why was the dove ashamed of her friend?</a:t>
            </a:r>
            <a:endParaRPr lang="en-US" sz="2800" dirty="0">
              <a:solidFill>
                <a:schemeClr val="bg1"/>
              </a:solidFill>
            </a:endParaRPr>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60" r="17343"/>
          <a:stretch/>
        </p:blipFill>
        <p:spPr bwMode="auto">
          <a:xfrm rot="16200000">
            <a:off x="4224414" y="1416530"/>
            <a:ext cx="2421230" cy="40700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22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656822" y="816563"/>
            <a:ext cx="10573555" cy="923330"/>
          </a:xfrm>
          <a:prstGeom prst="rect">
            <a:avLst/>
          </a:prstGeom>
          <a:solidFill>
            <a:srgbClr val="002060"/>
          </a:solidFill>
        </p:spPr>
        <p:txBody>
          <a:bodyPr wrap="square" lIns="91440" tIns="45720" rIns="91440" bIns="45720">
            <a:spAutoFit/>
          </a:bodyPr>
          <a:lstStyle/>
          <a:p>
            <a:pPr algn="ctr"/>
            <a:r>
              <a:rPr lang="en-US" sz="5400" b="1" i="1" dirty="0" smtClean="0">
                <a:ln w="22225">
                  <a:solidFill>
                    <a:schemeClr val="accent2"/>
                  </a:solidFill>
                  <a:prstDash val="solid"/>
                </a:ln>
                <a:solidFill>
                  <a:schemeClr val="accent2">
                    <a:lumMod val="40000"/>
                    <a:lumOff val="60000"/>
                  </a:schemeClr>
                </a:solidFill>
              </a:rPr>
              <a:t>Group Work</a:t>
            </a:r>
            <a:endParaRPr lang="en-US" sz="5400" b="1" i="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412124" y="2189408"/>
            <a:ext cx="11178862" cy="523220"/>
          </a:xfrm>
          <a:prstGeom prst="rect">
            <a:avLst/>
          </a:prstGeom>
          <a:solidFill>
            <a:srgbClr val="FFFF00"/>
          </a:solidFill>
        </p:spPr>
        <p:txBody>
          <a:bodyPr wrap="square" rtlCol="0">
            <a:spAutoFit/>
          </a:bodyPr>
          <a:lstStyle/>
          <a:p>
            <a:pPr marL="457200" indent="-457200">
              <a:buFont typeface="Wingdings" panose="05000000000000000000" pitchFamily="2" charset="2"/>
              <a:buChar char="q"/>
            </a:pPr>
            <a:r>
              <a:rPr lang="en-US" sz="2800" dirty="0" smtClean="0"/>
              <a:t>        Choose the correct answer  to each from the alternative:</a:t>
            </a:r>
            <a:endParaRPr lang="en-US" sz="2800" dirty="0"/>
          </a:p>
        </p:txBody>
      </p:sp>
      <p:sp>
        <p:nvSpPr>
          <p:cNvPr id="4" name="TextBox 3"/>
          <p:cNvSpPr txBox="1"/>
          <p:nvPr/>
        </p:nvSpPr>
        <p:spPr>
          <a:xfrm>
            <a:off x="412124" y="3271234"/>
            <a:ext cx="11629622" cy="2862322"/>
          </a:xfrm>
          <a:prstGeom prst="rect">
            <a:avLst/>
          </a:prstGeom>
          <a:solidFill>
            <a:srgbClr val="C00000"/>
          </a:solidFill>
        </p:spPr>
        <p:txBody>
          <a:bodyPr wrap="square" rtlCol="0">
            <a:spAutoFit/>
          </a:bodyPr>
          <a:lstStyle/>
          <a:p>
            <a:pPr marL="342900" indent="-342900">
              <a:buAutoNum type="arabicPeriod"/>
            </a:pPr>
            <a:r>
              <a:rPr lang="en-US" dirty="0" smtClean="0">
                <a:solidFill>
                  <a:schemeClr val="bg1"/>
                </a:solidFill>
              </a:rPr>
              <a:t>The dove and the bat flew over---------------------------.</a:t>
            </a:r>
          </a:p>
          <a:p>
            <a:r>
              <a:rPr lang="en-US" dirty="0">
                <a:solidFill>
                  <a:schemeClr val="bg1"/>
                </a:solidFill>
              </a:rPr>
              <a:t> </a:t>
            </a:r>
            <a:r>
              <a:rPr lang="en-US" dirty="0" smtClean="0">
                <a:solidFill>
                  <a:schemeClr val="bg1"/>
                </a:solidFill>
              </a:rPr>
              <a:t>         (a)   the rivers               (b ) the hills                              (c ) big jungle                                (d)  the rivers and hills</a:t>
            </a:r>
          </a:p>
          <a:p>
            <a:pPr marL="342900" indent="-342900">
              <a:buAutoNum type="arabicPeriod" startAt="2"/>
            </a:pPr>
            <a:r>
              <a:rPr lang="en-US" dirty="0" smtClean="0">
                <a:solidFill>
                  <a:schemeClr val="bg1"/>
                </a:solidFill>
              </a:rPr>
              <a:t>They started to look for-----------------------.</a:t>
            </a:r>
          </a:p>
          <a:p>
            <a:r>
              <a:rPr lang="en-US" dirty="0">
                <a:solidFill>
                  <a:schemeClr val="bg1"/>
                </a:solidFill>
              </a:rPr>
              <a:t> </a:t>
            </a:r>
            <a:r>
              <a:rPr lang="en-US" dirty="0" smtClean="0">
                <a:solidFill>
                  <a:schemeClr val="bg1"/>
                </a:solidFill>
              </a:rPr>
              <a:t>     (a)          shelter                       (b)  food                           (c )  dinner                                          (d)    their nest</a:t>
            </a:r>
          </a:p>
          <a:p>
            <a:pPr marL="342900" indent="-342900">
              <a:buAutoNum type="arabicPeriod" startAt="3"/>
            </a:pPr>
            <a:r>
              <a:rPr lang="en-US" dirty="0" smtClean="0">
                <a:solidFill>
                  <a:schemeClr val="bg1"/>
                </a:solidFill>
              </a:rPr>
              <a:t>The owl was very -----------------at the bat’s flattery.</a:t>
            </a:r>
          </a:p>
          <a:p>
            <a:r>
              <a:rPr lang="en-US" dirty="0">
                <a:solidFill>
                  <a:schemeClr val="bg1"/>
                </a:solidFill>
              </a:rPr>
              <a:t> </a:t>
            </a:r>
            <a:r>
              <a:rPr lang="en-US" dirty="0" smtClean="0">
                <a:solidFill>
                  <a:schemeClr val="bg1"/>
                </a:solidFill>
              </a:rPr>
              <a:t>       (a)           angry                 (b)     pleased                                  (c )   cousins                                   (d ) content</a:t>
            </a:r>
          </a:p>
          <a:p>
            <a:pPr marL="342900" indent="-342900">
              <a:buAutoNum type="arabicPeriod" startAt="4"/>
            </a:pPr>
            <a:r>
              <a:rPr lang="en-US" dirty="0" smtClean="0">
                <a:solidFill>
                  <a:schemeClr val="bg1"/>
                </a:solidFill>
              </a:rPr>
              <a:t>The owl wanted to hear more good things about--------------------------.</a:t>
            </a:r>
          </a:p>
          <a:p>
            <a:r>
              <a:rPr lang="en-US" dirty="0">
                <a:solidFill>
                  <a:schemeClr val="bg1"/>
                </a:solidFill>
              </a:rPr>
              <a:t> </a:t>
            </a:r>
            <a:r>
              <a:rPr lang="en-US" dirty="0" smtClean="0">
                <a:solidFill>
                  <a:schemeClr val="bg1"/>
                </a:solidFill>
              </a:rPr>
              <a:t>       (a)          the dove                     (b)           the bat               (c )       himself                             (d )     others</a:t>
            </a:r>
          </a:p>
          <a:p>
            <a:pPr marL="342900" indent="-342900">
              <a:buAutoNum type="arabicPeriod" startAt="5"/>
            </a:pPr>
            <a:r>
              <a:rPr lang="en-US" dirty="0" smtClean="0">
                <a:solidFill>
                  <a:schemeClr val="bg1"/>
                </a:solidFill>
              </a:rPr>
              <a:t>The bat was very -------------------------------------------------------------.</a:t>
            </a:r>
          </a:p>
          <a:p>
            <a:r>
              <a:rPr lang="en-US" dirty="0">
                <a:solidFill>
                  <a:schemeClr val="bg1"/>
                </a:solidFill>
              </a:rPr>
              <a:t> </a:t>
            </a:r>
            <a:r>
              <a:rPr lang="en-US" dirty="0" smtClean="0">
                <a:solidFill>
                  <a:schemeClr val="bg1"/>
                </a:solidFill>
              </a:rPr>
              <a:t>         (a) honest                   (b)     loyal                   (c )      dishonest                                                 (d)  clever</a:t>
            </a:r>
            <a:endParaRPr lang="en-US" dirty="0">
              <a:solidFill>
                <a:schemeClr val="bg1"/>
              </a:solidFill>
            </a:endParaRPr>
          </a:p>
        </p:txBody>
      </p:sp>
    </p:spTree>
    <p:extLst>
      <p:ext uri="{BB962C8B-B14F-4D97-AF65-F5344CB8AC3E}">
        <p14:creationId xmlns:p14="http://schemas.microsoft.com/office/powerpoint/2010/main" val="275054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41667" y="794787"/>
            <a:ext cx="11590986" cy="923330"/>
          </a:xfrm>
          <a:prstGeom prst="rect">
            <a:avLst/>
          </a:prstGeom>
          <a:solidFill>
            <a:srgbClr val="C00000"/>
          </a:solidFill>
        </p:spPr>
        <p:txBody>
          <a:bodyPr wrap="square" lIns="91440" tIns="45720" rIns="91440" bIns="45720">
            <a:spAutoFit/>
          </a:bodyPr>
          <a:lstStyle/>
          <a:p>
            <a:pPr algn="ctr"/>
            <a:r>
              <a:rPr lang="en-US" sz="5400" b="1" i="1" u="sng" dirty="0" smtClean="0">
                <a:ln w="22225">
                  <a:solidFill>
                    <a:schemeClr val="accent2"/>
                  </a:solidFill>
                  <a:prstDash val="solid"/>
                </a:ln>
                <a:solidFill>
                  <a:schemeClr val="accent2">
                    <a:lumMod val="40000"/>
                    <a:lumOff val="60000"/>
                  </a:schemeClr>
                </a:solidFill>
              </a:rPr>
              <a:t>Evaluation</a:t>
            </a:r>
            <a:endParaRPr lang="en-US" sz="5400" b="1" i="1" u="sng" cap="none" spc="0" dirty="0">
              <a:ln w="22225">
                <a:solidFill>
                  <a:schemeClr val="accent2"/>
                </a:solidFill>
                <a:prstDash val="solid"/>
              </a:ln>
              <a:solidFill>
                <a:schemeClr val="accent2">
                  <a:lumMod val="40000"/>
                  <a:lumOff val="60000"/>
                </a:schemeClr>
              </a:solidFill>
              <a:effectLst/>
            </a:endParaRPr>
          </a:p>
        </p:txBody>
      </p:sp>
      <p:sp>
        <p:nvSpPr>
          <p:cNvPr id="4" name="TextBox 3"/>
          <p:cNvSpPr txBox="1"/>
          <p:nvPr/>
        </p:nvSpPr>
        <p:spPr>
          <a:xfrm>
            <a:off x="701898" y="2485623"/>
            <a:ext cx="10470524" cy="584775"/>
          </a:xfrm>
          <a:prstGeom prst="rect">
            <a:avLst/>
          </a:prstGeom>
          <a:solidFill>
            <a:srgbClr val="FFFF00"/>
          </a:solidFill>
        </p:spPr>
        <p:txBody>
          <a:bodyPr wrap="square" rtlCol="0">
            <a:spAutoFit/>
          </a:bodyPr>
          <a:lstStyle/>
          <a:p>
            <a:pPr marL="285750" indent="-285750">
              <a:buFont typeface="Wingdings" panose="05000000000000000000" pitchFamily="2" charset="2"/>
              <a:buChar char="v"/>
            </a:pPr>
            <a:r>
              <a:rPr lang="en-US" sz="3200" dirty="0" smtClean="0"/>
              <a:t>     Answer the following questions from reading the text:</a:t>
            </a:r>
            <a:endParaRPr lang="en-US" sz="3200" dirty="0"/>
          </a:p>
        </p:txBody>
      </p:sp>
      <p:sp>
        <p:nvSpPr>
          <p:cNvPr id="5" name="TextBox 4"/>
          <p:cNvSpPr txBox="1"/>
          <p:nvPr/>
        </p:nvSpPr>
        <p:spPr>
          <a:xfrm>
            <a:off x="2253804" y="3837904"/>
            <a:ext cx="6851560" cy="1938992"/>
          </a:xfrm>
          <a:prstGeom prst="rect">
            <a:avLst/>
          </a:prstGeom>
          <a:solidFill>
            <a:srgbClr val="002060"/>
          </a:solidFill>
        </p:spPr>
        <p:txBody>
          <a:bodyPr wrap="square" rtlCol="0">
            <a:spAutoFit/>
          </a:bodyPr>
          <a:lstStyle/>
          <a:p>
            <a:pPr marL="342900" indent="-342900">
              <a:buAutoNum type="arabicPeriod"/>
            </a:pPr>
            <a:r>
              <a:rPr lang="en-US" sz="2400" dirty="0" smtClean="0">
                <a:solidFill>
                  <a:schemeClr val="bg1"/>
                </a:solidFill>
              </a:rPr>
              <a:t>Where did the dove and  the bat come?</a:t>
            </a:r>
          </a:p>
          <a:p>
            <a:pPr marL="342900" indent="-342900">
              <a:buAutoNum type="arabicPeriod"/>
            </a:pPr>
            <a:r>
              <a:rPr lang="en-US" sz="2400" dirty="0" smtClean="0">
                <a:solidFill>
                  <a:schemeClr val="bg1"/>
                </a:solidFill>
              </a:rPr>
              <a:t>Which words pleased the owl?</a:t>
            </a:r>
          </a:p>
          <a:p>
            <a:pPr marL="342900" indent="-342900">
              <a:buAutoNum type="arabicPeriod"/>
            </a:pPr>
            <a:r>
              <a:rPr lang="en-US" sz="2400" dirty="0" smtClean="0">
                <a:solidFill>
                  <a:schemeClr val="bg1"/>
                </a:solidFill>
              </a:rPr>
              <a:t>Why did they look for a shelter?</a:t>
            </a:r>
          </a:p>
          <a:p>
            <a:pPr marL="342900" indent="-342900">
              <a:buAutoNum type="arabicPeriod"/>
            </a:pPr>
            <a:r>
              <a:rPr lang="en-US" sz="2400" dirty="0" smtClean="0">
                <a:solidFill>
                  <a:schemeClr val="bg1"/>
                </a:solidFill>
              </a:rPr>
              <a:t>Why did the dove think that the bat is insincere?</a:t>
            </a:r>
          </a:p>
          <a:p>
            <a:pPr marL="342900" indent="-342900">
              <a:buAutoNum type="arabicPeriod"/>
            </a:pPr>
            <a:r>
              <a:rPr lang="en-US" sz="2400" dirty="0" smtClean="0">
                <a:solidFill>
                  <a:schemeClr val="bg1"/>
                </a:solidFill>
              </a:rPr>
              <a:t>What made the owl impatient? </a:t>
            </a:r>
            <a:endParaRPr lang="en-US" sz="2400" dirty="0">
              <a:solidFill>
                <a:schemeClr val="bg1"/>
              </a:solidFill>
            </a:endParaRPr>
          </a:p>
        </p:txBody>
      </p:sp>
    </p:spTree>
    <p:extLst>
      <p:ext uri="{BB962C8B-B14F-4D97-AF65-F5344CB8AC3E}">
        <p14:creationId xmlns:p14="http://schemas.microsoft.com/office/powerpoint/2010/main" val="28483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34097" y="399245"/>
            <a:ext cx="10818252" cy="1200329"/>
          </a:xfrm>
          <a:prstGeom prst="rect">
            <a:avLst/>
          </a:prstGeom>
          <a:solidFill>
            <a:srgbClr val="FFFF00"/>
          </a:solidFill>
        </p:spPr>
        <p:txBody>
          <a:bodyPr wrap="square" rtlCol="0">
            <a:spAutoFit/>
          </a:bodyPr>
          <a:lstStyle/>
          <a:p>
            <a:r>
              <a:rPr lang="en-US" sz="7200" dirty="0" smtClean="0"/>
              <a:t>                 Identity</a:t>
            </a:r>
            <a:endParaRPr lang="en-US" sz="7200" dirty="0"/>
          </a:p>
        </p:txBody>
      </p:sp>
      <p:sp>
        <p:nvSpPr>
          <p:cNvPr id="3" name="Rounded Rectangle 2"/>
          <p:cNvSpPr/>
          <p:nvPr/>
        </p:nvSpPr>
        <p:spPr>
          <a:xfrm>
            <a:off x="1146220" y="2897746"/>
            <a:ext cx="4997003" cy="32068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 </a:t>
            </a:r>
            <a:r>
              <a:rPr lang="en-US" dirty="0" err="1" smtClean="0"/>
              <a:t>shafiqul</a:t>
            </a:r>
            <a:r>
              <a:rPr lang="en-US" dirty="0" smtClean="0"/>
              <a:t> </a:t>
            </a:r>
            <a:r>
              <a:rPr lang="en-US" dirty="0" err="1" smtClean="0"/>
              <a:t>islam</a:t>
            </a:r>
            <a:endParaRPr lang="en-US" dirty="0" smtClean="0"/>
          </a:p>
          <a:p>
            <a:pPr algn="ctr"/>
            <a:r>
              <a:rPr lang="en-US" dirty="0" smtClean="0"/>
              <a:t>Assistant Teacher</a:t>
            </a:r>
          </a:p>
          <a:p>
            <a:pPr algn="ctr"/>
            <a:r>
              <a:rPr lang="en-US" dirty="0" err="1" smtClean="0"/>
              <a:t>Sonatan</a:t>
            </a:r>
            <a:r>
              <a:rPr lang="en-US" dirty="0" smtClean="0"/>
              <a:t> </a:t>
            </a:r>
            <a:r>
              <a:rPr lang="en-US" dirty="0" err="1" smtClean="0"/>
              <a:t>Darussannat</a:t>
            </a:r>
            <a:r>
              <a:rPr lang="en-US" dirty="0" smtClean="0"/>
              <a:t> </a:t>
            </a:r>
            <a:r>
              <a:rPr lang="en-US" dirty="0" err="1" smtClean="0"/>
              <a:t>Dakhil</a:t>
            </a:r>
            <a:r>
              <a:rPr lang="en-US" dirty="0" smtClean="0"/>
              <a:t> Madrasha</a:t>
            </a:r>
          </a:p>
          <a:p>
            <a:pPr algn="ctr"/>
            <a:r>
              <a:rPr lang="en-US" dirty="0" err="1" smtClean="0"/>
              <a:t>Kawnia</a:t>
            </a:r>
            <a:r>
              <a:rPr lang="en-US" dirty="0" smtClean="0"/>
              <a:t>, Rangpur.</a:t>
            </a:r>
          </a:p>
          <a:p>
            <a:pPr algn="ctr"/>
            <a:r>
              <a:rPr lang="en-US" dirty="0" smtClean="0"/>
              <a:t>Mail:shafiqulislam42347@gmail.com</a:t>
            </a:r>
            <a:endParaRPr lang="en-US" dirty="0"/>
          </a:p>
        </p:txBody>
      </p:sp>
      <p:sp>
        <p:nvSpPr>
          <p:cNvPr id="4" name="TextBox 3"/>
          <p:cNvSpPr txBox="1"/>
          <p:nvPr/>
        </p:nvSpPr>
        <p:spPr>
          <a:xfrm>
            <a:off x="7456868" y="3116687"/>
            <a:ext cx="4031087" cy="2431435"/>
          </a:xfrm>
          <a:prstGeom prst="rect">
            <a:avLst/>
          </a:prstGeom>
          <a:solidFill>
            <a:srgbClr val="002060"/>
          </a:solidFill>
        </p:spPr>
        <p:txBody>
          <a:bodyPr wrap="square" rtlCol="0">
            <a:spAutoFit/>
          </a:bodyPr>
          <a:lstStyle/>
          <a:p>
            <a:r>
              <a:rPr lang="en-US" sz="4000" dirty="0" smtClean="0">
                <a:solidFill>
                  <a:schemeClr val="bg1"/>
                </a:solidFill>
              </a:rPr>
              <a:t>English 1</a:t>
            </a:r>
            <a:r>
              <a:rPr lang="en-US" sz="4000" baseline="30000" dirty="0" smtClean="0">
                <a:solidFill>
                  <a:schemeClr val="bg1"/>
                </a:solidFill>
              </a:rPr>
              <a:t>st</a:t>
            </a:r>
            <a:r>
              <a:rPr lang="en-US" sz="4000" dirty="0" smtClean="0">
                <a:solidFill>
                  <a:schemeClr val="bg1"/>
                </a:solidFill>
              </a:rPr>
              <a:t> Paper</a:t>
            </a:r>
          </a:p>
          <a:p>
            <a:r>
              <a:rPr lang="en-US" sz="2800" dirty="0">
                <a:solidFill>
                  <a:schemeClr val="bg1"/>
                </a:solidFill>
              </a:rPr>
              <a:t> </a:t>
            </a:r>
            <a:r>
              <a:rPr lang="en-US" sz="2800" dirty="0" smtClean="0">
                <a:solidFill>
                  <a:schemeClr val="bg1"/>
                </a:solidFill>
              </a:rPr>
              <a:t>         Class: Eight</a:t>
            </a:r>
          </a:p>
          <a:p>
            <a:r>
              <a:rPr lang="en-US" sz="2800" dirty="0">
                <a:solidFill>
                  <a:schemeClr val="bg1"/>
                </a:solidFill>
              </a:rPr>
              <a:t> </a:t>
            </a:r>
            <a:r>
              <a:rPr lang="en-US" sz="2800" dirty="0" smtClean="0">
                <a:solidFill>
                  <a:schemeClr val="bg1"/>
                </a:solidFill>
              </a:rPr>
              <a:t>         Unit: Ten</a:t>
            </a:r>
          </a:p>
          <a:p>
            <a:r>
              <a:rPr lang="en-US" sz="2800" dirty="0">
                <a:solidFill>
                  <a:schemeClr val="bg1"/>
                </a:solidFill>
              </a:rPr>
              <a:t> </a:t>
            </a:r>
            <a:r>
              <a:rPr lang="en-US" sz="2800" dirty="0" smtClean="0">
                <a:solidFill>
                  <a:schemeClr val="bg1"/>
                </a:solidFill>
              </a:rPr>
              <a:t>         Lesson:  1&amp; 2</a:t>
            </a:r>
          </a:p>
          <a:p>
            <a:r>
              <a:rPr lang="en-US" sz="2800" dirty="0" smtClean="0">
                <a:solidFill>
                  <a:schemeClr val="bg1"/>
                </a:solidFill>
              </a:rPr>
              <a:t>      Date: 04/02/2021</a:t>
            </a:r>
            <a:endParaRPr lang="en-US" sz="2800" dirty="0">
              <a:solidFill>
                <a:schemeClr val="bg1"/>
              </a:solidFill>
            </a:endParaRPr>
          </a:p>
        </p:txBody>
      </p:sp>
    </p:spTree>
    <p:extLst>
      <p:ext uri="{BB962C8B-B14F-4D97-AF65-F5344CB8AC3E}">
        <p14:creationId xmlns:p14="http://schemas.microsoft.com/office/powerpoint/2010/main" val="37727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901523" y="430197"/>
            <a:ext cx="10444766" cy="1107996"/>
          </a:xfrm>
          <a:prstGeom prst="rect">
            <a:avLst/>
          </a:prstGeom>
          <a:solidFill>
            <a:srgbClr val="00B050"/>
          </a:solidFill>
        </p:spPr>
        <p:txBody>
          <a:bodyPr wrap="square" lIns="91440" tIns="45720" rIns="91440" bIns="45720">
            <a:spAutoFit/>
          </a:bodyPr>
          <a:lstStyle/>
          <a:p>
            <a:pPr algn="ctr"/>
            <a:r>
              <a:rPr lang="en-US" sz="6600" b="1" i="1" u="sng" dirty="0" smtClean="0">
                <a:ln w="22225">
                  <a:solidFill>
                    <a:schemeClr val="accent2"/>
                  </a:solidFill>
                  <a:prstDash val="solid"/>
                </a:ln>
                <a:solidFill>
                  <a:schemeClr val="accent2">
                    <a:lumMod val="40000"/>
                    <a:lumOff val="60000"/>
                  </a:schemeClr>
                </a:solidFill>
              </a:rPr>
              <a:t>Home Work</a:t>
            </a:r>
            <a:endParaRPr lang="en-US" sz="6600" b="1" i="1" u="sng"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rot="10800000" flipH="1" flipV="1">
            <a:off x="901523" y="2353563"/>
            <a:ext cx="10749432" cy="646331"/>
          </a:xfrm>
          <a:prstGeom prst="rect">
            <a:avLst/>
          </a:prstGeom>
          <a:solidFill>
            <a:srgbClr val="C00000"/>
          </a:solidFill>
        </p:spPr>
        <p:txBody>
          <a:bodyPr wrap="square" rtlCol="0">
            <a:spAutoFit/>
          </a:bodyPr>
          <a:lstStyle/>
          <a:p>
            <a:pPr marL="571500" indent="-571500">
              <a:buFont typeface="Wingdings" panose="05000000000000000000" pitchFamily="2" charset="2"/>
              <a:buChar char="q"/>
            </a:pPr>
            <a:r>
              <a:rPr lang="en-US" sz="3600" dirty="0" smtClean="0"/>
              <a:t> </a:t>
            </a:r>
            <a:r>
              <a:rPr lang="en-US" sz="3600" dirty="0" smtClean="0">
                <a:solidFill>
                  <a:schemeClr val="bg1"/>
                </a:solidFill>
              </a:rPr>
              <a:t>Fill in each gaps with suitable words from the text:</a:t>
            </a:r>
            <a:endParaRPr lang="en-US" sz="3600" dirty="0">
              <a:solidFill>
                <a:schemeClr val="bg1"/>
              </a:solidFill>
            </a:endParaRPr>
          </a:p>
        </p:txBody>
      </p:sp>
      <p:sp>
        <p:nvSpPr>
          <p:cNvPr id="4" name="TextBox 3"/>
          <p:cNvSpPr txBox="1"/>
          <p:nvPr/>
        </p:nvSpPr>
        <p:spPr>
          <a:xfrm>
            <a:off x="695459" y="3940935"/>
            <a:ext cx="10955496" cy="1569660"/>
          </a:xfrm>
          <a:prstGeom prst="rect">
            <a:avLst/>
          </a:prstGeom>
          <a:solidFill>
            <a:srgbClr val="7030A0"/>
          </a:solidFill>
        </p:spPr>
        <p:txBody>
          <a:bodyPr wrap="square" rtlCol="0">
            <a:spAutoFit/>
          </a:bodyPr>
          <a:lstStyle/>
          <a:p>
            <a:r>
              <a:rPr lang="en-US" sz="2400" dirty="0" smtClean="0">
                <a:solidFill>
                  <a:schemeClr val="bg1"/>
                </a:solidFill>
              </a:rPr>
              <a:t>The word hygiene ‘ means the(a ) ------------of keeping ourselves clean. Hygiene is thought to be next to (b )-------------------. Its also(c ) --------------to keep our home and work places clean. It is (d )---------------for our good health. Nobody likes an (e)--------------person either. So we must follow the rules of (f )--------------------. </a:t>
            </a:r>
            <a:endParaRPr lang="en-US" sz="2400" dirty="0">
              <a:solidFill>
                <a:schemeClr val="bg1"/>
              </a:solidFill>
            </a:endParaRPr>
          </a:p>
        </p:txBody>
      </p:sp>
    </p:spTree>
    <p:extLst>
      <p:ext uri="{BB962C8B-B14F-4D97-AF65-F5344CB8AC3E}">
        <p14:creationId xmlns:p14="http://schemas.microsoft.com/office/powerpoint/2010/main" val="1271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60" r="17343"/>
          <a:stretch/>
        </p:blipFill>
        <p:spPr bwMode="auto">
          <a:xfrm rot="16200000">
            <a:off x="2667000" y="-2654121"/>
            <a:ext cx="6858000" cy="12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25013" y="5473521"/>
            <a:ext cx="8435662" cy="923330"/>
          </a:xfrm>
          <a:prstGeom prst="rect">
            <a:avLst/>
          </a:prstGeom>
          <a:solidFill>
            <a:srgbClr val="C00000"/>
          </a:solidFill>
        </p:spPr>
        <p:txBody>
          <a:bodyPr wrap="square" rtlCol="0">
            <a:spAutoFit/>
          </a:bodyPr>
          <a:lstStyle/>
          <a:p>
            <a:r>
              <a:rPr lang="en-US" sz="5400" i="1" dirty="0" smtClean="0"/>
              <a:t>  </a:t>
            </a:r>
            <a:r>
              <a:rPr lang="en-US" sz="5400" i="1" dirty="0" smtClean="0">
                <a:solidFill>
                  <a:schemeClr val="bg1"/>
                </a:solidFill>
              </a:rPr>
              <a:t>THANK YOU ALL STUDENT</a:t>
            </a:r>
            <a:endParaRPr lang="en-US" sz="5400" i="1" dirty="0">
              <a:solidFill>
                <a:schemeClr val="bg1"/>
              </a:solidFill>
            </a:endParaRPr>
          </a:p>
        </p:txBody>
      </p:sp>
    </p:spTree>
    <p:extLst>
      <p:ext uri="{BB962C8B-B14F-4D97-AF65-F5344CB8AC3E}">
        <p14:creationId xmlns:p14="http://schemas.microsoft.com/office/powerpoint/2010/main" val="7855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64" t="4074" r="11907" b="2398"/>
          <a:stretch/>
        </p:blipFill>
        <p:spPr bwMode="auto">
          <a:xfrm flipH="1">
            <a:off x="0" y="2476305"/>
            <a:ext cx="2703787" cy="43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0152" y="940158"/>
            <a:ext cx="11874321" cy="646331"/>
          </a:xfrm>
          <a:prstGeom prst="rect">
            <a:avLst/>
          </a:prstGeom>
          <a:solidFill>
            <a:srgbClr val="002060"/>
          </a:solidFill>
        </p:spPr>
        <p:txBody>
          <a:bodyPr wrap="square" rtlCol="0">
            <a:spAutoFit/>
          </a:bodyPr>
          <a:lstStyle/>
          <a:p>
            <a:r>
              <a:rPr lang="en-US" sz="3600" i="1" dirty="0" smtClean="0">
                <a:solidFill>
                  <a:schemeClr val="bg1"/>
                </a:solidFill>
              </a:rPr>
              <a:t>                                 LOOK AT THE PICTURE</a:t>
            </a:r>
            <a:endParaRPr lang="en-US" sz="3600" i="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378" y="2425502"/>
            <a:ext cx="6503831" cy="43816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85353" y="3219158"/>
            <a:ext cx="4349498" cy="2863791"/>
          </a:xfrm>
          <a:prstGeom prst="rect">
            <a:avLst/>
          </a:prstGeom>
        </p:spPr>
      </p:pic>
    </p:spTree>
    <p:extLst>
      <p:ext uri="{BB962C8B-B14F-4D97-AF65-F5344CB8AC3E}">
        <p14:creationId xmlns:p14="http://schemas.microsoft.com/office/powerpoint/2010/main" val="26736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2" descr="bird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84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75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33843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sp>
        <p:nvSpPr>
          <p:cNvPr id="2" name="Down Arrow Callout 1"/>
          <p:cNvSpPr/>
          <p:nvPr/>
        </p:nvSpPr>
        <p:spPr>
          <a:xfrm>
            <a:off x="2530699" y="103031"/>
            <a:ext cx="7405352" cy="1931831"/>
          </a:xfrm>
          <a:prstGeom prst="downArrow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u="sng" dirty="0" smtClean="0"/>
              <a:t>TODAYS LESSON IS-</a:t>
            </a:r>
            <a:endParaRPr lang="en-US" sz="4800" i="1" u="sng" dirty="0"/>
          </a:p>
        </p:txBody>
      </p:sp>
      <p:sp>
        <p:nvSpPr>
          <p:cNvPr id="3" name="Quad Arrow Callout 2"/>
          <p:cNvSpPr/>
          <p:nvPr/>
        </p:nvSpPr>
        <p:spPr>
          <a:xfrm>
            <a:off x="0" y="4984124"/>
            <a:ext cx="12192000" cy="1738648"/>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i="1" u="sng" dirty="0" smtClean="0">
                <a:solidFill>
                  <a:srgbClr val="002060"/>
                </a:solidFill>
              </a:rPr>
              <a:t>The Truthful Dove</a:t>
            </a:r>
            <a:r>
              <a:rPr lang="en-US" sz="3600" i="1" u="sng" dirty="0" smtClean="0"/>
              <a:t> </a:t>
            </a:r>
            <a:endParaRPr lang="en-US" sz="3600" i="1" u="sng" dirty="0"/>
          </a:p>
        </p:txBody>
      </p:sp>
      <p:pic>
        <p:nvPicPr>
          <p:cNvPr id="6" name="Picture 2" descr="bird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63086" y="2215166"/>
            <a:ext cx="5887553" cy="264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24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157958" y="669612"/>
            <a:ext cx="5454058" cy="923330"/>
          </a:xfrm>
          <a:prstGeom prst="rect">
            <a:avLst/>
          </a:prstGeom>
          <a:solidFill>
            <a:srgbClr val="C00000"/>
          </a:solidFill>
        </p:spPr>
        <p:txBody>
          <a:bodyPr wrap="none" lIns="91440" tIns="45720" rIns="91440" bIns="45720">
            <a:spAutoFit/>
          </a:bodyPr>
          <a:lstStyle/>
          <a:p>
            <a:pPr algn="ctr"/>
            <a:r>
              <a:rPr lang="en-US" sz="5400" b="1" i="1" dirty="0" smtClean="0">
                <a:ln w="22225">
                  <a:solidFill>
                    <a:schemeClr val="accent2"/>
                  </a:solidFill>
                  <a:prstDash val="solid"/>
                </a:ln>
                <a:solidFill>
                  <a:schemeClr val="accent2">
                    <a:lumMod val="40000"/>
                    <a:lumOff val="60000"/>
                  </a:schemeClr>
                </a:solidFill>
              </a:rPr>
              <a:t>Learning Outcome</a:t>
            </a:r>
            <a:endParaRPr lang="en-US" sz="5400" b="1" i="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644770" y="2239108"/>
            <a:ext cx="11207262" cy="523220"/>
          </a:xfrm>
          <a:prstGeom prst="rect">
            <a:avLst/>
          </a:prstGeom>
          <a:solidFill>
            <a:srgbClr val="FFFF00"/>
          </a:solidFill>
        </p:spPr>
        <p:txBody>
          <a:bodyPr wrap="square" rtlCol="0">
            <a:spAutoFit/>
          </a:bodyPr>
          <a:lstStyle/>
          <a:p>
            <a:pPr marL="285750" indent="-285750">
              <a:buFont typeface="Wingdings" panose="05000000000000000000" pitchFamily="2" charset="2"/>
              <a:buChar char="q"/>
            </a:pPr>
            <a:r>
              <a:rPr lang="en-US" sz="2800" dirty="0" smtClean="0"/>
              <a:t>    After we have studied these lesson, we will be able to-----</a:t>
            </a:r>
            <a:endParaRPr lang="en-US" sz="2800" dirty="0"/>
          </a:p>
        </p:txBody>
      </p:sp>
      <p:sp>
        <p:nvSpPr>
          <p:cNvPr id="4" name="TextBox 3"/>
          <p:cNvSpPr txBox="1"/>
          <p:nvPr/>
        </p:nvSpPr>
        <p:spPr>
          <a:xfrm>
            <a:off x="2538046" y="3634154"/>
            <a:ext cx="7209692" cy="2031325"/>
          </a:xfrm>
          <a:prstGeom prst="rect">
            <a:avLst/>
          </a:prstGeom>
          <a:solidFill>
            <a:srgbClr val="002060"/>
          </a:solidFill>
        </p:spPr>
        <p:txBody>
          <a:bodyPr wrap="square" rtlCol="0">
            <a:spAutoFit/>
          </a:bodyPr>
          <a:lstStyle/>
          <a:p>
            <a:pPr marL="285750" indent="-285750">
              <a:buFont typeface="Wingdings" panose="05000000000000000000" pitchFamily="2" charset="2"/>
              <a:buChar char="Ø"/>
            </a:pPr>
            <a:r>
              <a:rPr lang="en-US" dirty="0" smtClean="0">
                <a:solidFill>
                  <a:schemeClr val="bg1"/>
                </a:solidFill>
              </a:rPr>
              <a:t>Describe picture.</a:t>
            </a:r>
          </a:p>
          <a:p>
            <a:pPr marL="285750" indent="-285750">
              <a:buFont typeface="Wingdings" panose="05000000000000000000" pitchFamily="2" charset="2"/>
              <a:buChar char="Ø"/>
            </a:pPr>
            <a:r>
              <a:rPr lang="en-US" dirty="0" smtClean="0">
                <a:solidFill>
                  <a:schemeClr val="bg1"/>
                </a:solidFill>
              </a:rPr>
              <a:t>Read and understand texts through silent reading.</a:t>
            </a:r>
          </a:p>
          <a:p>
            <a:pPr marL="285750" indent="-285750">
              <a:buFont typeface="Wingdings" panose="05000000000000000000" pitchFamily="2" charset="2"/>
              <a:buChar char="Ø"/>
            </a:pPr>
            <a:r>
              <a:rPr lang="en-US" dirty="0" smtClean="0">
                <a:solidFill>
                  <a:schemeClr val="bg1"/>
                </a:solidFill>
              </a:rPr>
              <a:t>Word meaning from the text.</a:t>
            </a:r>
          </a:p>
          <a:p>
            <a:pPr marL="285750" indent="-285750">
              <a:buFont typeface="Wingdings" panose="05000000000000000000" pitchFamily="2" charset="2"/>
              <a:buChar char="Ø"/>
            </a:pPr>
            <a:r>
              <a:rPr lang="en-US" dirty="0" smtClean="0">
                <a:solidFill>
                  <a:schemeClr val="bg1"/>
                </a:solidFill>
              </a:rPr>
              <a:t>Ask and answer question.</a:t>
            </a:r>
          </a:p>
          <a:p>
            <a:pPr marL="285750" indent="-285750">
              <a:buFont typeface="Wingdings" panose="05000000000000000000" pitchFamily="2" charset="2"/>
              <a:buChar char="Ø"/>
            </a:pPr>
            <a:r>
              <a:rPr lang="en-US" dirty="0" smtClean="0">
                <a:solidFill>
                  <a:schemeClr val="bg1"/>
                </a:solidFill>
              </a:rPr>
              <a:t>Take part in discussions.</a:t>
            </a:r>
          </a:p>
          <a:p>
            <a:pPr marL="285750" indent="-285750">
              <a:buFont typeface="Wingdings" panose="05000000000000000000" pitchFamily="2" charset="2"/>
              <a:buChar char="Ø"/>
            </a:pPr>
            <a:r>
              <a:rPr lang="en-US" dirty="0" smtClean="0">
                <a:solidFill>
                  <a:schemeClr val="bg1"/>
                </a:solidFill>
              </a:rPr>
              <a:t>Choose the correct answer from the alternative.</a:t>
            </a:r>
          </a:p>
          <a:p>
            <a:pPr marL="285750" indent="-285750">
              <a:buFont typeface="Wingdings" panose="05000000000000000000" pitchFamily="2" charset="2"/>
              <a:buChar char="Ø"/>
            </a:pPr>
            <a:r>
              <a:rPr lang="en-US" dirty="0" smtClean="0">
                <a:solidFill>
                  <a:schemeClr val="bg1"/>
                </a:solidFill>
              </a:rPr>
              <a:t>Fill each gaps with suitable words from the text.</a:t>
            </a:r>
            <a:r>
              <a:rPr lang="en-US" dirty="0" smtClean="0"/>
              <a:t>.</a:t>
            </a:r>
            <a:endParaRPr lang="en-US" dirty="0"/>
          </a:p>
        </p:txBody>
      </p:sp>
    </p:spTree>
    <p:extLst>
      <p:ext uri="{BB962C8B-B14F-4D97-AF65-F5344CB8AC3E}">
        <p14:creationId xmlns:p14="http://schemas.microsoft.com/office/powerpoint/2010/main" val="42103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UpDiag">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209431" y="886395"/>
            <a:ext cx="8763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i="1" dirty="0" smtClean="0"/>
              <a:t>Word meaning</a:t>
            </a:r>
            <a:endParaRPr lang="en-US" sz="5400" i="1" dirty="0"/>
          </a:p>
        </p:txBody>
      </p:sp>
      <p:sp>
        <p:nvSpPr>
          <p:cNvPr id="4" name="TextBox 3"/>
          <p:cNvSpPr txBox="1"/>
          <p:nvPr/>
        </p:nvSpPr>
        <p:spPr>
          <a:xfrm>
            <a:off x="2039815" y="2305883"/>
            <a:ext cx="7526215" cy="4247317"/>
          </a:xfrm>
          <a:prstGeom prst="rect">
            <a:avLst/>
          </a:prstGeom>
          <a:solidFill>
            <a:srgbClr val="002060"/>
          </a:solidFill>
        </p:spPr>
        <p:txBody>
          <a:bodyPr wrap="square" rtlCol="0">
            <a:spAutoFit/>
          </a:bodyPr>
          <a:lstStyle/>
          <a:p>
            <a:r>
              <a:rPr lang="en-US" dirty="0" smtClean="0">
                <a:solidFill>
                  <a:schemeClr val="bg1"/>
                </a:solidFill>
              </a:rPr>
              <a:t>Shelter ---------------</a:t>
            </a:r>
            <a:r>
              <a:rPr lang="en-US" dirty="0" err="1" smtClean="0">
                <a:solidFill>
                  <a:schemeClr val="bg1"/>
                </a:solidFill>
              </a:rPr>
              <a:t>আশ্রয়</a:t>
            </a:r>
            <a:r>
              <a:rPr lang="en-US" dirty="0" smtClean="0">
                <a:solidFill>
                  <a:schemeClr val="bg1"/>
                </a:solidFill>
              </a:rPr>
              <a:t>                        wondering----------------</a:t>
            </a:r>
            <a:r>
              <a:rPr lang="en-US" dirty="0" err="1" smtClean="0">
                <a:solidFill>
                  <a:schemeClr val="bg1"/>
                </a:solidFill>
              </a:rPr>
              <a:t>বিস্ময়কর</a:t>
            </a:r>
            <a:endParaRPr lang="en-US" dirty="0" smtClean="0">
              <a:solidFill>
                <a:schemeClr val="bg1"/>
              </a:solidFill>
            </a:endParaRPr>
          </a:p>
          <a:p>
            <a:r>
              <a:rPr lang="en-US" dirty="0" smtClean="0">
                <a:solidFill>
                  <a:schemeClr val="bg1"/>
                </a:solidFill>
              </a:rPr>
              <a:t>Grumpy --------------</a:t>
            </a:r>
            <a:r>
              <a:rPr lang="en-US" dirty="0" err="1" smtClean="0">
                <a:solidFill>
                  <a:schemeClr val="bg1"/>
                </a:solidFill>
              </a:rPr>
              <a:t>রুক্ষমেজাজি</a:t>
            </a:r>
            <a:r>
              <a:rPr lang="en-US" dirty="0" smtClean="0">
                <a:solidFill>
                  <a:schemeClr val="bg1"/>
                </a:solidFill>
              </a:rPr>
              <a:t>                 insincere----------------</a:t>
            </a:r>
            <a:r>
              <a:rPr lang="en-US" dirty="0" err="1" smtClean="0">
                <a:solidFill>
                  <a:schemeClr val="bg1"/>
                </a:solidFill>
              </a:rPr>
              <a:t>আন্তরিকতাহীন</a:t>
            </a:r>
            <a:endParaRPr lang="en-US" dirty="0" smtClean="0">
              <a:solidFill>
                <a:schemeClr val="bg1"/>
              </a:solidFill>
            </a:endParaRPr>
          </a:p>
          <a:p>
            <a:r>
              <a:rPr lang="en-US" dirty="0" smtClean="0">
                <a:solidFill>
                  <a:schemeClr val="bg1"/>
                </a:solidFill>
              </a:rPr>
              <a:t>Unwillingly -----------</a:t>
            </a:r>
            <a:r>
              <a:rPr lang="en-US" dirty="0" err="1" smtClean="0">
                <a:solidFill>
                  <a:schemeClr val="bg1"/>
                </a:solidFill>
              </a:rPr>
              <a:t>অনিচ্ছুক</a:t>
            </a:r>
            <a:r>
              <a:rPr lang="en-US" dirty="0" smtClean="0">
                <a:solidFill>
                  <a:schemeClr val="bg1"/>
                </a:solidFill>
              </a:rPr>
              <a:t>                      praise-------------------</a:t>
            </a:r>
            <a:r>
              <a:rPr lang="en-US" dirty="0" err="1" smtClean="0">
                <a:solidFill>
                  <a:schemeClr val="bg1"/>
                </a:solidFill>
              </a:rPr>
              <a:t>প্রশংসা</a:t>
            </a:r>
            <a:endParaRPr lang="en-US" dirty="0" smtClean="0">
              <a:solidFill>
                <a:schemeClr val="bg1"/>
              </a:solidFill>
            </a:endParaRPr>
          </a:p>
          <a:p>
            <a:r>
              <a:rPr lang="en-US" dirty="0" smtClean="0">
                <a:solidFill>
                  <a:schemeClr val="bg1"/>
                </a:solidFill>
              </a:rPr>
              <a:t>Generous -------------</a:t>
            </a:r>
            <a:r>
              <a:rPr lang="en-US" dirty="0" err="1" smtClean="0">
                <a:solidFill>
                  <a:schemeClr val="bg1"/>
                </a:solidFill>
              </a:rPr>
              <a:t>উদার</a:t>
            </a:r>
            <a:r>
              <a:rPr lang="en-US" dirty="0" smtClean="0">
                <a:solidFill>
                  <a:schemeClr val="bg1"/>
                </a:solidFill>
              </a:rPr>
              <a:t>  </a:t>
            </a:r>
            <a:r>
              <a:rPr lang="en-US" dirty="0" err="1" smtClean="0">
                <a:solidFill>
                  <a:schemeClr val="bg1"/>
                </a:solidFill>
              </a:rPr>
              <a:t>প্রকৃতি</a:t>
            </a:r>
            <a:r>
              <a:rPr lang="en-US" dirty="0" smtClean="0">
                <a:solidFill>
                  <a:schemeClr val="bg1"/>
                </a:solidFill>
              </a:rPr>
              <a:t>                grateful--------------</a:t>
            </a:r>
            <a:r>
              <a:rPr lang="en-US" dirty="0" err="1" smtClean="0">
                <a:solidFill>
                  <a:schemeClr val="bg1"/>
                </a:solidFill>
              </a:rPr>
              <a:t>কৃতজ্ঞ</a:t>
            </a:r>
            <a:endParaRPr lang="en-US" dirty="0" smtClean="0">
              <a:solidFill>
                <a:schemeClr val="bg1"/>
              </a:solidFill>
            </a:endParaRPr>
          </a:p>
          <a:p>
            <a:r>
              <a:rPr lang="en-US" dirty="0" smtClean="0">
                <a:solidFill>
                  <a:schemeClr val="bg1"/>
                </a:solidFill>
              </a:rPr>
              <a:t>Flattery ----------------</a:t>
            </a:r>
            <a:r>
              <a:rPr lang="en-US" dirty="0" err="1" smtClean="0">
                <a:solidFill>
                  <a:schemeClr val="bg1"/>
                </a:solidFill>
              </a:rPr>
              <a:t>চাটুকার</a:t>
            </a:r>
            <a:r>
              <a:rPr lang="en-US" dirty="0" smtClean="0">
                <a:solidFill>
                  <a:schemeClr val="bg1"/>
                </a:solidFill>
              </a:rPr>
              <a:t>                        ashamed--------------</a:t>
            </a:r>
            <a:r>
              <a:rPr lang="en-US" dirty="0" err="1" smtClean="0">
                <a:solidFill>
                  <a:schemeClr val="bg1"/>
                </a:solidFill>
              </a:rPr>
              <a:t>লজ্জিত</a:t>
            </a:r>
            <a:endParaRPr lang="en-US" dirty="0" smtClean="0">
              <a:solidFill>
                <a:schemeClr val="bg1"/>
              </a:solidFill>
            </a:endParaRPr>
          </a:p>
          <a:p>
            <a:r>
              <a:rPr lang="en-US" dirty="0" smtClean="0">
                <a:solidFill>
                  <a:schemeClr val="bg1"/>
                </a:solidFill>
              </a:rPr>
              <a:t>Selfish ------------------</a:t>
            </a:r>
            <a:r>
              <a:rPr lang="en-US" dirty="0" err="1" smtClean="0">
                <a:solidFill>
                  <a:schemeClr val="bg1"/>
                </a:solidFill>
              </a:rPr>
              <a:t>স্বার্থপর</a:t>
            </a:r>
            <a:r>
              <a:rPr lang="en-US" dirty="0" smtClean="0">
                <a:solidFill>
                  <a:schemeClr val="bg1"/>
                </a:solidFill>
              </a:rPr>
              <a:t>                        quiet------------------</a:t>
            </a:r>
            <a:r>
              <a:rPr lang="en-US" dirty="0" err="1" smtClean="0">
                <a:solidFill>
                  <a:schemeClr val="bg1"/>
                </a:solidFill>
              </a:rPr>
              <a:t>শান্ত</a:t>
            </a:r>
            <a:endParaRPr lang="en-US" dirty="0" smtClean="0">
              <a:solidFill>
                <a:schemeClr val="bg1"/>
              </a:solidFill>
            </a:endParaRPr>
          </a:p>
          <a:p>
            <a:r>
              <a:rPr lang="en-US" dirty="0" smtClean="0">
                <a:solidFill>
                  <a:schemeClr val="bg1"/>
                </a:solidFill>
              </a:rPr>
              <a:t>Greed -------------------</a:t>
            </a:r>
            <a:r>
              <a:rPr lang="en-US" dirty="0" err="1" smtClean="0">
                <a:solidFill>
                  <a:schemeClr val="bg1"/>
                </a:solidFill>
              </a:rPr>
              <a:t>অতিরিক্ত</a:t>
            </a:r>
            <a:r>
              <a:rPr lang="en-US" dirty="0" smtClean="0">
                <a:solidFill>
                  <a:schemeClr val="bg1"/>
                </a:solidFill>
              </a:rPr>
              <a:t> </a:t>
            </a:r>
            <a:r>
              <a:rPr lang="en-US" dirty="0" err="1" smtClean="0">
                <a:solidFill>
                  <a:schemeClr val="bg1"/>
                </a:solidFill>
              </a:rPr>
              <a:t>লোভ</a:t>
            </a:r>
            <a:r>
              <a:rPr lang="en-US" dirty="0" smtClean="0">
                <a:solidFill>
                  <a:schemeClr val="bg1"/>
                </a:solidFill>
              </a:rPr>
              <a:t>             urged------------------</a:t>
            </a:r>
            <a:r>
              <a:rPr lang="en-US" dirty="0" err="1" smtClean="0">
                <a:solidFill>
                  <a:schemeClr val="bg1"/>
                </a:solidFill>
              </a:rPr>
              <a:t>পীড়াপীড়ি</a:t>
            </a:r>
            <a:r>
              <a:rPr lang="en-US" dirty="0" smtClean="0">
                <a:solidFill>
                  <a:schemeClr val="bg1"/>
                </a:solidFill>
              </a:rPr>
              <a:t> </a:t>
            </a:r>
            <a:r>
              <a:rPr lang="en-US" dirty="0" err="1" smtClean="0">
                <a:solidFill>
                  <a:schemeClr val="bg1"/>
                </a:solidFill>
              </a:rPr>
              <a:t>করা</a:t>
            </a:r>
            <a:endParaRPr lang="en-US" dirty="0" smtClean="0">
              <a:solidFill>
                <a:schemeClr val="bg1"/>
              </a:solidFill>
            </a:endParaRPr>
          </a:p>
          <a:p>
            <a:r>
              <a:rPr lang="en-US" dirty="0" smtClean="0">
                <a:solidFill>
                  <a:schemeClr val="bg1"/>
                </a:solidFill>
              </a:rPr>
              <a:t>Powerful ----------------</a:t>
            </a:r>
            <a:r>
              <a:rPr lang="en-US" dirty="0" err="1" smtClean="0">
                <a:solidFill>
                  <a:schemeClr val="bg1"/>
                </a:solidFill>
              </a:rPr>
              <a:t>শক্তিবান</a:t>
            </a:r>
            <a:endParaRPr lang="en-US" dirty="0" smtClean="0">
              <a:solidFill>
                <a:schemeClr val="bg1"/>
              </a:solidFill>
            </a:endParaRPr>
          </a:p>
          <a:p>
            <a:r>
              <a:rPr lang="en-US" dirty="0" smtClean="0">
                <a:solidFill>
                  <a:schemeClr val="bg1"/>
                </a:solidFill>
              </a:rPr>
              <a:t>Heavily ------------------</a:t>
            </a:r>
            <a:r>
              <a:rPr lang="en-US" dirty="0" err="1" smtClean="0">
                <a:solidFill>
                  <a:schemeClr val="bg1"/>
                </a:solidFill>
              </a:rPr>
              <a:t>মুষলধারে</a:t>
            </a:r>
            <a:endParaRPr lang="en-US" dirty="0" smtClean="0">
              <a:solidFill>
                <a:schemeClr val="bg1"/>
              </a:solidFill>
            </a:endParaRPr>
          </a:p>
          <a:p>
            <a:r>
              <a:rPr lang="en-US" dirty="0" smtClean="0">
                <a:solidFill>
                  <a:schemeClr val="bg1"/>
                </a:solidFill>
              </a:rPr>
              <a:t>Around -------------------</a:t>
            </a:r>
            <a:r>
              <a:rPr lang="en-US" dirty="0" err="1" smtClean="0">
                <a:solidFill>
                  <a:schemeClr val="bg1"/>
                </a:solidFill>
              </a:rPr>
              <a:t>চারিদিক</a:t>
            </a:r>
            <a:endParaRPr lang="en-US" dirty="0" smtClean="0">
              <a:solidFill>
                <a:schemeClr val="bg1"/>
              </a:solidFill>
            </a:endParaRPr>
          </a:p>
          <a:p>
            <a:r>
              <a:rPr lang="en-US" dirty="0" smtClean="0">
                <a:solidFill>
                  <a:schemeClr val="bg1"/>
                </a:solidFill>
              </a:rPr>
              <a:t>Knocked ------------------</a:t>
            </a:r>
            <a:r>
              <a:rPr lang="en-US" dirty="0" err="1" smtClean="0">
                <a:solidFill>
                  <a:schemeClr val="bg1"/>
                </a:solidFill>
              </a:rPr>
              <a:t>আঘাত</a:t>
            </a:r>
            <a:r>
              <a:rPr lang="en-US" dirty="0" smtClean="0">
                <a:solidFill>
                  <a:schemeClr val="bg1"/>
                </a:solidFill>
              </a:rPr>
              <a:t> </a:t>
            </a:r>
            <a:r>
              <a:rPr lang="en-US" dirty="0" err="1" smtClean="0">
                <a:solidFill>
                  <a:schemeClr val="bg1"/>
                </a:solidFill>
              </a:rPr>
              <a:t>করা</a:t>
            </a:r>
            <a:endParaRPr lang="en-US" dirty="0" smtClean="0">
              <a:solidFill>
                <a:schemeClr val="bg1"/>
              </a:solidFill>
            </a:endParaRPr>
          </a:p>
          <a:p>
            <a:r>
              <a:rPr lang="en-US" dirty="0" smtClean="0">
                <a:solidFill>
                  <a:schemeClr val="bg1"/>
                </a:solidFill>
              </a:rPr>
              <a:t>Requested ---------------</a:t>
            </a:r>
            <a:r>
              <a:rPr lang="en-US" dirty="0" err="1" smtClean="0">
                <a:solidFill>
                  <a:schemeClr val="bg1"/>
                </a:solidFill>
              </a:rPr>
              <a:t>অনুরোধ</a:t>
            </a:r>
            <a:r>
              <a:rPr lang="en-US" dirty="0" smtClean="0">
                <a:solidFill>
                  <a:schemeClr val="bg1"/>
                </a:solidFill>
              </a:rPr>
              <a:t> </a:t>
            </a:r>
            <a:r>
              <a:rPr lang="en-US" dirty="0" err="1" smtClean="0">
                <a:solidFill>
                  <a:schemeClr val="bg1"/>
                </a:solidFill>
              </a:rPr>
              <a:t>করল</a:t>
            </a:r>
            <a:endParaRPr lang="en-US" dirty="0" smtClean="0">
              <a:solidFill>
                <a:schemeClr val="bg1"/>
              </a:solidFill>
            </a:endParaRPr>
          </a:p>
          <a:p>
            <a:r>
              <a:rPr lang="en-US" dirty="0" smtClean="0">
                <a:solidFill>
                  <a:schemeClr val="bg1"/>
                </a:solidFill>
              </a:rPr>
              <a:t>Hungry --------------------</a:t>
            </a:r>
            <a:r>
              <a:rPr lang="en-US" dirty="0" err="1" smtClean="0">
                <a:solidFill>
                  <a:schemeClr val="bg1"/>
                </a:solidFill>
              </a:rPr>
              <a:t>ক্ষুধা</a:t>
            </a:r>
            <a:endParaRPr lang="en-US" dirty="0" smtClean="0">
              <a:solidFill>
                <a:schemeClr val="bg1"/>
              </a:solidFill>
            </a:endParaRPr>
          </a:p>
          <a:p>
            <a:r>
              <a:rPr lang="en-US" dirty="0" smtClean="0">
                <a:solidFill>
                  <a:schemeClr val="bg1"/>
                </a:solidFill>
              </a:rPr>
              <a:t>Puffed ---------------------</a:t>
            </a:r>
            <a:r>
              <a:rPr lang="en-US" dirty="0" err="1" smtClean="0">
                <a:solidFill>
                  <a:schemeClr val="bg1"/>
                </a:solidFill>
              </a:rPr>
              <a:t>ফুৎকার</a:t>
            </a:r>
            <a:endParaRPr lang="en-US" dirty="0" smtClean="0">
              <a:solidFill>
                <a:schemeClr val="bg1"/>
              </a:solidFill>
            </a:endParaRPr>
          </a:p>
          <a:p>
            <a:r>
              <a:rPr lang="en-US" dirty="0" smtClean="0">
                <a:solidFill>
                  <a:schemeClr val="bg1"/>
                </a:solidFill>
              </a:rPr>
              <a:t>Ruffled --------------------</a:t>
            </a:r>
            <a:r>
              <a:rPr lang="en-US" dirty="0" err="1" smtClean="0">
                <a:solidFill>
                  <a:schemeClr val="bg1"/>
                </a:solidFill>
              </a:rPr>
              <a:t>বিক্ষুদ্ধ</a:t>
            </a:r>
            <a:r>
              <a:rPr lang="en-US" dirty="0" smtClean="0">
                <a:solidFill>
                  <a:schemeClr val="bg1"/>
                </a:solidFill>
              </a:rPr>
              <a:t> </a:t>
            </a:r>
            <a:r>
              <a:rPr lang="en-US" dirty="0" err="1" smtClean="0">
                <a:solidFill>
                  <a:schemeClr val="bg1"/>
                </a:solidFill>
              </a:rPr>
              <a:t>করা</a:t>
            </a:r>
            <a:endParaRPr lang="en-US" dirty="0">
              <a:solidFill>
                <a:schemeClr val="bg1"/>
              </a:solidFill>
            </a:endParaRPr>
          </a:p>
        </p:txBody>
      </p:sp>
    </p:spTree>
    <p:extLst>
      <p:ext uri="{BB962C8B-B14F-4D97-AF65-F5344CB8AC3E}">
        <p14:creationId xmlns:p14="http://schemas.microsoft.com/office/powerpoint/2010/main" val="42934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725</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sonaton madrasha</dc:creator>
  <cp:lastModifiedBy>sonaton madrasha</cp:lastModifiedBy>
  <cp:revision>47</cp:revision>
  <dcterms:created xsi:type="dcterms:W3CDTF">2021-02-05T03:37:12Z</dcterms:created>
  <dcterms:modified xsi:type="dcterms:W3CDTF">2021-02-06T03:55:53Z</dcterms:modified>
</cp:coreProperties>
</file>